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" roundtripDataSignature="AMtx7mgtBuEQ443RM2tF7rCSEPaG1SyyS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7" d="100"/>
          <a:sy n="27" d="100"/>
        </p:scale>
        <p:origin x="5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4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8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8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9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24"/>
              <a:buFont typeface="Arial"/>
              <a:buNone/>
            </a:pPr>
            <a:endParaRPr sz="3024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10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11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11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11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1" name="Google Shape;61;p12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" name="Google Shape;62;p12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3663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fi-FI"/>
              <a:t>15. Taide yhteiskunnan peilinä</a:t>
            </a:r>
            <a:br>
              <a:rPr lang="fi-FI"/>
            </a:br>
            <a:br>
              <a:rPr lang="fi-FI"/>
            </a:br>
            <a:r>
              <a:rPr lang="fi-FI"/>
              <a:t>TIETOISKU: TAITEEN </a:t>
            </a:r>
            <a:br>
              <a:rPr lang="fi-FI"/>
            </a:br>
            <a:r>
              <a:rPr lang="fi-FI"/>
              <a:t>TYYLISUUNTIA 1800-LUVULLA</a:t>
            </a:r>
            <a:endParaRPr/>
          </a:p>
        </p:txBody>
      </p:sp>
      <p:sp>
        <p:nvSpPr>
          <p:cNvPr id="70" name="Google Shape;70;p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4</a:t>
            </a:r>
            <a:endParaRPr/>
          </a:p>
        </p:txBody>
      </p:sp>
      <p:sp>
        <p:nvSpPr>
          <p:cNvPr id="71" name="Google Shape;71;p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Forum Historia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9291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10000"/>
          </a:bodyPr>
          <a:lstStyle/>
          <a:p>
            <a:pPr marL="914400" lvl="0" indent="-630194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ct val="108108"/>
              <a:buFont typeface="Arial"/>
              <a:buChar char="•"/>
            </a:pPr>
            <a:r>
              <a:rPr lang="fi-FI"/>
              <a:t>Syntyi 1700-luvun lopulla.</a:t>
            </a:r>
            <a:endParaRPr/>
          </a:p>
          <a:p>
            <a:pPr marL="914400" lvl="0" indent="-630194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ct val="108108"/>
              <a:buFont typeface="Arial"/>
              <a:buChar char="•"/>
            </a:pPr>
            <a:r>
              <a:rPr lang="fi-FI"/>
              <a:t>Tunnetaan myös nimellä empire ja klassismi.</a:t>
            </a:r>
            <a:endParaRPr/>
          </a:p>
          <a:p>
            <a:pPr marL="914400" lvl="0" indent="-630194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ct val="108108"/>
              <a:buFont typeface="Arial"/>
              <a:buChar char="•"/>
            </a:pPr>
            <a:r>
              <a:rPr lang="fi-FI"/>
              <a:t>Taustalla kiinnostus antiikkia kohtaan ja antiikin ylevien arvojen ihannointi.</a:t>
            </a:r>
            <a:endParaRPr/>
          </a:p>
          <a:p>
            <a:pPr marL="914400" lvl="0" indent="-630194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ct val="108108"/>
              <a:buFont typeface="Arial"/>
              <a:buChar char="•"/>
            </a:pPr>
            <a:r>
              <a:rPr lang="fi-FI"/>
              <a:t>Tyypillistä: selkeät linjat ja aiheet</a:t>
            </a:r>
            <a:endParaRPr/>
          </a:p>
          <a:p>
            <a:pPr marL="914400" lvl="0" indent="-630194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ct val="108108"/>
              <a:buFont typeface="Arial"/>
              <a:buChar char="•"/>
            </a:pPr>
            <a:r>
              <a:rPr lang="fi-FI"/>
              <a:t>Arkkitehtuurissa antiikin vaikutteet: pylväät ja päätykolmiot.</a:t>
            </a:r>
            <a:endParaRPr/>
          </a:p>
          <a:p>
            <a:pPr marL="914400" lvl="0" indent="-630194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ct val="108108"/>
              <a:buFont typeface="Arial"/>
              <a:buChar char="•"/>
            </a:pPr>
            <a:r>
              <a:rPr lang="fi-FI"/>
              <a:t>Tunnettuja taiteilijoita: </a:t>
            </a:r>
            <a:br>
              <a:rPr lang="fi-FI"/>
            </a:br>
            <a:r>
              <a:rPr lang="fi-FI"/>
              <a:t>- Jacques-Louis David (1748–1825)</a:t>
            </a:r>
            <a:br>
              <a:rPr lang="fi-FI"/>
            </a:br>
            <a:r>
              <a:rPr lang="fi-FI"/>
              <a:t>- Jacob Philipp Hackert (1737–1807)</a:t>
            </a:r>
            <a:endParaRPr/>
          </a:p>
          <a:p>
            <a:pPr marL="914400" lvl="0" indent="-608647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ct val="168750"/>
              <a:buChar char="•"/>
            </a:pPr>
            <a:r>
              <a:rPr lang="fi-FI"/>
              <a:t>Kuvassa Jacque-Louis David: Marat’n kuolema (1793)</a:t>
            </a:r>
            <a:endParaRPr sz="320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320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3200"/>
              <a:t>Kuva: AKG Images.</a:t>
            </a:r>
            <a:endParaRPr sz="3200"/>
          </a:p>
        </p:txBody>
      </p:sp>
      <p:pic>
        <p:nvPicPr>
          <p:cNvPr id="77" name="Google Shape;77;p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024" b="2024"/>
          <a:stretch/>
        </p:blipFill>
        <p:spPr>
          <a:xfrm>
            <a:off x="13460186" y="0"/>
            <a:ext cx="10923813" cy="1371599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  <p:sp>
        <p:nvSpPr>
          <p:cNvPr id="79" name="Google Shape;79;p2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</a:pPr>
            <a:r>
              <a:rPr lang="fi-FI"/>
              <a:t>Uusklassismi</a:t>
            </a:r>
            <a:endParaRPr/>
          </a:p>
        </p:txBody>
      </p:sp>
      <p:sp>
        <p:nvSpPr>
          <p:cNvPr id="80" name="Google Shape;80;p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4, Luku 15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"/>
          <p:cNvSpPr txBox="1">
            <a:spLocks noGrp="1"/>
          </p:cNvSpPr>
          <p:nvPr>
            <p:ph type="body" idx="1"/>
          </p:nvPr>
        </p:nvSpPr>
        <p:spPr>
          <a:xfrm>
            <a:off x="571575" y="1602575"/>
            <a:ext cx="12888600" cy="101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0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Font typeface="Arial"/>
              <a:buChar char="•"/>
            </a:pPr>
            <a:r>
              <a:rPr lang="fi-FI" sz="4000"/>
              <a:t>Valistus korosti järkeä, romantiikka tunnetta. Romantiikka ihannoi ja romantisoi menneisyyttä. </a:t>
            </a:r>
            <a:endParaRPr/>
          </a:p>
          <a:p>
            <a:pPr marL="914400" lvl="0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Font typeface="Arial"/>
              <a:buChar char="•"/>
            </a:pPr>
            <a:r>
              <a:rPr lang="fi-FI" sz="4000"/>
              <a:t>Aiheet luonnosta ja eksoottisista kaukomaista.</a:t>
            </a:r>
            <a:endParaRPr/>
          </a:p>
          <a:p>
            <a:pPr marL="914400" lvl="0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Font typeface="Arial"/>
              <a:buChar char="•"/>
            </a:pPr>
            <a:r>
              <a:rPr lang="fi-FI" sz="4000"/>
              <a:t>Kansallisromantiikka loi kuvaa maan arvokkaasta menneisyydestä (kansallismaisemat, -eepokset ja -museot)</a:t>
            </a:r>
            <a:endParaRPr/>
          </a:p>
          <a:p>
            <a:pPr marL="914400" lvl="0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Font typeface="Arial"/>
              <a:buChar char="•"/>
            </a:pPr>
            <a:r>
              <a:rPr lang="fi-FI" sz="4000"/>
              <a:t>kuvataide: Eugène Delacroix (1798–1863), Caspar David Friedrich (1774–1840), kuvassa Friedrichin maalaus Vaeltaja sumujen yllä (1813) </a:t>
            </a:r>
            <a:endParaRPr/>
          </a:p>
          <a:p>
            <a:pPr marL="914400" lvl="0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Font typeface="Arial"/>
              <a:buChar char="•"/>
            </a:pPr>
            <a:r>
              <a:rPr lang="fi-FI" sz="4000"/>
              <a:t>kirjallisuus: Johann Wolfgang Goethe (1744–1803), Walter Scott (1771–1832), Alexandre Dumas (1802–1870)</a:t>
            </a:r>
            <a:endParaRPr/>
          </a:p>
          <a:p>
            <a:pPr marL="914400" lvl="0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Font typeface="Arial"/>
              <a:buChar char="•"/>
            </a:pPr>
            <a:r>
              <a:rPr lang="fi-FI" sz="4000"/>
              <a:t>musiikki: Richard Wagner (1813–1883), Giuseppe Verdi (1813–1901)</a:t>
            </a:r>
            <a:endParaRPr sz="4000"/>
          </a:p>
          <a:p>
            <a:pPr marL="91440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None/>
            </a:pPr>
            <a:r>
              <a:rPr lang="fi-FI" sz="2500"/>
              <a:t>Kuva: Bridgeman Images.</a:t>
            </a:r>
            <a:endParaRPr sz="2500"/>
          </a:p>
          <a:p>
            <a:pPr marL="91440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None/>
            </a:pPr>
            <a:endParaRPr sz="4000"/>
          </a:p>
        </p:txBody>
      </p:sp>
      <p:pic>
        <p:nvPicPr>
          <p:cNvPr id="86" name="Google Shape;86;p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768" b="768"/>
          <a:stretch/>
        </p:blipFill>
        <p:spPr>
          <a:xfrm>
            <a:off x="13460186" y="0"/>
            <a:ext cx="10923815" cy="1371599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3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  <p:sp>
        <p:nvSpPr>
          <p:cNvPr id="88" name="Google Shape;88;p3"/>
          <p:cNvSpPr txBox="1">
            <a:spLocks noGrp="1"/>
          </p:cNvSpPr>
          <p:nvPr>
            <p:ph type="title"/>
          </p:nvPr>
        </p:nvSpPr>
        <p:spPr>
          <a:xfrm>
            <a:off x="793269" y="-171445"/>
            <a:ext cx="10997400" cy="2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</a:pPr>
            <a:r>
              <a:rPr lang="fi-FI"/>
              <a:t>Romantiikka</a:t>
            </a:r>
            <a:endParaRPr/>
          </a:p>
        </p:txBody>
      </p:sp>
      <p:sp>
        <p:nvSpPr>
          <p:cNvPr id="89" name="Google Shape;89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4, Luku 15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1621949" y="2619325"/>
            <a:ext cx="9951000" cy="101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0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Font typeface="Arial"/>
              <a:buChar char="•"/>
            </a:pPr>
            <a:r>
              <a:rPr lang="fi-FI" sz="4000"/>
              <a:t>Pyrki tarkkaan ja rehelliseen todellisuuden kuvaukseen.</a:t>
            </a:r>
            <a:endParaRPr/>
          </a:p>
          <a:p>
            <a:pPr marL="914400" lvl="0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Font typeface="Arial"/>
              <a:buChar char="•"/>
            </a:pPr>
            <a:r>
              <a:rPr lang="fi-FI" sz="4000"/>
              <a:t>Taustalla teollisen yhteiskunnan ongelmat ja yhteiskunnan epätasa-arvo.</a:t>
            </a:r>
            <a:endParaRPr/>
          </a:p>
          <a:p>
            <a:pPr marL="914400" lvl="0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Font typeface="Arial"/>
              <a:buChar char="•"/>
            </a:pPr>
            <a:r>
              <a:rPr lang="fi-FI" sz="4000"/>
              <a:t>Aiheina esim. työläiset, lapset, naiset, työläiset, köyhyys ja kaupunkien kurjat elinolot.</a:t>
            </a:r>
            <a:endParaRPr/>
          </a:p>
          <a:p>
            <a:pPr marL="914400" lvl="0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Font typeface="Arial"/>
              <a:buChar char="•"/>
            </a:pPr>
            <a:r>
              <a:rPr lang="fi-FI" sz="4000"/>
              <a:t>kuvataide: Ilja Repin (1844–1930), Gustave Courbet (1819–1877), kuvassa Courbetin Kivenhakkaajat (1849)</a:t>
            </a:r>
            <a:endParaRPr/>
          </a:p>
          <a:p>
            <a:pPr marL="914400" lvl="0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Font typeface="Arial"/>
              <a:buChar char="•"/>
            </a:pPr>
            <a:r>
              <a:rPr lang="fi-FI" sz="4000"/>
              <a:t>kirjallisuus: Charles Dickens (1812–70),  Gustave Flaubert (1821–1880), Leo Tolstoi (1828–1910)</a:t>
            </a:r>
            <a:endParaRPr sz="2500"/>
          </a:p>
          <a:p>
            <a:pPr marL="914400" lvl="0" indent="-3429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Font typeface="Arial"/>
              <a:buNone/>
            </a:pPr>
            <a:r>
              <a:rPr lang="fi-FI" sz="2500"/>
              <a:t>Kuva: AKG Images.</a:t>
            </a:r>
            <a:endParaRPr sz="2500"/>
          </a:p>
        </p:txBody>
      </p:sp>
      <p:sp>
        <p:nvSpPr>
          <p:cNvPr id="95" name="Google Shape;95;p4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  <p:sp>
        <p:nvSpPr>
          <p:cNvPr id="96" name="Google Shape;96;p4"/>
          <p:cNvSpPr txBox="1">
            <a:spLocks noGrp="1"/>
          </p:cNvSpPr>
          <p:nvPr>
            <p:ph type="title"/>
          </p:nvPr>
        </p:nvSpPr>
        <p:spPr>
          <a:xfrm>
            <a:off x="1621944" y="521555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</a:pPr>
            <a:r>
              <a:rPr lang="fi-FI"/>
              <a:t>Realismi</a:t>
            </a:r>
            <a:endParaRPr/>
          </a:p>
        </p:txBody>
      </p:sp>
      <p:sp>
        <p:nvSpPr>
          <p:cNvPr id="97" name="Google Shape;97;p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4, Luku 15</a:t>
            </a:r>
            <a:endParaRPr/>
          </a:p>
        </p:txBody>
      </p:sp>
      <p:pic>
        <p:nvPicPr>
          <p:cNvPr id="98" name="Google Shape;9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20625" y="2886075"/>
            <a:ext cx="12663373" cy="777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"/>
          <p:cNvSpPr txBox="1">
            <a:spLocks noGrp="1"/>
          </p:cNvSpPr>
          <p:nvPr>
            <p:ph type="body" idx="1"/>
          </p:nvPr>
        </p:nvSpPr>
        <p:spPr>
          <a:xfrm>
            <a:off x="1621944" y="2619316"/>
            <a:ext cx="11492477" cy="971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0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Font typeface="Arial"/>
              <a:buChar char="•"/>
            </a:pPr>
            <a:r>
              <a:rPr lang="fi-FI" sz="4000"/>
              <a:t>Tavoitteena hetken tarkka kuvaus, vaikutelma (impressio).</a:t>
            </a:r>
            <a:endParaRPr/>
          </a:p>
          <a:p>
            <a:pPr marL="914400" lvl="0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Font typeface="Arial"/>
              <a:buChar char="•"/>
            </a:pPr>
            <a:r>
              <a:rPr lang="fi-FI" sz="4000"/>
              <a:t>Tyylipiirteitä: ääriviivojen häivytys, pastellisävyt, luonnosmaisuus.</a:t>
            </a:r>
            <a:endParaRPr/>
          </a:p>
          <a:p>
            <a:pPr marL="914400" lvl="0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Font typeface="Arial"/>
              <a:buChar char="•"/>
            </a:pPr>
            <a:r>
              <a:rPr lang="fi-FI" sz="4000"/>
              <a:t>Aiheina mm. seuraelämä, huvittelu ulkoilmassa, Pariisi ja kaupunkilaiselämä, puutarhat ja rannat.</a:t>
            </a:r>
            <a:endParaRPr/>
          </a:p>
          <a:p>
            <a:pPr marL="914400" lvl="0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Font typeface="Arial"/>
              <a:buChar char="•"/>
            </a:pPr>
            <a:r>
              <a:rPr lang="fi-FI" sz="4000"/>
              <a:t>kuvataide: Claude Monet (1840–1926), Pierre-Auguste Renoir (1841–1919), kuvassa Renoirin Soutajien aamiainen (1881)</a:t>
            </a:r>
            <a:endParaRPr/>
          </a:p>
          <a:p>
            <a:pPr marL="914400" lvl="0" indent="-6858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400"/>
              <a:buFont typeface="Arial"/>
              <a:buChar char="•"/>
            </a:pPr>
            <a:r>
              <a:rPr lang="fi-FI" sz="4000"/>
              <a:t>musiikki: Claude Debussy (1862–1918)</a:t>
            </a:r>
            <a:endParaRPr sz="400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400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fi-FI" sz="2500"/>
              <a:t>Kuva: AKG Images.</a:t>
            </a:r>
            <a:endParaRPr sz="2500"/>
          </a:p>
        </p:txBody>
      </p:sp>
      <p:sp>
        <p:nvSpPr>
          <p:cNvPr id="104" name="Google Shape;104;p5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  <p:sp>
        <p:nvSpPr>
          <p:cNvPr id="105" name="Google Shape;105;p5"/>
          <p:cNvSpPr txBox="1">
            <a:spLocks noGrp="1"/>
          </p:cNvSpPr>
          <p:nvPr>
            <p:ph type="title"/>
          </p:nvPr>
        </p:nvSpPr>
        <p:spPr>
          <a:xfrm>
            <a:off x="1621944" y="521555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</a:pPr>
            <a:r>
              <a:rPr lang="fi-FI"/>
              <a:t>Impressionismi</a:t>
            </a:r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4, Luku 15</a:t>
            </a:r>
            <a:endParaRPr/>
          </a:p>
        </p:txBody>
      </p:sp>
      <p:pic>
        <p:nvPicPr>
          <p:cNvPr id="107" name="Google Shape;10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91525" y="2619325"/>
            <a:ext cx="11492475" cy="8568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</Words>
  <Application>Microsoft Office PowerPoint</Application>
  <PresentationFormat>Mukautettu</PresentationFormat>
  <Paragraphs>45</Paragraphs>
  <Slides>5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Office-teema</vt:lpstr>
      <vt:lpstr>15. Taide yhteiskunnan peilinä  TIETOISKU: TAITEEN  TYYLISUUNTIA 1800-LUVULLA</vt:lpstr>
      <vt:lpstr>Uusklassismi</vt:lpstr>
      <vt:lpstr>Romantiikka</vt:lpstr>
      <vt:lpstr>Realismi</vt:lpstr>
      <vt:lpstr>Impressionismi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15. Taide yhteiskunnan peilinä  TIETOISKU: TAITEEN  TYYLISUUNTIA 1800-LUVULLA</dc:title>
  <dc:creator>Peuraharju Arita</dc:creator>
  <cp:lastModifiedBy>karri</cp:lastModifiedBy>
  <cp:revision>1</cp:revision>
  <dcterms:modified xsi:type="dcterms:W3CDTF">2021-12-20T14:44:53Z</dcterms:modified>
</cp:coreProperties>
</file>