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 snapToObjects="1">
      <p:cViewPr varScale="1">
        <p:scale>
          <a:sx n="69" d="100"/>
          <a:sy n="69" d="100"/>
        </p:scale>
        <p:origin x="4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81E82-A9BA-1344-82E2-6FBFFFA9E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7FDE68-A6C6-F34D-BF9C-76F21F257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ECB4A-A61A-3B47-A702-3B8B2D36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DB9A-98E8-7442-8780-6F743B66FC9F}" type="datetimeFigureOut">
              <a:rPr lang="fi-FI" smtClean="0"/>
              <a:t>9.8.2019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162CD-AAE9-0742-B6A8-8155F92EB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2E03A-7702-584B-BE41-6D4F4A2B8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A307-D480-E349-9F2F-CBC8C267B5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375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742C9-2260-C945-81C1-52CF7D261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95A4B4-F450-1949-BEE8-467BF795C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B2AC2-45BF-3749-B715-AF8CB75A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DB9A-98E8-7442-8780-6F743B66FC9F}" type="datetimeFigureOut">
              <a:rPr lang="fi-FI" smtClean="0"/>
              <a:t>9.8.2019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92EF3-148C-4545-8B37-7A9586CEE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CDB30-3A98-AA46-899D-7590E884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A307-D480-E349-9F2F-CBC8C267B5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7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16C284-89BB-9A4C-B21C-DD9128A2E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E185F-0385-BC40-99EF-202EC42EB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AE1D1-A827-CB48-8ECC-3003CF70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DB9A-98E8-7442-8780-6F743B66FC9F}" type="datetimeFigureOut">
              <a:rPr lang="fi-FI" smtClean="0"/>
              <a:t>9.8.2019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3E8B3-D374-9E46-B1DE-31941B579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3C71E-A5F2-0C49-8631-A73F5342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A307-D480-E349-9F2F-CBC8C267B5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370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DBB6F-8A8C-6A44-9BC5-C4EFE2355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F97EB-B50B-114C-9E58-6F324A918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F8CDD-4712-9340-9FAC-51988BE2D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DB9A-98E8-7442-8780-6F743B66FC9F}" type="datetimeFigureOut">
              <a:rPr lang="fi-FI" smtClean="0"/>
              <a:t>9.8.2019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89FED-73FF-1E4D-9E72-C2E66EAE2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3344-B22C-8845-9FD7-78241D5F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A307-D480-E349-9F2F-CBC8C267B5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529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E429-7B1B-3644-8740-35CBEA301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44151-C1AB-A74D-8A24-36345C859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637B0-EBF6-5B45-8A11-25166F65B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DB9A-98E8-7442-8780-6F743B66FC9F}" type="datetimeFigureOut">
              <a:rPr lang="fi-FI" smtClean="0"/>
              <a:t>9.8.2019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85C51-7CCE-6640-8297-37557B960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29C82-4173-474B-847F-6C1EFCE7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A307-D480-E349-9F2F-CBC8C267B5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299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12DDE-A0C1-3542-A93F-C40A7A748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2A627-7CAA-D648-A217-E6210F3A3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D81D8-7754-1C48-B74B-9F7C320FB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01FA2-A21C-AE49-9A55-F34F64A7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DB9A-98E8-7442-8780-6F743B66FC9F}" type="datetimeFigureOut">
              <a:rPr lang="fi-FI" smtClean="0"/>
              <a:t>9.8.2019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868E9-5516-8542-81DC-667CDE68D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87066-ADB0-5D4F-B92C-236B8E5B3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A307-D480-E349-9F2F-CBC8C267B5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683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C5F14-8B90-7443-B01F-CAA981427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F262C-2F9A-4044-9F69-DF806FD6B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D26C9-767D-BA4D-8EDF-A7456FF88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D663E7-62F8-EF4F-B5D4-AEC546B8F4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6EFB4-453A-414B-A887-8C2535456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B158FD-4D29-6640-8D40-608EE7ED8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DB9A-98E8-7442-8780-6F743B66FC9F}" type="datetimeFigureOut">
              <a:rPr lang="fi-FI" smtClean="0"/>
              <a:t>9.8.2019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37D98-767B-0C44-ACAF-0B4AC344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D330B8-9152-7D4D-9851-D7D20244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A307-D480-E349-9F2F-CBC8C267B5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239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65AA8-3DAF-1145-9498-E32E07A5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41C3A-796B-6E42-B734-4A964CA0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DB9A-98E8-7442-8780-6F743B66FC9F}" type="datetimeFigureOut">
              <a:rPr lang="fi-FI" smtClean="0"/>
              <a:t>9.8.2019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3D169E-A7AB-2B4A-8E0D-8705312A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5A938-B730-3D4F-B430-7C7E6107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A307-D480-E349-9F2F-CBC8C267B5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072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F0CC87-B85C-664A-B0EC-468360F39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DB9A-98E8-7442-8780-6F743B66FC9F}" type="datetimeFigureOut">
              <a:rPr lang="fi-FI" smtClean="0"/>
              <a:t>9.8.2019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107D8E-96A2-E34F-8176-9A622A77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8210F-6474-764C-8A48-78189617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A307-D480-E349-9F2F-CBC8C267B5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120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207DC-44F5-BA41-AF4B-4C22B5E70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16062-6F7F-3E4D-8AD7-B14829B1F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A31DD-7B6E-9546-9FE1-E3CC1627D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A6A49-4191-8646-A338-7E19632B1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DB9A-98E8-7442-8780-6F743B66FC9F}" type="datetimeFigureOut">
              <a:rPr lang="fi-FI" smtClean="0"/>
              <a:t>9.8.2019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A045B-DC58-E945-B239-ACF63D987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66184-32CC-D44F-A263-4420A4A0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A307-D480-E349-9F2F-CBC8C267B5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208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B1CCA-4FC8-E249-891E-44BEC7DB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18192E-8D05-084D-A421-4F1ED930D6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F29AC-BBF9-EF4E-8462-61E6086A5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171E7-D3E3-EB4E-98BB-D10A8F98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DB9A-98E8-7442-8780-6F743B66FC9F}" type="datetimeFigureOut">
              <a:rPr lang="fi-FI" smtClean="0"/>
              <a:t>9.8.2019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EABB5-CBF8-9E41-960B-E3F7B470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90ED2-37BF-AC45-9392-4C19156F7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A307-D480-E349-9F2F-CBC8C267B5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330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44237C-27C6-E84E-800E-2052BAD1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4805A-D3CB-BB45-ADCA-C809BE89C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975CA-6676-7844-B97A-BC0F73AB6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0DB9A-98E8-7442-8780-6F743B66FC9F}" type="datetimeFigureOut">
              <a:rPr lang="fi-FI" smtClean="0"/>
              <a:t>9.8.2019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43D7-5643-3F40-9C82-9B1703CFA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5798B-18C1-EB44-9F8C-BC9000FAB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CA307-D480-E349-9F2F-CBC8C267B5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82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C25CC-4DF9-DD41-9EA4-DE439DD8D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4082" y="363415"/>
            <a:ext cx="9144000" cy="1133231"/>
          </a:xfrm>
        </p:spPr>
        <p:txBody>
          <a:bodyPr>
            <a:normAutofit/>
          </a:bodyPr>
          <a:lstStyle/>
          <a:p>
            <a:r>
              <a:rPr lang="fi-FI" b="1" dirty="0"/>
              <a:t>Havainnointitehtävä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AF70F4-DCD8-E344-AD97-10D2E9E79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9" r="16411"/>
          <a:stretch/>
        </p:blipFill>
        <p:spPr>
          <a:xfrm rot="5400000">
            <a:off x="3535973" y="1545005"/>
            <a:ext cx="5240218" cy="514350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8727832" y="6361043"/>
            <a:ext cx="200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© Kristiina Holm</a:t>
            </a:r>
          </a:p>
        </p:txBody>
      </p:sp>
    </p:spTree>
    <p:extLst>
      <p:ext uri="{BB962C8B-B14F-4D97-AF65-F5344CB8AC3E}">
        <p14:creationId xmlns:p14="http://schemas.microsoft.com/office/powerpoint/2010/main" val="2993213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66350-FEDB-3448-9DF0-8A5D7B82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Havainnointitehtävä: ohjeet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2FF4E-01ED-3A4D-AD80-C75EE6433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sz="2400" dirty="0"/>
              <a:t>Muodostakaa </a:t>
            </a:r>
            <a:r>
              <a:rPr lang="fi-FI" sz="2400" dirty="0" err="1"/>
              <a:t>ryhmät</a:t>
            </a:r>
            <a:r>
              <a:rPr lang="fi-FI" sz="2400" dirty="0"/>
              <a:t> (2-5 </a:t>
            </a:r>
            <a:r>
              <a:rPr lang="fi-FI" sz="2400" dirty="0" err="1"/>
              <a:t>henkilöa</a:t>
            </a:r>
            <a:r>
              <a:rPr lang="fi-FI" sz="2400" dirty="0"/>
              <a:t>̈). </a:t>
            </a:r>
          </a:p>
          <a:p>
            <a:pPr lvl="0"/>
            <a:r>
              <a:rPr lang="fi-FI" sz="2400" dirty="0"/>
              <a:t>Ottakaa </a:t>
            </a:r>
            <a:r>
              <a:rPr lang="fi-FI" sz="2400" dirty="0" err="1"/>
              <a:t>muistiinpanovälineet</a:t>
            </a:r>
            <a:r>
              <a:rPr lang="fi-FI" sz="2400" dirty="0"/>
              <a:t> mukaan (esim. puhelin, kirjoitusvälineet). </a:t>
            </a:r>
          </a:p>
          <a:p>
            <a:pPr lvl="0"/>
            <a:r>
              <a:rPr lang="fi-FI" sz="2400" dirty="0" err="1"/>
              <a:t>Tehkäa</a:t>
            </a:r>
            <a:r>
              <a:rPr lang="fi-FI" sz="2400" dirty="0"/>
              <a:t>̈ koulun </a:t>
            </a:r>
            <a:r>
              <a:rPr lang="fi-FI" sz="2400" dirty="0" err="1"/>
              <a:t>lähiympäristössa</a:t>
            </a:r>
            <a:r>
              <a:rPr lang="fi-FI" sz="2400" dirty="0"/>
              <a:t>̈ </a:t>
            </a:r>
            <a:r>
              <a:rPr lang="fi-FI" sz="2400" dirty="0" err="1"/>
              <a:t>kävelylenkki</a:t>
            </a:r>
            <a:r>
              <a:rPr lang="fi-FI" sz="2400" dirty="0"/>
              <a:t>. Sopikaa </a:t>
            </a:r>
            <a:r>
              <a:rPr lang="fi-FI" sz="2400" dirty="0" err="1"/>
              <a:t>päämäära</a:t>
            </a:r>
            <a:r>
              <a:rPr lang="fi-FI" sz="2400" dirty="0"/>
              <a:t>̈, jonne kuljette.</a:t>
            </a:r>
          </a:p>
          <a:p>
            <a:pPr lvl="0"/>
            <a:r>
              <a:rPr lang="fi-FI" sz="2400" dirty="0"/>
              <a:t>Toimikaa kävelylenkin aikana seuraavilla tavoilla:</a:t>
            </a:r>
          </a:p>
          <a:p>
            <a:pPr lvl="1"/>
            <a:r>
              <a:rPr lang="fi-FI" b="1" dirty="0"/>
              <a:t>Menomatka:</a:t>
            </a:r>
            <a:r>
              <a:rPr lang="fi-FI" dirty="0"/>
              <a:t> </a:t>
            </a:r>
            <a:r>
              <a:rPr lang="fi-FI" dirty="0" err="1"/>
              <a:t>hymyilkäa</a:t>
            </a:r>
            <a:r>
              <a:rPr lang="fi-FI" dirty="0"/>
              <a:t>̈ kaikille vastaantuleville ihmisille. </a:t>
            </a:r>
          </a:p>
          <a:p>
            <a:pPr lvl="1"/>
            <a:r>
              <a:rPr lang="fi-FI" b="1" dirty="0"/>
              <a:t>Paluumatka: </a:t>
            </a:r>
            <a:r>
              <a:rPr lang="fi-FI" dirty="0" err="1"/>
              <a:t>tervehtikäa</a:t>
            </a:r>
            <a:r>
              <a:rPr lang="fi-FI" dirty="0"/>
              <a:t>̈ matkalla tapaamianne </a:t>
            </a:r>
            <a:r>
              <a:rPr lang="fi-FI" dirty="0" err="1"/>
              <a:t>ihmisia</a:t>
            </a:r>
            <a:r>
              <a:rPr lang="fi-FI" dirty="0"/>
              <a:t>̈, </a:t>
            </a:r>
            <a:r>
              <a:rPr lang="fi-FI" dirty="0" err="1"/>
              <a:t>myös</a:t>
            </a:r>
            <a:r>
              <a:rPr lang="fi-FI" dirty="0"/>
              <a:t> vieraita. </a:t>
            </a:r>
          </a:p>
          <a:p>
            <a:pPr lvl="0"/>
            <a:r>
              <a:rPr lang="fi-FI" sz="2400" dirty="0" err="1"/>
              <a:t>Tehkäa</a:t>
            </a:r>
            <a:r>
              <a:rPr lang="fi-FI" sz="2400" dirty="0"/>
              <a:t>̈ lyhyt kirjallinen yhteenveto </a:t>
            </a:r>
            <a:r>
              <a:rPr lang="fi-FI" sz="2400" dirty="0" err="1"/>
              <a:t>siita</a:t>
            </a:r>
            <a:r>
              <a:rPr lang="fi-FI" sz="2400" dirty="0"/>
              <a:t>̈, miten ihmiset reagoivat. </a:t>
            </a:r>
          </a:p>
          <a:p>
            <a:pPr lvl="0"/>
            <a:r>
              <a:rPr lang="fi-FI" sz="2400" dirty="0"/>
              <a:t>Aikaa </a:t>
            </a:r>
            <a:r>
              <a:rPr lang="fi-FI" sz="2400" dirty="0" err="1"/>
              <a:t>tehtävän</a:t>
            </a:r>
            <a:r>
              <a:rPr lang="fi-FI" sz="2400" dirty="0"/>
              <a:t> suorittamiseen on 20 minuuttia. 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48936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F5914-5A4F-1949-8580-077375FBE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Havainnointitehtävän purku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E86F3-5414-034A-9516-C57AE3EB5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163"/>
            <a:ext cx="10515600" cy="4351338"/>
          </a:xfrm>
        </p:spPr>
        <p:txBody>
          <a:bodyPr>
            <a:normAutofit fontScale="92500"/>
          </a:bodyPr>
          <a:lstStyle/>
          <a:p>
            <a:pPr lvl="0"/>
            <a:r>
              <a:rPr lang="fi-FI" sz="2400" dirty="0"/>
              <a:t>psykologia perustuu tutkimustietoon: psykologista tietoa saadaan tutkimalla ihmisen toimintaa </a:t>
            </a:r>
          </a:p>
          <a:p>
            <a:pPr lvl="0"/>
            <a:r>
              <a:rPr lang="fi-FI" sz="2400" dirty="0"/>
              <a:t>havainnointi on yksi </a:t>
            </a:r>
            <a:r>
              <a:rPr lang="fi-FI" sz="2400" dirty="0" err="1"/>
              <a:t>aineistonkeruumenetelma</a:t>
            </a:r>
            <a:r>
              <a:rPr lang="fi-FI" sz="2400"/>
              <a:t>̈ </a:t>
            </a:r>
            <a:endParaRPr lang="fi-FI" sz="2400" dirty="0"/>
          </a:p>
          <a:p>
            <a:pPr lvl="0"/>
            <a:r>
              <a:rPr lang="fi-FI" sz="2400" dirty="0"/>
              <a:t>psykologian kiinnostuksen kohteita voidaan pohtia </a:t>
            </a:r>
            <a:r>
              <a:rPr lang="fi-FI" sz="2400" dirty="0" err="1"/>
              <a:t>vastaantulleiden</a:t>
            </a:r>
            <a:r>
              <a:rPr lang="fi-FI" sz="2400" dirty="0"/>
              <a:t> ihmisten toimintaa tarkastelemalla: huomasivatko he teidät, miten hymyilyyn ja tervehtimiseen reagointiin?</a:t>
            </a:r>
          </a:p>
          <a:p>
            <a:pPr lvl="1"/>
            <a:r>
              <a:rPr lang="fi-FI" dirty="0"/>
              <a:t>tarkkaavaisuus, tarkkaavaisuuden suuntaaminen</a:t>
            </a:r>
          </a:p>
          <a:p>
            <a:pPr lvl="1"/>
            <a:r>
              <a:rPr lang="fi-FI" dirty="0"/>
              <a:t>havaitseminen, tiedon seulominen </a:t>
            </a:r>
            <a:r>
              <a:rPr lang="fi-FI" dirty="0" err="1"/>
              <a:t>ympäristösta</a:t>
            </a:r>
            <a:r>
              <a:rPr lang="fi-FI" dirty="0"/>
              <a:t>̈, tiedon tulkinta, </a:t>
            </a:r>
            <a:r>
              <a:rPr lang="fi-FI" dirty="0" err="1"/>
              <a:t>tiedonkäsittelykyvyn</a:t>
            </a:r>
            <a:r>
              <a:rPr lang="fi-FI" dirty="0"/>
              <a:t> rajat </a:t>
            </a:r>
          </a:p>
          <a:p>
            <a:pPr lvl="1"/>
            <a:r>
              <a:rPr lang="fi-FI" dirty="0"/>
              <a:t>kulttuurin tavat, </a:t>
            </a:r>
            <a:r>
              <a:rPr lang="fi-FI" dirty="0" err="1"/>
              <a:t>käytänteet</a:t>
            </a:r>
            <a:r>
              <a:rPr lang="fi-FI" dirty="0"/>
              <a:t> ja normit; normienvastaisesta toiminnasta voi seurata </a:t>
            </a:r>
            <a:r>
              <a:rPr lang="fi-FI" dirty="0" err="1"/>
              <a:t>hämmennysta</a:t>
            </a:r>
            <a:r>
              <a:rPr lang="fi-FI" dirty="0"/>
              <a:t>̈</a:t>
            </a:r>
          </a:p>
          <a:p>
            <a:pPr lvl="1"/>
            <a:r>
              <a:rPr lang="fi-FI" dirty="0"/>
              <a:t>ryhmärajojen tiedostaminen, ennakkoluulot</a:t>
            </a:r>
          </a:p>
          <a:p>
            <a:pPr lvl="1"/>
            <a:r>
              <a:rPr lang="fi-FI" dirty="0"/>
              <a:t>eri ikäisten ihmisten reaktiot; lapsen kehitys  </a:t>
            </a:r>
          </a:p>
        </p:txBody>
      </p:sp>
    </p:spTree>
    <p:extLst>
      <p:ext uri="{BB962C8B-B14F-4D97-AF65-F5344CB8AC3E}">
        <p14:creationId xmlns:p14="http://schemas.microsoft.com/office/powerpoint/2010/main" val="3631231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208</Words>
  <Application>Microsoft Office PowerPoint</Application>
  <PresentationFormat>Laajakuva</PresentationFormat>
  <Paragraphs>20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Havainnointitehtävä </vt:lpstr>
      <vt:lpstr>Havainnointitehtävä: ohjeet</vt:lpstr>
      <vt:lpstr>Havainnointitehtävän purku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Motivoituminen psykologian opiskeluun:  Havainnointitehtävä</dc:title>
  <dc:creator>Holm, Kristiina M</dc:creator>
  <cp:lastModifiedBy>Elsa Kuittinen</cp:lastModifiedBy>
  <cp:revision>5</cp:revision>
  <dcterms:created xsi:type="dcterms:W3CDTF">2018-10-07T12:35:14Z</dcterms:created>
  <dcterms:modified xsi:type="dcterms:W3CDTF">2019-08-09T07:33:38Z</dcterms:modified>
</cp:coreProperties>
</file>