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64" r:id="rId1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ED74-DF2E-436F-BD4F-D2E5DBD9DF7C}" type="datetimeFigureOut">
              <a:rPr lang="fi-FI" smtClean="0"/>
              <a:t>7.5.2020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D084-B839-41F0-8303-A9913E31C6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3621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ED74-DF2E-436F-BD4F-D2E5DBD9DF7C}" type="datetimeFigureOut">
              <a:rPr lang="fi-FI" smtClean="0"/>
              <a:t>7.5.2020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D084-B839-41F0-8303-A9913E31C6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5848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ED74-DF2E-436F-BD4F-D2E5DBD9DF7C}" type="datetimeFigureOut">
              <a:rPr lang="fi-FI" smtClean="0"/>
              <a:t>7.5.2020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D084-B839-41F0-8303-A9913E31C6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5469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ED74-DF2E-436F-BD4F-D2E5DBD9DF7C}" type="datetimeFigureOut">
              <a:rPr lang="fi-FI" smtClean="0"/>
              <a:t>7.5.2020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D084-B839-41F0-8303-A9913E31C6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791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ED74-DF2E-436F-BD4F-D2E5DBD9DF7C}" type="datetimeFigureOut">
              <a:rPr lang="fi-FI" smtClean="0"/>
              <a:t>7.5.2020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D084-B839-41F0-8303-A9913E31C6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9504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ED74-DF2E-436F-BD4F-D2E5DBD9DF7C}" type="datetimeFigureOut">
              <a:rPr lang="fi-FI" smtClean="0"/>
              <a:t>7.5.2020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D084-B839-41F0-8303-A9913E31C6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4865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ED74-DF2E-436F-BD4F-D2E5DBD9DF7C}" type="datetimeFigureOut">
              <a:rPr lang="fi-FI" smtClean="0"/>
              <a:t>7.5.2020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D084-B839-41F0-8303-A9913E31C6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095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ED74-DF2E-436F-BD4F-D2E5DBD9DF7C}" type="datetimeFigureOut">
              <a:rPr lang="fi-FI" smtClean="0"/>
              <a:t>7.5.2020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D084-B839-41F0-8303-A9913E31C6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8001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ED74-DF2E-436F-BD4F-D2E5DBD9DF7C}" type="datetimeFigureOut">
              <a:rPr lang="fi-FI" smtClean="0"/>
              <a:t>7.5.2020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D084-B839-41F0-8303-A9913E31C6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412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ED74-DF2E-436F-BD4F-D2E5DBD9DF7C}" type="datetimeFigureOut">
              <a:rPr lang="fi-FI" smtClean="0"/>
              <a:t>7.5.2020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D084-B839-41F0-8303-A9913E31C6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535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ED74-DF2E-436F-BD4F-D2E5DBD9DF7C}" type="datetimeFigureOut">
              <a:rPr lang="fi-FI" smtClean="0"/>
              <a:t>7.5.2020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D084-B839-41F0-8303-A9913E31C6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2065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FED74-DF2E-436F-BD4F-D2E5DBD9DF7C}" type="datetimeFigureOut">
              <a:rPr lang="fi-FI" smtClean="0"/>
              <a:t>7.5.2020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5D084-B839-41F0-8303-A9913E31C6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88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s2v20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6</a:t>
            </a:r>
            <a:r>
              <a:rPr lang="fi-FI" smtClean="0"/>
              <a:t>.–7.5.2020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173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100, tehtävä 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/>
              <a:t>Millainen olen aikuisena?</a:t>
            </a:r>
          </a:p>
          <a:p>
            <a:pPr marL="0" indent="0">
              <a:buNone/>
            </a:pPr>
            <a:r>
              <a:rPr lang="fi-FI" i="1" dirty="0" smtClean="0"/>
              <a:t>-&gt; Mikä sana tai ilmaus tarkoittaa samaa?</a:t>
            </a:r>
          </a:p>
          <a:p>
            <a:pPr marL="0" indent="0">
              <a:buNone/>
            </a:pPr>
            <a:endParaRPr lang="fi-FI" i="1" dirty="0"/>
          </a:p>
          <a:p>
            <a:pPr marL="0" indent="0">
              <a:buNone/>
            </a:pPr>
            <a:r>
              <a:rPr lang="fi-FI" dirty="0" smtClean="0"/>
              <a:t>näkyä (1)</a:t>
            </a:r>
          </a:p>
          <a:p>
            <a:pPr marL="0" indent="0">
              <a:buNone/>
            </a:pPr>
            <a:r>
              <a:rPr lang="fi-FI" dirty="0" smtClean="0"/>
              <a:t>ehkä</a:t>
            </a:r>
          </a:p>
          <a:p>
            <a:pPr marL="0" indent="0">
              <a:buNone/>
            </a:pPr>
            <a:r>
              <a:rPr lang="fi-FI" dirty="0" smtClean="0"/>
              <a:t>testata (4)</a:t>
            </a:r>
          </a:p>
          <a:p>
            <a:pPr marL="0" indent="0">
              <a:buNone/>
            </a:pPr>
            <a:r>
              <a:rPr lang="fi-FI" dirty="0" smtClean="0"/>
              <a:t>aika menee</a:t>
            </a:r>
          </a:p>
          <a:p>
            <a:pPr marL="0" indent="0">
              <a:buNone/>
            </a:pPr>
            <a:r>
              <a:rPr lang="fi-FI" dirty="0" smtClean="0"/>
              <a:t>saa miettimään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7861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s. 100, tehtävä 2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Millainen olen aikuisena?</a:t>
            </a:r>
          </a:p>
          <a:p>
            <a:pPr marL="0" indent="0">
              <a:buNone/>
            </a:pPr>
            <a:r>
              <a:rPr lang="fi-FI" i="1" dirty="0"/>
              <a:t>-&gt; Mikä tarkoittaa samaa?</a:t>
            </a:r>
          </a:p>
          <a:p>
            <a:pPr marL="0" indent="0">
              <a:buNone/>
            </a:pPr>
            <a:endParaRPr lang="fi-FI" i="1" dirty="0"/>
          </a:p>
          <a:p>
            <a:pPr marL="0" indent="0">
              <a:buNone/>
            </a:pPr>
            <a:r>
              <a:rPr lang="fi-FI" dirty="0" smtClean="0"/>
              <a:t>näkyä = olla nähtävissä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ehkä = luultavasti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testata = kokeilla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aika </a:t>
            </a:r>
            <a:r>
              <a:rPr lang="fi-FI" dirty="0" smtClean="0"/>
              <a:t>menee = aika kuluu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saa miettimään </a:t>
            </a:r>
            <a:r>
              <a:rPr lang="fi-FI" dirty="0" smtClean="0"/>
              <a:t>= herättää ajatuksia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044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100, tehtävä 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/>
              <a:t>Tulevaisuus mietityttää…</a:t>
            </a:r>
          </a:p>
          <a:p>
            <a:pPr marL="0" indent="0">
              <a:buNone/>
            </a:pPr>
            <a:r>
              <a:rPr lang="fi-FI" i="1" dirty="0" smtClean="0"/>
              <a:t>-&gt; Mikä sana tai ilmaus tarkoittaa samaa?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ainoastaan</a:t>
            </a:r>
          </a:p>
          <a:p>
            <a:pPr marL="0" indent="0">
              <a:buNone/>
            </a:pPr>
            <a:r>
              <a:rPr lang="fi-FI" dirty="0" smtClean="0"/>
              <a:t>edistyä</a:t>
            </a:r>
          </a:p>
          <a:p>
            <a:pPr marL="0" indent="0">
              <a:buNone/>
            </a:pPr>
            <a:r>
              <a:rPr lang="fi-FI" dirty="0" smtClean="0"/>
              <a:t>tuntea mielihyvää valinnastaan</a:t>
            </a:r>
          </a:p>
          <a:p>
            <a:pPr marL="0" indent="0">
              <a:buNone/>
            </a:pPr>
            <a:r>
              <a:rPr lang="fi-FI" dirty="0" smtClean="0"/>
              <a:t>mistä syystä</a:t>
            </a:r>
          </a:p>
          <a:p>
            <a:pPr marL="0" indent="0">
              <a:buNone/>
            </a:pPr>
            <a:r>
              <a:rPr lang="fi-FI" dirty="0" smtClean="0"/>
              <a:t>tuoda uusia asioita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819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s. 100, tehtävä 2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Tulevaisuus mietityttää…</a:t>
            </a:r>
          </a:p>
          <a:p>
            <a:pPr marL="0" indent="0">
              <a:buNone/>
            </a:pPr>
            <a:r>
              <a:rPr lang="fi-FI" i="1" dirty="0"/>
              <a:t>-&gt; Mikä sana tarkoittaa samaa?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ainoastaan = pelkästään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edistyä = sujua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tuntea mielihyvää </a:t>
            </a:r>
            <a:r>
              <a:rPr lang="fi-FI" dirty="0" smtClean="0"/>
              <a:t>valinnastaan = olla tyytyväinen valintaansa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mistä </a:t>
            </a:r>
            <a:r>
              <a:rPr lang="fi-FI" dirty="0" smtClean="0"/>
              <a:t>syystä = millä perusteella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tuoda </a:t>
            </a:r>
            <a:r>
              <a:rPr lang="fi-FI" dirty="0" smtClean="0"/>
              <a:t>muutosta = tuoda vaihtelua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122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100, tehtävä 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b="1" dirty="0" smtClean="0"/>
              <a:t>Ollaan kriittisiä koulua kohtaan</a:t>
            </a:r>
          </a:p>
          <a:p>
            <a:pPr marL="514350" indent="-514350">
              <a:buAutoNum type="arabicPeriod"/>
            </a:pPr>
            <a:r>
              <a:rPr lang="fi-FI" dirty="0" smtClean="0"/>
              <a:t>Kun ihminen ei ole enää kiinnostunut jostakin, hän _____________.</a:t>
            </a:r>
          </a:p>
          <a:p>
            <a:pPr marL="514350" indent="-514350">
              <a:buAutoNum type="arabicPeriod"/>
            </a:pPr>
            <a:r>
              <a:rPr lang="fi-FI" dirty="0" smtClean="0"/>
              <a:t>Vain ______________ ihminen tietää aina, mitä haluaa ja osaa tehdä heti oikeat valinnat ja päätökset.</a:t>
            </a:r>
          </a:p>
          <a:p>
            <a:pPr marL="514350" indent="-514350">
              <a:buAutoNum type="arabicPeriod"/>
            </a:pPr>
            <a:r>
              <a:rPr lang="fi-FI" dirty="0" smtClean="0"/>
              <a:t>On tärkeää ______________________ mielipiteensä, jos haluaa kehittää asioita.</a:t>
            </a:r>
          </a:p>
          <a:p>
            <a:pPr marL="514350" indent="-514350">
              <a:buAutoNum type="arabicPeriod"/>
            </a:pPr>
            <a:r>
              <a:rPr lang="fi-FI" dirty="0" smtClean="0"/>
              <a:t>Joskus asiat voivat ____________________ eli ne voivat mennä huonosti.</a:t>
            </a:r>
          </a:p>
          <a:p>
            <a:pPr marL="514350" indent="-514350">
              <a:buAutoNum type="arabicPeriod"/>
            </a:pPr>
            <a:r>
              <a:rPr lang="fi-FI" dirty="0" smtClean="0"/>
              <a:t>Ihmisten luottamusta ei saa ______________________, vaan aina täytyy pyrkiä tekemään asiat oikein ja rehellisesti.</a:t>
            </a:r>
          </a:p>
          <a:p>
            <a:pPr marL="514350" indent="-514350">
              <a:buAutoNum type="arabicPeriod"/>
            </a:pPr>
            <a:endParaRPr lang="fi-FI" dirty="0" smtClean="0"/>
          </a:p>
          <a:p>
            <a:pPr marL="514350" indent="-514350">
              <a:buAutoNum type="arabicPeriod"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3609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s. 100, tehtävä 2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Ollaan kriittisiä koulua kohtaan</a:t>
            </a:r>
          </a:p>
          <a:p>
            <a:pPr marL="514350" indent="-514350">
              <a:buAutoNum type="arabicPeriod"/>
            </a:pPr>
            <a:r>
              <a:rPr lang="fi-FI" dirty="0"/>
              <a:t>Kun ihminen ei ole enää kiinnostunut jostakin, </a:t>
            </a:r>
            <a:r>
              <a:rPr lang="fi-FI" dirty="0" smtClean="0"/>
              <a:t>hän </a:t>
            </a:r>
            <a:r>
              <a:rPr lang="fi-FI" b="1" dirty="0" smtClean="0">
                <a:solidFill>
                  <a:srgbClr val="FF0000"/>
                </a:solidFill>
              </a:rPr>
              <a:t>menettää mielenkiintonsa</a:t>
            </a:r>
            <a:r>
              <a:rPr lang="fi-FI" dirty="0" smtClean="0"/>
              <a:t>.</a:t>
            </a:r>
            <a:endParaRPr lang="fi-FI" dirty="0"/>
          </a:p>
          <a:p>
            <a:pPr marL="514350" indent="-514350">
              <a:buAutoNum type="arabicPeriod"/>
            </a:pPr>
            <a:r>
              <a:rPr lang="fi-FI" dirty="0" smtClean="0"/>
              <a:t>Vain </a:t>
            </a:r>
            <a:r>
              <a:rPr lang="fi-FI" b="1" dirty="0" smtClean="0">
                <a:solidFill>
                  <a:srgbClr val="FF0000"/>
                </a:solidFill>
              </a:rPr>
              <a:t>harva </a:t>
            </a:r>
            <a:r>
              <a:rPr lang="fi-FI" dirty="0"/>
              <a:t>ihminen tietää aina, mitä haluaa </a:t>
            </a:r>
            <a:r>
              <a:rPr lang="fi-FI" dirty="0" smtClean="0"/>
              <a:t>ja osaa tehdä heti </a:t>
            </a:r>
            <a:r>
              <a:rPr lang="fi-FI" dirty="0"/>
              <a:t>oikeat valinnat ja päätökset.</a:t>
            </a:r>
          </a:p>
          <a:p>
            <a:pPr marL="514350" indent="-514350">
              <a:buAutoNum type="arabicPeriod"/>
            </a:pPr>
            <a:r>
              <a:rPr lang="fi-FI" dirty="0"/>
              <a:t>On </a:t>
            </a:r>
            <a:r>
              <a:rPr lang="fi-FI" dirty="0" smtClean="0"/>
              <a:t>tärkeää </a:t>
            </a:r>
            <a:r>
              <a:rPr lang="fi-FI" b="1" dirty="0" smtClean="0">
                <a:solidFill>
                  <a:srgbClr val="FF0000"/>
                </a:solidFill>
              </a:rPr>
              <a:t>sanoa ääneen </a:t>
            </a:r>
            <a:r>
              <a:rPr lang="fi-FI" dirty="0" smtClean="0"/>
              <a:t>mielipiteensä</a:t>
            </a:r>
            <a:r>
              <a:rPr lang="fi-FI" dirty="0"/>
              <a:t>, jos haluaa kehittää asioita.</a:t>
            </a:r>
          </a:p>
          <a:p>
            <a:pPr marL="514350" indent="-514350">
              <a:buAutoNum type="arabicPeriod"/>
            </a:pPr>
            <a:r>
              <a:rPr lang="fi-FI" dirty="0"/>
              <a:t>Joskus asiat voivat </a:t>
            </a:r>
            <a:r>
              <a:rPr lang="fi-FI" b="1" dirty="0" smtClean="0">
                <a:solidFill>
                  <a:srgbClr val="FF0000"/>
                </a:solidFill>
              </a:rPr>
              <a:t>mennä metsään </a:t>
            </a:r>
            <a:r>
              <a:rPr lang="fi-FI" dirty="0" smtClean="0"/>
              <a:t>eli </a:t>
            </a:r>
            <a:r>
              <a:rPr lang="fi-FI" dirty="0"/>
              <a:t>ne voivat mennä huonosti.</a:t>
            </a:r>
          </a:p>
          <a:p>
            <a:pPr marL="514350" indent="-514350">
              <a:buAutoNum type="arabicPeriod"/>
            </a:pPr>
            <a:r>
              <a:rPr lang="fi-FI" dirty="0"/>
              <a:t>Ihmisten luottamusta ei </a:t>
            </a:r>
            <a:r>
              <a:rPr lang="fi-FI" dirty="0" smtClean="0"/>
              <a:t>saa </a:t>
            </a:r>
            <a:r>
              <a:rPr lang="fi-FI" b="1" dirty="0" smtClean="0">
                <a:solidFill>
                  <a:srgbClr val="FF0000"/>
                </a:solidFill>
              </a:rPr>
              <a:t>käyttää väärin</a:t>
            </a:r>
            <a:r>
              <a:rPr lang="fi-FI" dirty="0" smtClean="0"/>
              <a:t>, </a:t>
            </a:r>
            <a:r>
              <a:rPr lang="fi-FI" dirty="0"/>
              <a:t>vaan aina täytyy pyrkiä tekemään asiat oikein ja rehellisesti.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3824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100, tehtävä 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/>
              <a:t>Millainen viime vuosi oli?</a:t>
            </a:r>
          </a:p>
          <a:p>
            <a:pPr marL="0" indent="0">
              <a:buNone/>
            </a:pPr>
            <a:r>
              <a:rPr lang="fi-FI" i="1" dirty="0" smtClean="0"/>
              <a:t>-&gt; Mikä sana tai ilmaus tarkoittaa samaa?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saavuttaa yksimielisyys</a:t>
            </a:r>
          </a:p>
          <a:p>
            <a:pPr marL="0" indent="0">
              <a:buNone/>
            </a:pPr>
            <a:r>
              <a:rPr lang="fi-FI" dirty="0" smtClean="0"/>
              <a:t>kauan</a:t>
            </a:r>
          </a:p>
          <a:p>
            <a:pPr marL="0" indent="0">
              <a:buNone/>
            </a:pPr>
            <a:r>
              <a:rPr lang="fi-FI" dirty="0" smtClean="0"/>
              <a:t>näyttää tarpeettomalta (</a:t>
            </a:r>
            <a:r>
              <a:rPr lang="fi-FI" i="1" dirty="0" smtClean="0"/>
              <a:t>tarpeeton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r>
              <a:rPr lang="fi-FI" dirty="0" smtClean="0"/>
              <a:t>kohdata asioita</a:t>
            </a:r>
          </a:p>
          <a:p>
            <a:pPr marL="0" indent="0">
              <a:buNone/>
            </a:pPr>
            <a:r>
              <a:rPr lang="fi-FI" dirty="0" smtClean="0"/>
              <a:t>olla todellisuuden kaltainen/mukainen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750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100, tehtävä 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Millainen viime vuosi oli?</a:t>
            </a:r>
          </a:p>
          <a:p>
            <a:pPr marL="0" indent="0">
              <a:buNone/>
            </a:pPr>
            <a:r>
              <a:rPr lang="fi-FI" i="1" dirty="0"/>
              <a:t>-&gt; Mikä tarkoittaa samaa?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saavuttaa yksimielisyys = </a:t>
            </a:r>
            <a:r>
              <a:rPr lang="fi-FI" b="1" dirty="0" smtClean="0"/>
              <a:t>päästä yhteisymmärrykseen</a:t>
            </a:r>
            <a:endParaRPr lang="fi-FI" b="1" dirty="0"/>
          </a:p>
          <a:p>
            <a:pPr marL="0" indent="0">
              <a:buNone/>
            </a:pPr>
            <a:r>
              <a:rPr lang="fi-FI" dirty="0" smtClean="0"/>
              <a:t>kauan = </a:t>
            </a:r>
            <a:r>
              <a:rPr lang="fi-FI" b="1" dirty="0" smtClean="0"/>
              <a:t>pitkän aikaa</a:t>
            </a:r>
            <a:endParaRPr lang="fi-FI" b="1" dirty="0"/>
          </a:p>
          <a:p>
            <a:pPr marL="0" indent="0">
              <a:buNone/>
            </a:pPr>
            <a:r>
              <a:rPr lang="fi-FI" dirty="0"/>
              <a:t>näyttää tarpeettomalta (</a:t>
            </a:r>
            <a:r>
              <a:rPr lang="fi-FI" i="1" dirty="0"/>
              <a:t>tarpeeton</a:t>
            </a:r>
            <a:r>
              <a:rPr lang="fi-FI" dirty="0" smtClean="0"/>
              <a:t>) = </a:t>
            </a:r>
            <a:r>
              <a:rPr lang="fi-FI" b="1" dirty="0" smtClean="0"/>
              <a:t>vaikuttaa turhalta</a:t>
            </a:r>
            <a:endParaRPr lang="fi-FI" b="1" dirty="0"/>
          </a:p>
          <a:p>
            <a:pPr marL="0" indent="0">
              <a:buNone/>
            </a:pPr>
            <a:r>
              <a:rPr lang="fi-FI" dirty="0"/>
              <a:t>kohdata </a:t>
            </a:r>
            <a:r>
              <a:rPr lang="fi-FI" dirty="0" smtClean="0"/>
              <a:t>asioita = </a:t>
            </a:r>
            <a:r>
              <a:rPr lang="fi-FI" b="1" dirty="0" smtClean="0"/>
              <a:t>törmätä asioihin</a:t>
            </a:r>
            <a:endParaRPr lang="fi-FI" b="1" dirty="0"/>
          </a:p>
          <a:p>
            <a:pPr marL="0" indent="0">
              <a:buNone/>
            </a:pPr>
            <a:r>
              <a:rPr lang="fi-FI" dirty="0"/>
              <a:t>olla todellisuuden </a:t>
            </a:r>
            <a:r>
              <a:rPr lang="fi-FI" dirty="0" smtClean="0"/>
              <a:t>kaltainen/mukainen = </a:t>
            </a:r>
            <a:r>
              <a:rPr lang="fi-FI" b="1" dirty="0" smtClean="0"/>
              <a:t>vastata todellisuutta</a:t>
            </a:r>
            <a:endParaRPr lang="fi-FI" b="1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7300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Selitä sanojen </a:t>
            </a:r>
            <a:r>
              <a:rPr lang="fi-FI" b="1" dirty="0" smtClean="0"/>
              <a:t>merkitysero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käytännönläheinen – teoriapainotteinen</a:t>
            </a:r>
          </a:p>
          <a:p>
            <a:r>
              <a:rPr lang="fi-FI" dirty="0" smtClean="0"/>
              <a:t>täydennyskoulutus – elinikäinen oppiminen</a:t>
            </a:r>
          </a:p>
          <a:p>
            <a:r>
              <a:rPr lang="fi-FI" dirty="0" smtClean="0"/>
              <a:t>panna merkille – muodostaa käsitys</a:t>
            </a:r>
          </a:p>
          <a:p>
            <a:r>
              <a:rPr lang="fi-FI" dirty="0" smtClean="0"/>
              <a:t>ala – tutkinto 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ammatinvalinta – oppivelvollisuus</a:t>
            </a:r>
          </a:p>
          <a:p>
            <a:r>
              <a:rPr lang="fi-FI" dirty="0" smtClean="0"/>
              <a:t>varmaankin – ehdottomasti</a:t>
            </a:r>
          </a:p>
          <a:p>
            <a:r>
              <a:rPr lang="fi-FI" dirty="0" smtClean="0"/>
              <a:t>päättää – päättyä </a:t>
            </a:r>
          </a:p>
          <a:p>
            <a:r>
              <a:rPr lang="fi-FI" dirty="0" smtClean="0"/>
              <a:t>päästä opiskelemaan – pyrkiä opiskelemaan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445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Sanastotreeniä (s. 100, tehtävä 1 a)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Tehtävä 1 a ”Koulutussanastoa”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89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Sanastotreeniä (s. 100, tehtävä 1 a)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hakea</a:t>
            </a:r>
            <a:r>
              <a:rPr lang="fi-FI" dirty="0"/>
              <a:t> opintotukea</a:t>
            </a:r>
          </a:p>
          <a:p>
            <a:pPr marL="0" indent="0">
              <a:buNone/>
            </a:pPr>
            <a:r>
              <a:rPr lang="fi-FI" b="1" dirty="0"/>
              <a:t>hakeutua</a:t>
            </a:r>
            <a:r>
              <a:rPr lang="fi-FI" dirty="0"/>
              <a:t> alalle</a:t>
            </a:r>
          </a:p>
          <a:p>
            <a:pPr marL="0" indent="0">
              <a:buNone/>
            </a:pPr>
            <a:r>
              <a:rPr lang="fi-FI" b="1" dirty="0"/>
              <a:t>lähettää</a:t>
            </a:r>
            <a:r>
              <a:rPr lang="fi-FI" dirty="0"/>
              <a:t> hakupaperi</a:t>
            </a:r>
          </a:p>
          <a:p>
            <a:pPr marL="0" indent="0">
              <a:buNone/>
            </a:pPr>
            <a:r>
              <a:rPr lang="fi-FI" b="1" dirty="0"/>
              <a:t>siirtyä</a:t>
            </a:r>
            <a:r>
              <a:rPr lang="fi-FI" dirty="0"/>
              <a:t> työelämään</a:t>
            </a:r>
          </a:p>
          <a:p>
            <a:pPr marL="0" indent="0">
              <a:buNone/>
            </a:pPr>
            <a:r>
              <a:rPr lang="fi-FI" b="1" dirty="0"/>
              <a:t>suorittaa</a:t>
            </a:r>
            <a:r>
              <a:rPr lang="fi-FI" dirty="0"/>
              <a:t> tutkinto</a:t>
            </a:r>
          </a:p>
          <a:p>
            <a:pPr marL="0" indent="0">
              <a:buNone/>
            </a:pPr>
            <a:r>
              <a:rPr lang="fi-FI" b="1" dirty="0"/>
              <a:t>pyrkiä</a:t>
            </a:r>
            <a:r>
              <a:rPr lang="fi-FI" dirty="0"/>
              <a:t> oppilaitokseen</a:t>
            </a:r>
          </a:p>
          <a:p>
            <a:pPr marL="0" indent="0">
              <a:buNone/>
            </a:pPr>
            <a:r>
              <a:rPr lang="fi-FI" b="1" dirty="0"/>
              <a:t>päästä</a:t>
            </a:r>
            <a:r>
              <a:rPr lang="fi-FI" dirty="0"/>
              <a:t> kiinni työelämään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8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Sanastotreeniä (s. 100, tehtävä 1 </a:t>
            </a:r>
            <a:r>
              <a:rPr lang="fi-FI" dirty="0" smtClean="0"/>
              <a:t>b)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Tehtävä 1 b. Laita ilmaukset </a:t>
            </a:r>
            <a:r>
              <a:rPr lang="fi-FI" b="1" dirty="0"/>
              <a:t>aikajärjestykseen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478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Sanastotreeniä (s. 100, tehtävä 1 b)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1. pyrkiä oppilaitokseen, lähettää </a:t>
            </a:r>
            <a:r>
              <a:rPr lang="fi-FI" dirty="0" smtClean="0"/>
              <a:t>hakupaperi, hakeutua alalle (opintoihin)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2. hakea opintotukea</a:t>
            </a:r>
          </a:p>
          <a:p>
            <a:pPr marL="0" indent="0">
              <a:buNone/>
            </a:pPr>
            <a:r>
              <a:rPr lang="fi-FI" dirty="0"/>
              <a:t>3. suorittaa tutkinto</a:t>
            </a:r>
          </a:p>
          <a:p>
            <a:pPr marL="0" indent="0">
              <a:buNone/>
            </a:pPr>
            <a:r>
              <a:rPr lang="fi-FI" dirty="0"/>
              <a:t>4. </a:t>
            </a:r>
            <a:r>
              <a:rPr lang="fi-FI" dirty="0" smtClean="0"/>
              <a:t>siirtyä </a:t>
            </a:r>
            <a:r>
              <a:rPr lang="fi-FI" dirty="0"/>
              <a:t>työelämään, päästä kiinni </a:t>
            </a:r>
            <a:r>
              <a:rPr lang="fi-FI" dirty="0" smtClean="0"/>
              <a:t>työelämään, hakeutua alalle (työhön)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365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100, tehtävä 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 smtClean="0"/>
              <a:t>Mihin haluat opiskelemaan?</a:t>
            </a:r>
          </a:p>
          <a:p>
            <a:pPr marL="0" indent="0">
              <a:buNone/>
            </a:pPr>
            <a:r>
              <a:rPr lang="fi-FI" dirty="0" smtClean="0"/>
              <a:t>1. __________________ lukiossa opiskelu on todella teoriapainotteista.</a:t>
            </a:r>
          </a:p>
          <a:p>
            <a:pPr marL="0" indent="0">
              <a:buNone/>
            </a:pPr>
            <a:r>
              <a:rPr lang="fi-FI" dirty="0" smtClean="0"/>
              <a:t>2. Ammattikoulussa opiskellaan _______________________ käytännön taitoja.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3. Koulun jälkeen haluan mennä_________________________.</a:t>
            </a:r>
          </a:p>
          <a:p>
            <a:pPr marL="0" indent="0">
              <a:buNone/>
            </a:pPr>
            <a:r>
              <a:rPr lang="fi-FI" dirty="0" smtClean="0"/>
              <a:t>4. Ammattikoulussa hankittu _______________________ antaa valmiudet työelämään.</a:t>
            </a:r>
          </a:p>
          <a:p>
            <a:pPr marL="0" indent="0">
              <a:buNone/>
            </a:pPr>
            <a:r>
              <a:rPr lang="fi-FI" dirty="0" smtClean="0"/>
              <a:t>5. Joskus ihmiset tekevät päätöksiä nopeasti eli ___________________.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832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100, tehtävä 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/>
              <a:t>Mihin haluat opiskelemaan?</a:t>
            </a:r>
          </a:p>
          <a:p>
            <a:pPr marL="0" indent="0">
              <a:buNone/>
            </a:pPr>
            <a:r>
              <a:rPr lang="fi-FI" dirty="0" smtClean="0"/>
              <a:t>1</a:t>
            </a:r>
            <a:r>
              <a:rPr lang="fi-FI" dirty="0"/>
              <a:t>.</a:t>
            </a:r>
            <a:r>
              <a:rPr lang="fi-FI" i="1" dirty="0"/>
              <a:t> </a:t>
            </a:r>
            <a:r>
              <a:rPr lang="fi-FI" b="1" i="1" dirty="0" smtClean="0">
                <a:solidFill>
                  <a:srgbClr val="FF0000"/>
                </a:solidFill>
              </a:rPr>
              <a:t>Varsinkin</a:t>
            </a:r>
            <a:r>
              <a:rPr lang="fi-FI" i="1" dirty="0" smtClean="0"/>
              <a:t> </a:t>
            </a:r>
            <a:r>
              <a:rPr lang="fi-FI" dirty="0" smtClean="0"/>
              <a:t>lukiossa </a:t>
            </a:r>
            <a:r>
              <a:rPr lang="fi-FI" dirty="0"/>
              <a:t>opiskelu on todella teoriapainotteista.</a:t>
            </a:r>
          </a:p>
          <a:p>
            <a:pPr marL="0" indent="0">
              <a:buNone/>
            </a:pPr>
            <a:r>
              <a:rPr lang="fi-FI" dirty="0"/>
              <a:t>2. Ammattikoulussa opiskellaan </a:t>
            </a:r>
            <a:r>
              <a:rPr lang="fi-FI" b="1" i="1" dirty="0" smtClean="0">
                <a:solidFill>
                  <a:srgbClr val="FF0000"/>
                </a:solidFill>
              </a:rPr>
              <a:t>ei niinkään tietoa vaan </a:t>
            </a:r>
            <a:r>
              <a:rPr lang="fi-FI" dirty="0" smtClean="0"/>
              <a:t>käytännön </a:t>
            </a:r>
            <a:r>
              <a:rPr lang="fi-FI" dirty="0"/>
              <a:t>taitoja.</a:t>
            </a:r>
          </a:p>
          <a:p>
            <a:pPr marL="0" indent="0">
              <a:buNone/>
            </a:pPr>
            <a:r>
              <a:rPr lang="fi-FI" dirty="0"/>
              <a:t>3. Koulun jälkeen haluan </a:t>
            </a:r>
            <a:r>
              <a:rPr lang="fi-FI" dirty="0" smtClean="0"/>
              <a:t>mennä </a:t>
            </a:r>
            <a:r>
              <a:rPr lang="fi-FI" b="1" i="1" dirty="0" smtClean="0">
                <a:solidFill>
                  <a:srgbClr val="FF0000"/>
                </a:solidFill>
              </a:rPr>
              <a:t>suoraan töihin</a:t>
            </a:r>
            <a:r>
              <a:rPr lang="fi-FI" dirty="0" smtClean="0"/>
              <a:t>.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4. Ammattikoulussa </a:t>
            </a:r>
            <a:r>
              <a:rPr lang="fi-FI" dirty="0" smtClean="0"/>
              <a:t>hankittu </a:t>
            </a:r>
            <a:r>
              <a:rPr lang="fi-FI" b="1" i="1" dirty="0" smtClean="0">
                <a:solidFill>
                  <a:srgbClr val="FF0000"/>
                </a:solidFill>
              </a:rPr>
              <a:t>osaaminen</a:t>
            </a:r>
            <a:r>
              <a:rPr lang="fi-FI" dirty="0" smtClean="0"/>
              <a:t> antaa </a:t>
            </a:r>
            <a:r>
              <a:rPr lang="fi-FI" dirty="0"/>
              <a:t>valmiudet työelämään.</a:t>
            </a:r>
          </a:p>
          <a:p>
            <a:pPr marL="0" indent="0">
              <a:buNone/>
            </a:pPr>
            <a:r>
              <a:rPr lang="fi-FI" dirty="0"/>
              <a:t>5. Joskus ihmiset tekevät päätöksiä nopeasti </a:t>
            </a:r>
            <a:r>
              <a:rPr lang="fi-FI" dirty="0" smtClean="0"/>
              <a:t>eli </a:t>
            </a:r>
            <a:r>
              <a:rPr lang="fi-FI" b="1" i="1" dirty="0" smtClean="0">
                <a:solidFill>
                  <a:srgbClr val="FF0000"/>
                </a:solidFill>
              </a:rPr>
              <a:t>hetken mielijohteesta</a:t>
            </a:r>
            <a:r>
              <a:rPr lang="fi-FI" dirty="0" smtClean="0"/>
              <a:t>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667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100, tehtävä 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b="1" dirty="0" smtClean="0"/>
              <a:t>Ihanneammatti</a:t>
            </a:r>
          </a:p>
          <a:p>
            <a:pPr marL="0" indent="0">
              <a:buNone/>
            </a:pPr>
            <a:r>
              <a:rPr lang="fi-FI" dirty="0" smtClean="0"/>
              <a:t>1. Sopivan opiskelupaikan valitseminen voi ______________________, koska mahdollisuuksia on niin paljon.</a:t>
            </a:r>
          </a:p>
          <a:p>
            <a:pPr marL="0" indent="0">
              <a:buNone/>
            </a:pPr>
            <a:r>
              <a:rPr lang="fi-FI" dirty="0" smtClean="0"/>
              <a:t>2. Kun valitsee sopivaa opiskelupaikkaa, täytyy __________________ ja harkita asiaa tarkasti.</a:t>
            </a:r>
          </a:p>
          <a:p>
            <a:pPr marL="0" indent="0">
              <a:buNone/>
            </a:pPr>
            <a:r>
              <a:rPr lang="fi-FI" dirty="0" smtClean="0"/>
              <a:t>3. Käytännönläheinen ihminen tykkää _____________________.</a:t>
            </a:r>
          </a:p>
          <a:p>
            <a:pPr marL="0" indent="0">
              <a:buNone/>
            </a:pPr>
            <a:r>
              <a:rPr lang="fi-FI" dirty="0" smtClean="0"/>
              <a:t>4. Keskustelu opinto-ohjaajan kanssa on __________________ eli se voi auttaa tekemään päätöksiä.</a:t>
            </a:r>
          </a:p>
          <a:p>
            <a:pPr marL="0" indent="0">
              <a:buNone/>
            </a:pPr>
            <a:r>
              <a:rPr lang="fi-FI" dirty="0" smtClean="0"/>
              <a:t>5. Ammatinvalinta riippuu täysin eli __________________ ihmisestä itsestään.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34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100, tehtävä 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Ihanneammatti</a:t>
            </a:r>
          </a:p>
          <a:p>
            <a:pPr marL="0" indent="0">
              <a:buNone/>
            </a:pPr>
            <a:r>
              <a:rPr lang="fi-FI" dirty="0"/>
              <a:t>1. Sopivan opiskelupaikan </a:t>
            </a:r>
            <a:r>
              <a:rPr lang="fi-FI" dirty="0" smtClean="0"/>
              <a:t>valitseminen voi </a:t>
            </a:r>
            <a:r>
              <a:rPr lang="fi-FI" b="1" i="1" dirty="0" smtClean="0">
                <a:solidFill>
                  <a:srgbClr val="FF0000"/>
                </a:solidFill>
              </a:rPr>
              <a:t>aiheuttaa vaikeuksia</a:t>
            </a:r>
            <a:r>
              <a:rPr lang="fi-FI" dirty="0" smtClean="0"/>
              <a:t>, </a:t>
            </a:r>
            <a:r>
              <a:rPr lang="fi-FI" dirty="0"/>
              <a:t>koska mahdollisuuksia </a:t>
            </a:r>
            <a:r>
              <a:rPr lang="fi-FI" dirty="0" smtClean="0"/>
              <a:t>on </a:t>
            </a:r>
            <a:r>
              <a:rPr lang="fi-FI" dirty="0"/>
              <a:t>paljon.</a:t>
            </a:r>
          </a:p>
          <a:p>
            <a:pPr marL="0" indent="0">
              <a:buNone/>
            </a:pPr>
            <a:r>
              <a:rPr lang="fi-FI" dirty="0"/>
              <a:t>2. Kun valitsee sopivaa opiskelupaikkaa, täytyy </a:t>
            </a:r>
            <a:r>
              <a:rPr lang="fi-FI" b="1" i="1" dirty="0" smtClean="0">
                <a:solidFill>
                  <a:srgbClr val="FF0000"/>
                </a:solidFill>
              </a:rPr>
              <a:t>koota ajatukset </a:t>
            </a:r>
            <a:r>
              <a:rPr lang="fi-FI" dirty="0" smtClean="0"/>
              <a:t>ja </a:t>
            </a:r>
            <a:r>
              <a:rPr lang="fi-FI" dirty="0"/>
              <a:t>harkita asiaa tarkasti.</a:t>
            </a:r>
          </a:p>
          <a:p>
            <a:pPr marL="0" indent="0">
              <a:buNone/>
            </a:pPr>
            <a:r>
              <a:rPr lang="fi-FI" dirty="0"/>
              <a:t>3. Käytännönläheinen ihminen </a:t>
            </a:r>
            <a:r>
              <a:rPr lang="fi-FI" dirty="0" smtClean="0"/>
              <a:t>tykkää </a:t>
            </a:r>
            <a:r>
              <a:rPr lang="fi-FI" b="1" i="1" dirty="0" smtClean="0">
                <a:solidFill>
                  <a:srgbClr val="FF0000"/>
                </a:solidFill>
              </a:rPr>
              <a:t>tehdä käsillään</a:t>
            </a:r>
            <a:r>
              <a:rPr lang="fi-FI" dirty="0" smtClean="0"/>
              <a:t>.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4. Keskustelu opinto-ohjaajan kanssa on </a:t>
            </a:r>
            <a:r>
              <a:rPr lang="fi-FI" b="1" i="1" dirty="0" smtClean="0">
                <a:solidFill>
                  <a:srgbClr val="FF0000"/>
                </a:solidFill>
              </a:rPr>
              <a:t>suuntaa antava </a:t>
            </a:r>
            <a:r>
              <a:rPr lang="fi-FI" dirty="0"/>
              <a:t>eli se voi auttaa tekemään päätöksiä.</a:t>
            </a:r>
          </a:p>
          <a:p>
            <a:pPr marL="0" indent="0">
              <a:buNone/>
            </a:pPr>
            <a:r>
              <a:rPr lang="fi-FI" dirty="0"/>
              <a:t>5. Ammatinvalinta riippuu täysin </a:t>
            </a:r>
            <a:r>
              <a:rPr lang="fi-FI" dirty="0" smtClean="0"/>
              <a:t>eli </a:t>
            </a:r>
            <a:r>
              <a:rPr lang="fi-FI" b="1" i="1" dirty="0" smtClean="0">
                <a:solidFill>
                  <a:srgbClr val="FF0000"/>
                </a:solidFill>
              </a:rPr>
              <a:t>kokonaan</a:t>
            </a:r>
            <a:r>
              <a:rPr lang="fi-FI" dirty="0" smtClean="0"/>
              <a:t> </a:t>
            </a:r>
            <a:r>
              <a:rPr lang="fi-FI" dirty="0"/>
              <a:t>ihmisestä itsestään.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059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1053</TotalTime>
  <Words>741</Words>
  <Application>Microsoft Office PowerPoint</Application>
  <PresentationFormat>Laajakuva</PresentationFormat>
  <Paragraphs>125</Paragraphs>
  <Slides>18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Office-teema</vt:lpstr>
      <vt:lpstr>s2v20</vt:lpstr>
      <vt:lpstr>Sanastotreeniä (s. 100, tehtävä 1 a)</vt:lpstr>
      <vt:lpstr>Sanastotreeniä (s. 100, tehtävä 1 a)</vt:lpstr>
      <vt:lpstr>Sanastotreeniä (s. 100, tehtävä 1 b)</vt:lpstr>
      <vt:lpstr>Sanastotreeniä (s. 100, tehtävä 1 b)</vt:lpstr>
      <vt:lpstr>s. 100, tehtävä 2</vt:lpstr>
      <vt:lpstr>s. 100, tehtävä 2</vt:lpstr>
      <vt:lpstr>s. 100, tehtävä 2</vt:lpstr>
      <vt:lpstr>s. 100, tehtävä 2</vt:lpstr>
      <vt:lpstr>s. 100, tehtävä 2</vt:lpstr>
      <vt:lpstr>s. 100, tehtävä 2</vt:lpstr>
      <vt:lpstr>s. 100, tehtävä 2</vt:lpstr>
      <vt:lpstr>s. 100, tehtävä 2</vt:lpstr>
      <vt:lpstr>s. 100, tehtävä 2</vt:lpstr>
      <vt:lpstr>s. 100, tehtävä 2</vt:lpstr>
      <vt:lpstr>s. 100, tehtävä 2</vt:lpstr>
      <vt:lpstr>s. 100, tehtävä 2</vt:lpstr>
      <vt:lpstr>Selitä sanojen merkitysero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s2v20</dc:title>
  <dc:creator>Suoraniemi-Laakso Henriikka</dc:creator>
  <cp:lastModifiedBy>Suoraniemi-Laakso Henriikka</cp:lastModifiedBy>
  <cp:revision>78</cp:revision>
  <dcterms:created xsi:type="dcterms:W3CDTF">2020-04-30T08:25:19Z</dcterms:created>
  <dcterms:modified xsi:type="dcterms:W3CDTF">2020-05-07T09:08:11Z</dcterms:modified>
</cp:coreProperties>
</file>