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66" r:id="rId5"/>
    <p:sldId id="267" r:id="rId6"/>
    <p:sldId id="268" r:id="rId7"/>
    <p:sldId id="257" r:id="rId8"/>
    <p:sldId id="258" r:id="rId9"/>
    <p:sldId id="260" r:id="rId10"/>
    <p:sldId id="261" r:id="rId11"/>
    <p:sldId id="262" r:id="rId12"/>
    <p:sldId id="259" r:id="rId13"/>
    <p:sldId id="271" r:id="rId14"/>
    <p:sldId id="269" r:id="rId15"/>
    <p:sldId id="263" r:id="rId1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AC2C7-D6DA-4D1B-84FC-6C433715E0D2}" type="datetimeFigureOut">
              <a:rPr lang="fi-FI" smtClean="0"/>
              <a:t>29.4.2020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524A0-B8C1-4761-AC65-C581C987D2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1810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AC2C7-D6DA-4D1B-84FC-6C433715E0D2}" type="datetimeFigureOut">
              <a:rPr lang="fi-FI" smtClean="0"/>
              <a:t>29.4.2020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524A0-B8C1-4761-AC65-C581C987D2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91514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AC2C7-D6DA-4D1B-84FC-6C433715E0D2}" type="datetimeFigureOut">
              <a:rPr lang="fi-FI" smtClean="0"/>
              <a:t>29.4.2020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524A0-B8C1-4761-AC65-C581C987D2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9051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AC2C7-D6DA-4D1B-84FC-6C433715E0D2}" type="datetimeFigureOut">
              <a:rPr lang="fi-FI" smtClean="0"/>
              <a:t>29.4.2020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524A0-B8C1-4761-AC65-C581C987D2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2259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AC2C7-D6DA-4D1B-84FC-6C433715E0D2}" type="datetimeFigureOut">
              <a:rPr lang="fi-FI" smtClean="0"/>
              <a:t>29.4.2020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524A0-B8C1-4761-AC65-C581C987D2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7764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AC2C7-D6DA-4D1B-84FC-6C433715E0D2}" type="datetimeFigureOut">
              <a:rPr lang="fi-FI" smtClean="0"/>
              <a:t>29.4.2020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524A0-B8C1-4761-AC65-C581C987D2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3403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AC2C7-D6DA-4D1B-84FC-6C433715E0D2}" type="datetimeFigureOut">
              <a:rPr lang="fi-FI" smtClean="0"/>
              <a:t>29.4.2020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524A0-B8C1-4761-AC65-C581C987D2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4042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AC2C7-D6DA-4D1B-84FC-6C433715E0D2}" type="datetimeFigureOut">
              <a:rPr lang="fi-FI" smtClean="0"/>
              <a:t>29.4.2020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524A0-B8C1-4761-AC65-C581C987D2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1310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AC2C7-D6DA-4D1B-84FC-6C433715E0D2}" type="datetimeFigureOut">
              <a:rPr lang="fi-FI" smtClean="0"/>
              <a:t>29.4.2020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524A0-B8C1-4761-AC65-C581C987D2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3498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AC2C7-D6DA-4D1B-84FC-6C433715E0D2}" type="datetimeFigureOut">
              <a:rPr lang="fi-FI" smtClean="0"/>
              <a:t>29.4.2020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524A0-B8C1-4761-AC65-C581C987D2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8223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AC2C7-D6DA-4D1B-84FC-6C433715E0D2}" type="datetimeFigureOut">
              <a:rPr lang="fi-FI" smtClean="0"/>
              <a:t>29.4.2020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524A0-B8C1-4761-AC65-C581C987D2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1092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AC2C7-D6DA-4D1B-84FC-6C433715E0D2}" type="datetimeFigureOut">
              <a:rPr lang="fi-FI" smtClean="0"/>
              <a:t>29.4.2020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1524A0-B8C1-4761-AC65-C581C987D2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28031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Potentiaali (s. </a:t>
            </a:r>
            <a:r>
              <a:rPr lang="fi-FI" smtClean="0"/>
              <a:t>96-97)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29.4.2020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60578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Potentiaali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dirty="0" smtClean="0"/>
              <a:t>Verbityyppi 3:</a:t>
            </a:r>
          </a:p>
          <a:p>
            <a:pPr marL="0" indent="0">
              <a:buNone/>
            </a:pPr>
            <a:r>
              <a:rPr lang="fi-FI" dirty="0" smtClean="0"/>
              <a:t>opiskel-la	-&gt;	opiskel</a:t>
            </a:r>
            <a:r>
              <a:rPr lang="fi-FI" b="1" dirty="0" smtClean="0"/>
              <a:t>le</a:t>
            </a:r>
            <a:r>
              <a:rPr lang="fi-FI" dirty="0" smtClean="0"/>
              <a:t>-		ne -&gt; </a:t>
            </a:r>
            <a:r>
              <a:rPr lang="fi-FI" b="1" dirty="0" smtClean="0"/>
              <a:t>le</a:t>
            </a:r>
          </a:p>
          <a:p>
            <a:pPr marL="0" indent="0">
              <a:buNone/>
            </a:pPr>
            <a:r>
              <a:rPr lang="fi-FI" dirty="0" smtClean="0"/>
              <a:t>pes-tä		-&gt;	pes</a:t>
            </a:r>
            <a:r>
              <a:rPr lang="fi-FI" b="1" dirty="0" smtClean="0"/>
              <a:t>se</a:t>
            </a:r>
            <a:r>
              <a:rPr lang="fi-FI" dirty="0" smtClean="0"/>
              <a:t>-		ne -&gt; </a:t>
            </a:r>
            <a:r>
              <a:rPr lang="fi-FI" b="1" dirty="0" smtClean="0"/>
              <a:t>se</a:t>
            </a:r>
          </a:p>
          <a:p>
            <a:pPr marL="0" indent="0">
              <a:buNone/>
            </a:pPr>
            <a:r>
              <a:rPr lang="fi-FI" dirty="0" smtClean="0"/>
              <a:t>purra		-&gt;	pur</a:t>
            </a:r>
            <a:r>
              <a:rPr lang="fi-FI" b="1" dirty="0" smtClean="0"/>
              <a:t>re</a:t>
            </a:r>
            <a:r>
              <a:rPr lang="fi-FI" dirty="0" smtClean="0"/>
              <a:t>-			ne -&gt; </a:t>
            </a:r>
            <a:r>
              <a:rPr lang="fi-FI" b="1" dirty="0" smtClean="0"/>
              <a:t>re</a:t>
            </a:r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r>
              <a:rPr lang="fi-FI" dirty="0" smtClean="0"/>
              <a:t>Verbityypit 4, 5 ja 6:</a:t>
            </a:r>
          </a:p>
          <a:p>
            <a:pPr marL="0" indent="0">
              <a:buNone/>
            </a:pPr>
            <a:r>
              <a:rPr lang="fi-FI" dirty="0" smtClean="0"/>
              <a:t>vasta</a:t>
            </a:r>
            <a:r>
              <a:rPr lang="fi-FI" b="1" dirty="0" smtClean="0">
                <a:solidFill>
                  <a:srgbClr val="FF0000"/>
                </a:solidFill>
              </a:rPr>
              <a:t>t</a:t>
            </a:r>
            <a:r>
              <a:rPr lang="fi-FI" dirty="0" smtClean="0"/>
              <a:t>-a	-&gt;	vasta</a:t>
            </a:r>
            <a:r>
              <a:rPr lang="fi-FI" b="1" dirty="0" smtClean="0">
                <a:solidFill>
                  <a:srgbClr val="FF0000"/>
                </a:solidFill>
              </a:rPr>
              <a:t>n</a:t>
            </a:r>
            <a:r>
              <a:rPr lang="fi-FI" b="1" dirty="0" smtClean="0"/>
              <a:t>ne</a:t>
            </a:r>
            <a:r>
              <a:rPr lang="fi-FI" dirty="0" smtClean="0"/>
              <a:t>-		perusmuodon t -&gt; </a:t>
            </a:r>
            <a:r>
              <a:rPr lang="fi-FI" b="1" dirty="0" smtClean="0"/>
              <a:t>n</a:t>
            </a:r>
          </a:p>
          <a:p>
            <a:pPr marL="0" indent="0">
              <a:buNone/>
            </a:pPr>
            <a:r>
              <a:rPr lang="fi-FI" dirty="0" err="1" smtClean="0"/>
              <a:t>vali</a:t>
            </a:r>
            <a:r>
              <a:rPr lang="fi-FI" b="1" dirty="0" err="1" smtClean="0">
                <a:solidFill>
                  <a:srgbClr val="FF0000"/>
                </a:solidFill>
              </a:rPr>
              <a:t>t</a:t>
            </a:r>
            <a:r>
              <a:rPr lang="fi-FI" dirty="0" smtClean="0"/>
              <a:t>-a		-&gt; 	vali</a:t>
            </a:r>
            <a:r>
              <a:rPr lang="fi-FI" b="1" dirty="0" smtClean="0">
                <a:solidFill>
                  <a:srgbClr val="FF0000"/>
                </a:solidFill>
              </a:rPr>
              <a:t>n</a:t>
            </a:r>
            <a:r>
              <a:rPr lang="fi-FI" b="1" dirty="0" smtClean="0"/>
              <a:t>ne</a:t>
            </a:r>
            <a:r>
              <a:rPr lang="fi-FI" dirty="0" smtClean="0"/>
              <a:t>-</a:t>
            </a:r>
          </a:p>
          <a:p>
            <a:pPr marL="0" indent="0">
              <a:buNone/>
            </a:pPr>
            <a:r>
              <a:rPr lang="fi-FI" dirty="0" err="1" smtClean="0"/>
              <a:t>lämme</a:t>
            </a:r>
            <a:r>
              <a:rPr lang="fi-FI" b="1" dirty="0" err="1" smtClean="0">
                <a:solidFill>
                  <a:srgbClr val="FF0000"/>
                </a:solidFill>
              </a:rPr>
              <a:t>t</a:t>
            </a:r>
            <a:r>
              <a:rPr lang="fi-FI" dirty="0" smtClean="0"/>
              <a:t>-ä	-&gt;	lämme</a:t>
            </a:r>
            <a:r>
              <a:rPr lang="fi-FI" b="1" dirty="0" smtClean="0">
                <a:solidFill>
                  <a:srgbClr val="FF0000"/>
                </a:solidFill>
              </a:rPr>
              <a:t>n</a:t>
            </a:r>
            <a:r>
              <a:rPr lang="fi-FI" b="1" dirty="0" smtClean="0"/>
              <a:t>ne</a:t>
            </a:r>
            <a:r>
              <a:rPr lang="fi-FI" dirty="0" smtClean="0"/>
              <a:t>-</a:t>
            </a:r>
          </a:p>
          <a:p>
            <a:pPr marL="0" indent="0">
              <a:buNone/>
            </a:pP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3547087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Potentiaali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u="sng" dirty="0" smtClean="0"/>
              <a:t>Persoonamuodot:</a:t>
            </a:r>
          </a:p>
          <a:p>
            <a:pPr marL="0" indent="0">
              <a:buNone/>
            </a:pPr>
            <a:r>
              <a:rPr lang="fi-FI" dirty="0" smtClean="0"/>
              <a:t>minä luke</a:t>
            </a:r>
            <a:r>
              <a:rPr lang="fi-FI" b="1" dirty="0" smtClean="0"/>
              <a:t>ne</a:t>
            </a:r>
            <a:r>
              <a:rPr lang="fi-FI" dirty="0" smtClean="0"/>
              <a:t>n</a:t>
            </a:r>
          </a:p>
          <a:p>
            <a:pPr marL="0" indent="0">
              <a:buNone/>
            </a:pPr>
            <a:r>
              <a:rPr lang="fi-FI" dirty="0" smtClean="0"/>
              <a:t>sinä luke</a:t>
            </a:r>
            <a:r>
              <a:rPr lang="fi-FI" b="1" dirty="0" smtClean="0"/>
              <a:t>ne</a:t>
            </a:r>
            <a:r>
              <a:rPr lang="fi-FI" dirty="0" smtClean="0"/>
              <a:t>t</a:t>
            </a:r>
          </a:p>
          <a:p>
            <a:pPr marL="0" indent="0">
              <a:buNone/>
            </a:pPr>
            <a:r>
              <a:rPr lang="fi-FI" dirty="0" smtClean="0"/>
              <a:t>hän luke</a:t>
            </a:r>
            <a:r>
              <a:rPr lang="fi-FI" b="1" dirty="0" smtClean="0"/>
              <a:t>ne</a:t>
            </a:r>
            <a:r>
              <a:rPr lang="fi-FI" dirty="0" smtClean="0"/>
              <a:t>e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me luke</a:t>
            </a:r>
            <a:r>
              <a:rPr lang="fi-FI" b="1" dirty="0" smtClean="0"/>
              <a:t>ne</a:t>
            </a:r>
            <a:r>
              <a:rPr lang="fi-FI" dirty="0" smtClean="0"/>
              <a:t>mme</a:t>
            </a:r>
          </a:p>
          <a:p>
            <a:pPr marL="0" indent="0">
              <a:buNone/>
            </a:pPr>
            <a:r>
              <a:rPr lang="fi-FI" dirty="0" smtClean="0"/>
              <a:t>te luke</a:t>
            </a:r>
            <a:r>
              <a:rPr lang="fi-FI" b="1" dirty="0" smtClean="0"/>
              <a:t>ne</a:t>
            </a:r>
            <a:r>
              <a:rPr lang="fi-FI" dirty="0" smtClean="0"/>
              <a:t>tte</a:t>
            </a:r>
          </a:p>
          <a:p>
            <a:pPr marL="0" indent="0">
              <a:buNone/>
            </a:pPr>
            <a:r>
              <a:rPr lang="fi-FI" dirty="0" smtClean="0"/>
              <a:t>he luke</a:t>
            </a:r>
            <a:r>
              <a:rPr lang="fi-FI" b="1" dirty="0" smtClean="0"/>
              <a:t>ne</a:t>
            </a:r>
            <a:r>
              <a:rPr lang="fi-FI" dirty="0" smtClean="0"/>
              <a:t>vat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8140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Potentiaali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b="1" dirty="0" smtClean="0"/>
              <a:t>olla</a:t>
            </a:r>
            <a:r>
              <a:rPr lang="fi-FI" dirty="0" smtClean="0"/>
              <a:t>-verbin potentiaali:</a:t>
            </a:r>
          </a:p>
          <a:p>
            <a:pPr marL="0" indent="0">
              <a:buNone/>
            </a:pPr>
            <a:r>
              <a:rPr lang="fi-FI" dirty="0" smtClean="0"/>
              <a:t>lie</a:t>
            </a:r>
            <a:r>
              <a:rPr lang="fi-FI" b="1" dirty="0" smtClean="0"/>
              <a:t>ne</a:t>
            </a:r>
            <a:r>
              <a:rPr lang="fi-FI" dirty="0" smtClean="0"/>
              <a:t>n			lie</a:t>
            </a:r>
            <a:r>
              <a:rPr lang="fi-FI" b="1" dirty="0" smtClean="0"/>
              <a:t>ne</a:t>
            </a:r>
            <a:r>
              <a:rPr lang="fi-FI" dirty="0" smtClean="0"/>
              <a:t>mme</a:t>
            </a:r>
          </a:p>
          <a:p>
            <a:pPr marL="0" indent="0">
              <a:buNone/>
            </a:pPr>
            <a:r>
              <a:rPr lang="fi-FI" dirty="0" smtClean="0"/>
              <a:t>lie</a:t>
            </a:r>
            <a:r>
              <a:rPr lang="fi-FI" b="1" dirty="0" smtClean="0"/>
              <a:t>ne</a:t>
            </a:r>
            <a:r>
              <a:rPr lang="fi-FI" dirty="0" smtClean="0"/>
              <a:t>t			lie</a:t>
            </a:r>
            <a:r>
              <a:rPr lang="fi-FI" b="1" dirty="0" smtClean="0"/>
              <a:t>ne</a:t>
            </a:r>
            <a:r>
              <a:rPr lang="fi-FI" dirty="0" smtClean="0"/>
              <a:t>tte</a:t>
            </a:r>
          </a:p>
          <a:p>
            <a:pPr marL="0" indent="0">
              <a:buNone/>
            </a:pPr>
            <a:r>
              <a:rPr lang="fi-FI" dirty="0" smtClean="0"/>
              <a:t>lie</a:t>
            </a:r>
            <a:r>
              <a:rPr lang="fi-FI" b="1" dirty="0" smtClean="0"/>
              <a:t>ne</a:t>
            </a:r>
            <a:r>
              <a:rPr lang="fi-FI" dirty="0" smtClean="0"/>
              <a:t>e			lie</a:t>
            </a:r>
            <a:r>
              <a:rPr lang="fi-FI" b="1" dirty="0" smtClean="0"/>
              <a:t>ne</a:t>
            </a:r>
            <a:r>
              <a:rPr lang="fi-FI" dirty="0" smtClean="0"/>
              <a:t>vät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Hän lie</a:t>
            </a:r>
            <a:r>
              <a:rPr lang="fi-FI" b="1" dirty="0" smtClean="0"/>
              <a:t>ne</a:t>
            </a:r>
            <a:r>
              <a:rPr lang="fi-FI" dirty="0" smtClean="0"/>
              <a:t>e kotona.</a:t>
            </a:r>
          </a:p>
          <a:p>
            <a:pPr marL="0" indent="0">
              <a:buNone/>
            </a:pPr>
            <a:r>
              <a:rPr lang="fi-FI" dirty="0" smtClean="0"/>
              <a:t>-&gt; Hän on </a:t>
            </a:r>
            <a:r>
              <a:rPr lang="fi-FI" i="1" dirty="0" smtClean="0"/>
              <a:t>ehkä/luultavasti/mahdollisesti </a:t>
            </a:r>
            <a:r>
              <a:rPr lang="fi-FI" dirty="0" smtClean="0"/>
              <a:t>kotona.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62249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Potentiaali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dirty="0" smtClean="0"/>
              <a:t>Hän </a:t>
            </a:r>
            <a:r>
              <a:rPr lang="fi-FI" b="1" dirty="0" smtClean="0"/>
              <a:t>on</a:t>
            </a:r>
            <a:r>
              <a:rPr lang="fi-FI" dirty="0" smtClean="0"/>
              <a:t> luultavasti kotona.</a:t>
            </a:r>
          </a:p>
          <a:p>
            <a:pPr marL="0" indent="0">
              <a:buNone/>
            </a:pPr>
            <a:r>
              <a:rPr lang="fi-FI" dirty="0" smtClean="0"/>
              <a:t>-&gt; </a:t>
            </a:r>
            <a:r>
              <a:rPr lang="fi-FI" dirty="0"/>
              <a:t>on : </a:t>
            </a:r>
            <a:r>
              <a:rPr lang="fi-FI" b="1" dirty="0"/>
              <a:t>lie</a:t>
            </a:r>
            <a:r>
              <a:rPr lang="fi-FI" b="1" u="sng" dirty="0"/>
              <a:t>ne</a:t>
            </a:r>
            <a:r>
              <a:rPr lang="fi-FI" b="1" dirty="0"/>
              <a:t>e</a:t>
            </a:r>
          </a:p>
          <a:p>
            <a:pPr marL="0" indent="0">
              <a:buNone/>
            </a:pPr>
            <a:r>
              <a:rPr lang="fi-FI" dirty="0" smtClean="0"/>
              <a:t>-&gt; </a:t>
            </a:r>
            <a:r>
              <a:rPr lang="fi-FI" strike="sngStrike" dirty="0" smtClean="0"/>
              <a:t>luultavasti</a:t>
            </a:r>
          </a:p>
          <a:p>
            <a:pPr marL="0" indent="0">
              <a:buNone/>
            </a:pPr>
            <a:r>
              <a:rPr lang="fi-FI" dirty="0" smtClean="0"/>
              <a:t>-&gt; Hän </a:t>
            </a:r>
            <a:r>
              <a:rPr lang="fi-FI" b="1" dirty="0" smtClean="0"/>
              <a:t>lie</a:t>
            </a:r>
            <a:r>
              <a:rPr lang="fi-FI" b="1" u="sng" dirty="0" smtClean="0"/>
              <a:t>ne</a:t>
            </a:r>
            <a:r>
              <a:rPr lang="fi-FI" b="1" dirty="0" smtClean="0"/>
              <a:t>e</a:t>
            </a:r>
            <a:r>
              <a:rPr lang="fi-FI" dirty="0" smtClean="0"/>
              <a:t> kotona.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Me </a:t>
            </a:r>
            <a:r>
              <a:rPr lang="fi-FI" b="1" dirty="0" smtClean="0"/>
              <a:t>saamme</a:t>
            </a:r>
            <a:r>
              <a:rPr lang="fi-FI" dirty="0" smtClean="0"/>
              <a:t> ehkä hyvät arvosanat kokeesta.</a:t>
            </a:r>
          </a:p>
          <a:p>
            <a:pPr marL="0" indent="0">
              <a:buNone/>
            </a:pPr>
            <a:r>
              <a:rPr lang="fi-FI" dirty="0" smtClean="0"/>
              <a:t>-&gt; saamme : </a:t>
            </a:r>
            <a:r>
              <a:rPr lang="fi-FI" b="1" dirty="0" smtClean="0"/>
              <a:t>saa</a:t>
            </a:r>
            <a:r>
              <a:rPr lang="fi-FI" b="1" u="sng" dirty="0" smtClean="0"/>
              <a:t>ne</a:t>
            </a:r>
            <a:r>
              <a:rPr lang="fi-FI" b="1" dirty="0" smtClean="0"/>
              <a:t>mme</a:t>
            </a:r>
          </a:p>
          <a:p>
            <a:pPr marL="0" indent="0">
              <a:buNone/>
            </a:pPr>
            <a:r>
              <a:rPr lang="fi-FI" dirty="0" smtClean="0"/>
              <a:t>-&gt; </a:t>
            </a:r>
            <a:r>
              <a:rPr lang="fi-FI" strike="sngStrike" dirty="0" smtClean="0"/>
              <a:t>ehkä</a:t>
            </a:r>
          </a:p>
          <a:p>
            <a:pPr marL="0" indent="0">
              <a:buNone/>
            </a:pPr>
            <a:r>
              <a:rPr lang="fi-FI" dirty="0" smtClean="0"/>
              <a:t>-&gt; Me </a:t>
            </a:r>
            <a:r>
              <a:rPr lang="fi-FI" b="1" dirty="0" smtClean="0"/>
              <a:t>saa</a:t>
            </a:r>
            <a:r>
              <a:rPr lang="fi-FI" b="1" u="sng" dirty="0" smtClean="0"/>
              <a:t>ne</a:t>
            </a:r>
            <a:r>
              <a:rPr lang="fi-FI" b="1" dirty="0" smtClean="0"/>
              <a:t>mme</a:t>
            </a:r>
            <a:r>
              <a:rPr lang="fi-FI" dirty="0" smtClean="0"/>
              <a:t> hyvät arvosanat kokeesta.</a:t>
            </a:r>
          </a:p>
        </p:txBody>
      </p:sp>
    </p:spTree>
    <p:extLst>
      <p:ext uri="{BB962C8B-B14F-4D97-AF65-F5344CB8AC3E}">
        <p14:creationId xmlns:p14="http://schemas.microsoft.com/office/powerpoint/2010/main" val="1095561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Tehtävä: Kirjoita verbi potentiaalissa!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fi-FI" b="1" dirty="0" smtClean="0"/>
              <a:t>Muistat</a:t>
            </a:r>
            <a:r>
              <a:rPr lang="fi-FI" dirty="0" smtClean="0"/>
              <a:t> ehkä, että koe on huomenna.</a:t>
            </a:r>
          </a:p>
          <a:p>
            <a:pPr marL="514350" indent="-514350">
              <a:buAutoNum type="arabicPeriod"/>
            </a:pPr>
            <a:r>
              <a:rPr lang="fi-FI" dirty="0" smtClean="0"/>
              <a:t>Pekka ehkä </a:t>
            </a:r>
            <a:r>
              <a:rPr lang="fi-FI" b="1" dirty="0" smtClean="0"/>
              <a:t>soittaa</a:t>
            </a:r>
            <a:r>
              <a:rPr lang="fi-FI" dirty="0" smtClean="0"/>
              <a:t> sinulle illalla.</a:t>
            </a:r>
          </a:p>
          <a:p>
            <a:pPr marL="514350" indent="-514350">
              <a:buAutoNum type="arabicPeriod"/>
            </a:pPr>
            <a:r>
              <a:rPr lang="fi-FI" dirty="0" smtClean="0"/>
              <a:t>Hän ehkä </a:t>
            </a:r>
            <a:r>
              <a:rPr lang="fi-FI" b="1" dirty="0" smtClean="0"/>
              <a:t>lentää</a:t>
            </a:r>
            <a:r>
              <a:rPr lang="fi-FI" dirty="0" smtClean="0"/>
              <a:t> Lontooseen lomalla.</a:t>
            </a:r>
          </a:p>
          <a:p>
            <a:pPr marL="514350" indent="-514350">
              <a:buAutoNum type="arabicPeriod"/>
            </a:pPr>
            <a:r>
              <a:rPr lang="fi-FI" dirty="0" smtClean="0"/>
              <a:t>Opiskelijat</a:t>
            </a:r>
            <a:r>
              <a:rPr lang="fi-FI" b="1" dirty="0" smtClean="0"/>
              <a:t> ovat </a:t>
            </a:r>
            <a:r>
              <a:rPr lang="fi-FI" dirty="0" smtClean="0"/>
              <a:t>ehkä liikuntatunnilla.</a:t>
            </a:r>
          </a:p>
          <a:p>
            <a:pPr marL="514350" indent="-514350">
              <a:buAutoNum type="arabicPeriod"/>
            </a:pPr>
            <a:r>
              <a:rPr lang="fi-FI" dirty="0" smtClean="0"/>
              <a:t>Pääministeri </a:t>
            </a:r>
            <a:r>
              <a:rPr lang="fi-FI" b="1" dirty="0" smtClean="0"/>
              <a:t>kertoo</a:t>
            </a:r>
            <a:r>
              <a:rPr lang="fi-FI" dirty="0" smtClean="0"/>
              <a:t> asiasta luultavasti huomenna.</a:t>
            </a:r>
          </a:p>
          <a:p>
            <a:pPr marL="514350" indent="-514350">
              <a:buAutoNum type="arabicPeriod"/>
            </a:pPr>
            <a:r>
              <a:rPr lang="fi-FI" dirty="0" smtClean="0"/>
              <a:t>Leena </a:t>
            </a:r>
            <a:r>
              <a:rPr lang="fi-FI" b="1" dirty="0" smtClean="0"/>
              <a:t>on</a:t>
            </a:r>
            <a:r>
              <a:rPr lang="fi-FI" dirty="0" smtClean="0"/>
              <a:t> luultavasti sairaana, koska hän ei ole täällä.</a:t>
            </a:r>
          </a:p>
          <a:p>
            <a:pPr marL="514350" indent="-514350">
              <a:buAutoNum type="arabicPeriod"/>
            </a:pPr>
            <a:r>
              <a:rPr lang="fi-FI" b="1" dirty="0" smtClean="0"/>
              <a:t>Matkustamme</a:t>
            </a:r>
            <a:r>
              <a:rPr lang="fi-FI" dirty="0" smtClean="0"/>
              <a:t> ehkä Helsinkiin ensi viikolla.</a:t>
            </a:r>
          </a:p>
          <a:p>
            <a:pPr marL="514350" indent="-514350">
              <a:buAutoNum type="arabicPeriod"/>
            </a:pPr>
            <a:r>
              <a:rPr lang="fi-FI" dirty="0" smtClean="0"/>
              <a:t>Opiskelija </a:t>
            </a:r>
            <a:r>
              <a:rPr lang="fi-FI" b="1" dirty="0" smtClean="0"/>
              <a:t>valmistuu</a:t>
            </a:r>
            <a:r>
              <a:rPr lang="fi-FI" dirty="0" smtClean="0"/>
              <a:t> lukiosta mahdollisesti ensi vuonna.</a:t>
            </a:r>
          </a:p>
          <a:p>
            <a:pPr marL="514350" indent="-514350">
              <a:buAutoNum type="arabicPeriod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70553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Lähde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White, Leila: Suomen kielioppia ulkomaalaisille. Finn </a:t>
            </a:r>
            <a:r>
              <a:rPr lang="fi-FI" dirty="0" err="1" smtClean="0"/>
              <a:t>Lectura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51640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Tulevaisuuden opiskelua? (s. 96-97)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Tehtävä 1 (s. 96)</a:t>
            </a:r>
          </a:p>
          <a:p>
            <a:pPr marL="0" indent="0">
              <a:buNone/>
            </a:pPr>
            <a:r>
              <a:rPr lang="fi-FI" dirty="0" smtClean="0"/>
              <a:t>Sanasto:</a:t>
            </a:r>
          </a:p>
          <a:p>
            <a:pPr marL="0" indent="0">
              <a:buNone/>
            </a:pPr>
            <a:r>
              <a:rPr lang="fi-FI" i="1" dirty="0" smtClean="0"/>
              <a:t>kolmiulotteinen = 3D</a:t>
            </a:r>
          </a:p>
          <a:p>
            <a:pPr marL="0" indent="0">
              <a:buNone/>
            </a:pPr>
            <a:r>
              <a:rPr lang="fi-FI" i="1" dirty="0" smtClean="0"/>
              <a:t>hahmo</a:t>
            </a:r>
          </a:p>
          <a:p>
            <a:pPr marL="0" indent="0">
              <a:buNone/>
            </a:pPr>
            <a:r>
              <a:rPr lang="fi-FI" i="1" dirty="0" smtClean="0"/>
              <a:t>edustaa (1)</a:t>
            </a:r>
          </a:p>
          <a:p>
            <a:pPr marL="0" indent="0">
              <a:buNone/>
            </a:pPr>
            <a:r>
              <a:rPr lang="fi-FI" i="1" dirty="0" smtClean="0"/>
              <a:t>tontti</a:t>
            </a:r>
          </a:p>
          <a:p>
            <a:pPr marL="0" indent="0">
              <a:buNone/>
            </a:pPr>
            <a:r>
              <a:rPr lang="fi-FI" i="1" dirty="0" smtClean="0"/>
              <a:t>oppilaitos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Tehtävä 2 (s. 96)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22378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Tulevaisuuden opiskelua? (s. 96-97)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Tehtävä 3 (s. 96)</a:t>
            </a:r>
          </a:p>
          <a:p>
            <a:pPr marL="0" indent="0">
              <a:buNone/>
            </a:pPr>
            <a:r>
              <a:rPr lang="fi-FI" dirty="0" smtClean="0"/>
              <a:t>1)</a:t>
            </a:r>
          </a:p>
          <a:p>
            <a:pPr marL="0" indent="0">
              <a:buNone/>
            </a:pPr>
            <a:r>
              <a:rPr lang="fi-FI" dirty="0" smtClean="0"/>
              <a:t>Second </a:t>
            </a:r>
            <a:r>
              <a:rPr lang="fi-FI" dirty="0" err="1" smtClean="0"/>
              <a:t>Lifessa</a:t>
            </a:r>
            <a:r>
              <a:rPr lang="fi-FI" dirty="0" smtClean="0"/>
              <a:t> </a:t>
            </a:r>
            <a:r>
              <a:rPr lang="fi-FI" b="1" dirty="0" smtClean="0"/>
              <a:t>on</a:t>
            </a:r>
            <a:r>
              <a:rPr lang="fi-FI" dirty="0" smtClean="0"/>
              <a:t> nyt miljoona käyttäjää.</a:t>
            </a:r>
          </a:p>
          <a:p>
            <a:pPr marL="0" indent="0">
              <a:buNone/>
            </a:pPr>
            <a:r>
              <a:rPr lang="fi-FI" dirty="0" smtClean="0"/>
              <a:t>Second </a:t>
            </a:r>
            <a:r>
              <a:rPr lang="fi-FI" dirty="0" err="1" smtClean="0"/>
              <a:t>Lifessa</a:t>
            </a:r>
            <a:r>
              <a:rPr lang="fi-FI" dirty="0" smtClean="0"/>
              <a:t> </a:t>
            </a:r>
            <a:r>
              <a:rPr lang="fi-FI" b="1" dirty="0" smtClean="0"/>
              <a:t>lie</a:t>
            </a:r>
            <a:r>
              <a:rPr lang="fi-FI" b="1" u="sng" dirty="0" smtClean="0"/>
              <a:t>ne</a:t>
            </a:r>
            <a:r>
              <a:rPr lang="fi-FI" b="1" dirty="0" smtClean="0"/>
              <a:t>e</a:t>
            </a:r>
            <a:r>
              <a:rPr lang="fi-FI" dirty="0" smtClean="0"/>
              <a:t> nyt miljoona käyttäjää.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/>
              <a:t>Second </a:t>
            </a:r>
            <a:r>
              <a:rPr lang="fi-FI" dirty="0" err="1"/>
              <a:t>Lifessa</a:t>
            </a:r>
            <a:r>
              <a:rPr lang="fi-FI" dirty="0"/>
              <a:t> </a:t>
            </a:r>
            <a:r>
              <a:rPr lang="fi-FI" b="1" dirty="0"/>
              <a:t>on</a:t>
            </a:r>
            <a:r>
              <a:rPr lang="fi-FI" dirty="0"/>
              <a:t> nyt miljoona käyttäjää</a:t>
            </a:r>
            <a:r>
              <a:rPr lang="fi-FI" dirty="0" smtClean="0"/>
              <a:t>. = Asia on varma.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Second </a:t>
            </a:r>
            <a:r>
              <a:rPr lang="fi-FI" dirty="0" err="1"/>
              <a:t>Lifessa</a:t>
            </a:r>
            <a:r>
              <a:rPr lang="fi-FI" dirty="0"/>
              <a:t> </a:t>
            </a:r>
            <a:r>
              <a:rPr lang="fi-FI" b="1" dirty="0"/>
              <a:t>lie</a:t>
            </a:r>
            <a:r>
              <a:rPr lang="fi-FI" b="1" u="sng" dirty="0"/>
              <a:t>ne</a:t>
            </a:r>
            <a:r>
              <a:rPr lang="fi-FI" b="1" dirty="0"/>
              <a:t>e</a:t>
            </a:r>
            <a:r>
              <a:rPr lang="fi-FI" dirty="0"/>
              <a:t> nyt miljoona käyttäjää</a:t>
            </a:r>
            <a:r>
              <a:rPr lang="fi-FI" dirty="0" smtClean="0"/>
              <a:t>. = Asia on luultavasti/mahdollisesti näin.</a:t>
            </a:r>
            <a:endParaRPr lang="fi-FI" dirty="0"/>
          </a:p>
          <a:p>
            <a:pPr marL="0" indent="0">
              <a:buNone/>
            </a:pP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1545775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Tulevaisuuden opiskelua? (s. </a:t>
            </a:r>
            <a:r>
              <a:rPr lang="fi-FI" dirty="0" smtClean="0"/>
              <a:t>96, t. 3)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2)</a:t>
            </a:r>
          </a:p>
          <a:p>
            <a:pPr marL="0" indent="0">
              <a:buNone/>
            </a:pPr>
            <a:r>
              <a:rPr lang="fi-FI" dirty="0" smtClean="0"/>
              <a:t>Suurin osa ihmisistä </a:t>
            </a:r>
            <a:r>
              <a:rPr lang="fi-FI" b="1" dirty="0" smtClean="0"/>
              <a:t>alkaa</a:t>
            </a:r>
            <a:r>
              <a:rPr lang="fi-FI" dirty="0" smtClean="0"/>
              <a:t> tulevaisuudessa käyttää virtuaalimaailmoja.</a:t>
            </a:r>
          </a:p>
          <a:p>
            <a:pPr marL="0" indent="0">
              <a:buNone/>
            </a:pPr>
            <a:r>
              <a:rPr lang="fi-FI" sz="2400" dirty="0"/>
              <a:t>Suurin osa ihmisistä </a:t>
            </a:r>
            <a:r>
              <a:rPr lang="fi-FI" sz="2400" b="1" dirty="0" smtClean="0"/>
              <a:t>alka</a:t>
            </a:r>
            <a:r>
              <a:rPr lang="fi-FI" sz="2400" b="1" u="sng" dirty="0" smtClean="0"/>
              <a:t>ne</a:t>
            </a:r>
            <a:r>
              <a:rPr lang="fi-FI" sz="2400" b="1" dirty="0" smtClean="0"/>
              <a:t>e</a:t>
            </a:r>
            <a:r>
              <a:rPr lang="fi-FI" sz="2400" dirty="0" smtClean="0"/>
              <a:t> </a:t>
            </a:r>
            <a:r>
              <a:rPr lang="fi-FI" sz="2400" dirty="0"/>
              <a:t>tulevaisuudessa käyttää virtuaalimaailmoja</a:t>
            </a:r>
            <a:r>
              <a:rPr lang="fi-FI" sz="2400" dirty="0" smtClean="0"/>
              <a:t>.</a:t>
            </a:r>
          </a:p>
          <a:p>
            <a:pPr marL="0" indent="0">
              <a:buNone/>
            </a:pPr>
            <a:endParaRPr lang="fi-FI" sz="2400" dirty="0"/>
          </a:p>
          <a:p>
            <a:pPr marL="0" indent="0">
              <a:buNone/>
            </a:pPr>
            <a:r>
              <a:rPr lang="fi-FI" sz="2400" b="1" dirty="0" smtClean="0"/>
              <a:t>alkaa</a:t>
            </a:r>
            <a:r>
              <a:rPr lang="fi-FI" sz="2400" dirty="0" smtClean="0"/>
              <a:t> = asia on varma</a:t>
            </a:r>
          </a:p>
          <a:p>
            <a:pPr marL="0" indent="0">
              <a:buNone/>
            </a:pPr>
            <a:r>
              <a:rPr lang="fi-FI" sz="2400" b="1" dirty="0" smtClean="0"/>
              <a:t>alka</a:t>
            </a:r>
            <a:r>
              <a:rPr lang="fi-FI" sz="2400" b="1" u="sng" dirty="0" smtClean="0"/>
              <a:t>ne</a:t>
            </a:r>
            <a:r>
              <a:rPr lang="fi-FI" sz="2400" b="1" dirty="0" smtClean="0"/>
              <a:t>e</a:t>
            </a:r>
            <a:r>
              <a:rPr lang="fi-FI" sz="2400" dirty="0" smtClean="0"/>
              <a:t> = asia on mahdollinen, näin tapahtuu luultavasti</a:t>
            </a:r>
            <a:endParaRPr lang="fi-FI" sz="2400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38204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Tulevaisuuden opiskelua? (s. 96, t. 3)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3)</a:t>
            </a:r>
          </a:p>
          <a:p>
            <a:pPr marL="0" indent="0">
              <a:buNone/>
            </a:pPr>
            <a:r>
              <a:rPr lang="fi-FI" dirty="0" smtClean="0"/>
              <a:t>Monet </a:t>
            </a:r>
            <a:r>
              <a:rPr lang="fi-FI" b="1" dirty="0" smtClean="0"/>
              <a:t>oppivat</a:t>
            </a:r>
            <a:r>
              <a:rPr lang="fi-FI" dirty="0" smtClean="0"/>
              <a:t> asioita paremmin virtuaaliympäristössä.</a:t>
            </a:r>
          </a:p>
          <a:p>
            <a:pPr marL="0" indent="0">
              <a:buNone/>
            </a:pPr>
            <a:r>
              <a:rPr lang="fi-FI" dirty="0" smtClean="0"/>
              <a:t>Monet </a:t>
            </a:r>
            <a:r>
              <a:rPr lang="fi-FI" b="1" dirty="0" smtClean="0"/>
              <a:t>oppi</a:t>
            </a:r>
            <a:r>
              <a:rPr lang="fi-FI" b="1" u="sng" dirty="0" smtClean="0"/>
              <a:t>ne</a:t>
            </a:r>
            <a:r>
              <a:rPr lang="fi-FI" b="1" dirty="0" smtClean="0"/>
              <a:t>vat</a:t>
            </a:r>
            <a:r>
              <a:rPr lang="fi-FI" dirty="0" smtClean="0"/>
              <a:t> asioita paremmin virtuaaliympäristössä.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b="1" dirty="0" smtClean="0"/>
              <a:t>oppivat</a:t>
            </a:r>
            <a:r>
              <a:rPr lang="fi-FI" dirty="0" smtClean="0"/>
              <a:t> = asia on varma</a:t>
            </a:r>
          </a:p>
          <a:p>
            <a:pPr marL="0" indent="0">
              <a:buNone/>
            </a:pPr>
            <a:r>
              <a:rPr lang="fi-FI" b="1" dirty="0" smtClean="0"/>
              <a:t>oppi</a:t>
            </a:r>
            <a:r>
              <a:rPr lang="fi-FI" b="1" u="sng" dirty="0" smtClean="0"/>
              <a:t>ne</a:t>
            </a:r>
            <a:r>
              <a:rPr lang="fi-FI" b="1" dirty="0" smtClean="0"/>
              <a:t>vat</a:t>
            </a:r>
            <a:r>
              <a:rPr lang="fi-FI" dirty="0" smtClean="0"/>
              <a:t> = asia on mahdollisesti/luultavasti näin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5536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Tulevaisuuden opiskelua? (s. 96, t. 3)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4)</a:t>
            </a:r>
          </a:p>
          <a:p>
            <a:pPr marL="0" indent="0">
              <a:buNone/>
            </a:pPr>
            <a:r>
              <a:rPr lang="fi-FI" dirty="0" smtClean="0"/>
              <a:t>Itse </a:t>
            </a:r>
            <a:r>
              <a:rPr lang="fi-FI" b="1" dirty="0" smtClean="0"/>
              <a:t>olen</a:t>
            </a:r>
            <a:r>
              <a:rPr lang="fi-FI" dirty="0" smtClean="0"/>
              <a:t> </a:t>
            </a:r>
            <a:r>
              <a:rPr lang="fi-FI" b="1" dirty="0" smtClean="0"/>
              <a:t>oppinut</a:t>
            </a:r>
            <a:r>
              <a:rPr lang="fi-FI" dirty="0" smtClean="0"/>
              <a:t> paljon myös ihan tavallisessa koulussa.</a:t>
            </a:r>
          </a:p>
          <a:p>
            <a:pPr marL="0" indent="0">
              <a:buNone/>
            </a:pPr>
            <a:r>
              <a:rPr lang="fi-FI" dirty="0" smtClean="0"/>
              <a:t>Itse </a:t>
            </a:r>
            <a:r>
              <a:rPr lang="fi-FI" b="1" dirty="0" smtClean="0"/>
              <a:t>lie</a:t>
            </a:r>
            <a:r>
              <a:rPr lang="fi-FI" b="1" u="sng" dirty="0" smtClean="0"/>
              <a:t>ne</a:t>
            </a:r>
            <a:r>
              <a:rPr lang="fi-FI" b="1" dirty="0" smtClean="0"/>
              <a:t>n oppinut</a:t>
            </a:r>
            <a:r>
              <a:rPr lang="fi-FI" dirty="0" smtClean="0"/>
              <a:t> paljon myös ihan tavallisessa koulussa.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b="1" dirty="0" smtClean="0"/>
              <a:t>olen oppinut </a:t>
            </a:r>
            <a:r>
              <a:rPr lang="fi-FI" dirty="0" smtClean="0"/>
              <a:t>= asia on varma</a:t>
            </a:r>
          </a:p>
          <a:p>
            <a:pPr marL="0" indent="0">
              <a:buNone/>
            </a:pPr>
            <a:r>
              <a:rPr lang="fi-FI" b="1" dirty="0" smtClean="0"/>
              <a:t>lie</a:t>
            </a:r>
            <a:r>
              <a:rPr lang="fi-FI" b="1" u="sng" dirty="0" smtClean="0"/>
              <a:t>ne</a:t>
            </a:r>
            <a:r>
              <a:rPr lang="fi-FI" b="1" dirty="0" smtClean="0"/>
              <a:t>n oppinut </a:t>
            </a:r>
            <a:r>
              <a:rPr lang="fi-FI" dirty="0" smtClean="0"/>
              <a:t>= asia on mahdollisesti/luultavasti näin -&gt; </a:t>
            </a:r>
            <a:r>
              <a:rPr lang="fi-FI" i="1" dirty="0" smtClean="0"/>
              <a:t>”</a:t>
            </a:r>
            <a:r>
              <a:rPr lang="fi-FI" i="1" dirty="0"/>
              <a:t>olen ehkä/luultavasti oppinut”</a:t>
            </a:r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8138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Potentiaali (s. 97)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Potentiaali kertoo, että asia ei ole ihan </a:t>
            </a:r>
            <a:r>
              <a:rPr lang="fi-FI" b="1" dirty="0" smtClean="0"/>
              <a:t>varma</a:t>
            </a:r>
            <a:r>
              <a:rPr lang="fi-FI" dirty="0" smtClean="0"/>
              <a:t>.</a:t>
            </a:r>
          </a:p>
          <a:p>
            <a:r>
              <a:rPr lang="fi-FI" dirty="0" smtClean="0"/>
              <a:t>Asia voi olla myös </a:t>
            </a:r>
            <a:r>
              <a:rPr lang="fi-FI" b="1" dirty="0" smtClean="0"/>
              <a:t>todennäköinen</a:t>
            </a:r>
            <a:r>
              <a:rPr lang="fi-FI" dirty="0" smtClean="0"/>
              <a:t>.</a:t>
            </a:r>
          </a:p>
          <a:p>
            <a:r>
              <a:rPr lang="fi-FI" dirty="0" smtClean="0"/>
              <a:t>Potentiaali ilmaisee </a:t>
            </a:r>
            <a:r>
              <a:rPr lang="fi-FI" dirty="0" smtClean="0"/>
              <a:t>arvelua, </a:t>
            </a:r>
            <a:r>
              <a:rPr lang="fi-FI" dirty="0" smtClean="0"/>
              <a:t>mahdollisuutta tai epävarmuutta.</a:t>
            </a:r>
          </a:p>
          <a:p>
            <a:r>
              <a:rPr lang="fi-FI" dirty="0" smtClean="0"/>
              <a:t>Potentiaalia käytetään lähinnä </a:t>
            </a:r>
            <a:r>
              <a:rPr lang="fi-FI" b="1" dirty="0" smtClean="0"/>
              <a:t>kirjakielessä</a:t>
            </a:r>
            <a:r>
              <a:rPr lang="fi-FI" dirty="0" smtClean="0"/>
              <a:t> (puheessa se on harvinainen).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-&gt; </a:t>
            </a:r>
            <a:r>
              <a:rPr lang="fi-FI" dirty="0" smtClean="0"/>
              <a:t>Hallitus kerto</a:t>
            </a:r>
            <a:r>
              <a:rPr lang="fi-FI" b="1" dirty="0" smtClean="0"/>
              <a:t>ne</a:t>
            </a:r>
            <a:r>
              <a:rPr lang="fi-FI" dirty="0" smtClean="0"/>
              <a:t>e asiasta huomenna. = Hallitus </a:t>
            </a:r>
            <a:r>
              <a:rPr lang="fi-FI" dirty="0" smtClean="0"/>
              <a:t>kertoo asiasta </a:t>
            </a:r>
            <a:r>
              <a:rPr lang="fi-FI" i="1" dirty="0" smtClean="0"/>
              <a:t>luultavasti/mahdollisesti/ehkä</a:t>
            </a:r>
            <a:r>
              <a:rPr lang="fi-FI" dirty="0" smtClean="0"/>
              <a:t> </a:t>
            </a:r>
            <a:r>
              <a:rPr lang="fi-FI" dirty="0" smtClean="0"/>
              <a:t>huomenna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13526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Potentiaali (s. 97)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Potentiaalin tunnus on -</a:t>
            </a:r>
            <a:r>
              <a:rPr lang="fi-FI" b="1" dirty="0" smtClean="0"/>
              <a:t>ne</a:t>
            </a:r>
            <a:r>
              <a:rPr lang="fi-FI" dirty="0" smtClean="0"/>
              <a:t>-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Hän puhu</a:t>
            </a:r>
            <a:r>
              <a:rPr lang="fi-FI" b="1" dirty="0" smtClean="0"/>
              <a:t>ne</a:t>
            </a:r>
            <a:r>
              <a:rPr lang="fi-FI" dirty="0" smtClean="0"/>
              <a:t>e suomea.</a:t>
            </a:r>
          </a:p>
          <a:p>
            <a:pPr marL="0" indent="0">
              <a:buNone/>
            </a:pPr>
            <a:r>
              <a:rPr lang="fi-FI" dirty="0" smtClean="0"/>
              <a:t>-&gt; Hän puhuu </a:t>
            </a:r>
            <a:r>
              <a:rPr lang="fi-FI" i="1" dirty="0" smtClean="0"/>
              <a:t>ehkä/mahdollisesti/luultavasti</a:t>
            </a:r>
            <a:r>
              <a:rPr lang="fi-FI" dirty="0" smtClean="0"/>
              <a:t> suomea.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He osta</a:t>
            </a:r>
            <a:r>
              <a:rPr lang="fi-FI" b="1" dirty="0" smtClean="0"/>
              <a:t>ne</a:t>
            </a:r>
            <a:r>
              <a:rPr lang="fi-FI" dirty="0" smtClean="0"/>
              <a:t>vat uuden asunnon.</a:t>
            </a:r>
          </a:p>
          <a:p>
            <a:pPr marL="0" indent="0">
              <a:buNone/>
            </a:pPr>
            <a:r>
              <a:rPr lang="fi-FI" dirty="0" smtClean="0"/>
              <a:t>-&gt; He ostavat </a:t>
            </a:r>
            <a:r>
              <a:rPr lang="fi-FI" i="1" dirty="0" smtClean="0"/>
              <a:t>ehkä/mahdollisesti/luultavasti</a:t>
            </a:r>
            <a:r>
              <a:rPr lang="fi-FI" dirty="0" smtClean="0"/>
              <a:t> uuden asunnon.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5080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Potentiaali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Verbityyppi 1:</a:t>
            </a:r>
          </a:p>
          <a:p>
            <a:pPr marL="0" indent="0">
              <a:buNone/>
            </a:pPr>
            <a:r>
              <a:rPr lang="fi-FI" dirty="0" err="1" smtClean="0"/>
              <a:t>anta</a:t>
            </a:r>
            <a:r>
              <a:rPr lang="fi-FI" dirty="0" smtClean="0"/>
              <a:t>-a	-&gt;	anta</a:t>
            </a:r>
            <a:r>
              <a:rPr lang="fi-FI" b="1" dirty="0" smtClean="0"/>
              <a:t>ne</a:t>
            </a:r>
            <a:r>
              <a:rPr lang="fi-FI" dirty="0" smtClean="0"/>
              <a:t>-</a:t>
            </a:r>
          </a:p>
          <a:p>
            <a:pPr marL="0" indent="0">
              <a:buNone/>
            </a:pPr>
            <a:r>
              <a:rPr lang="fi-FI" dirty="0" smtClean="0"/>
              <a:t>tietä-ä	-&gt;	tietä</a:t>
            </a:r>
            <a:r>
              <a:rPr lang="fi-FI" b="1" dirty="0" smtClean="0"/>
              <a:t>ne</a:t>
            </a:r>
            <a:r>
              <a:rPr lang="fi-FI" dirty="0" smtClean="0"/>
              <a:t>-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Verbityyppi 2:</a:t>
            </a:r>
          </a:p>
          <a:p>
            <a:pPr marL="0" indent="0">
              <a:buNone/>
            </a:pPr>
            <a:r>
              <a:rPr lang="fi-FI" dirty="0" smtClean="0"/>
              <a:t>juo-da	-&gt;	juo</a:t>
            </a:r>
            <a:r>
              <a:rPr lang="fi-FI" b="1" dirty="0" smtClean="0"/>
              <a:t>ne</a:t>
            </a:r>
            <a:r>
              <a:rPr lang="fi-FI" dirty="0" smtClean="0"/>
              <a:t>-</a:t>
            </a:r>
          </a:p>
          <a:p>
            <a:pPr marL="0" indent="0">
              <a:buNone/>
            </a:pPr>
            <a:r>
              <a:rPr lang="fi-FI" dirty="0" smtClean="0"/>
              <a:t>käy-</a:t>
            </a:r>
            <a:r>
              <a:rPr lang="fi-FI" dirty="0" err="1" smtClean="0"/>
              <a:t>dä</a:t>
            </a:r>
            <a:r>
              <a:rPr lang="fi-FI" dirty="0" smtClean="0"/>
              <a:t>	-&gt;	käy</a:t>
            </a:r>
            <a:r>
              <a:rPr lang="fi-FI" b="1" dirty="0" smtClean="0"/>
              <a:t>ne</a:t>
            </a:r>
            <a:r>
              <a:rPr lang="fi-FI" dirty="0" smtClean="0"/>
              <a:t>-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34979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562</Words>
  <Application>Microsoft Office PowerPoint</Application>
  <PresentationFormat>Laajakuva</PresentationFormat>
  <Paragraphs>112</Paragraphs>
  <Slides>15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Office-teema</vt:lpstr>
      <vt:lpstr>Potentiaali (s. 96-97)</vt:lpstr>
      <vt:lpstr>Tulevaisuuden opiskelua? (s. 96-97)</vt:lpstr>
      <vt:lpstr>Tulevaisuuden opiskelua? (s. 96-97)</vt:lpstr>
      <vt:lpstr>Tulevaisuuden opiskelua? (s. 96, t. 3)</vt:lpstr>
      <vt:lpstr>Tulevaisuuden opiskelua? (s. 96, t. 3)</vt:lpstr>
      <vt:lpstr>Tulevaisuuden opiskelua? (s. 96, t. 3)</vt:lpstr>
      <vt:lpstr>Potentiaali (s. 97)</vt:lpstr>
      <vt:lpstr>Potentiaali (s. 97)</vt:lpstr>
      <vt:lpstr>Potentiaali</vt:lpstr>
      <vt:lpstr>Potentiaali</vt:lpstr>
      <vt:lpstr>Potentiaali</vt:lpstr>
      <vt:lpstr>Potentiaali</vt:lpstr>
      <vt:lpstr>Potentiaali</vt:lpstr>
      <vt:lpstr>Tehtävä: Kirjoita verbi potentiaalissa!</vt:lpstr>
      <vt:lpstr>Lähde</vt:lpstr>
    </vt:vector>
  </TitlesOfParts>
  <Company>Kotkan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Potentiaali</dc:title>
  <dc:creator>Suoraniemi-Laakso Henriikka</dc:creator>
  <cp:lastModifiedBy>Suoraniemi-Laakso Henriikka</cp:lastModifiedBy>
  <cp:revision>62</cp:revision>
  <dcterms:created xsi:type="dcterms:W3CDTF">2020-04-28T13:09:40Z</dcterms:created>
  <dcterms:modified xsi:type="dcterms:W3CDTF">2020-04-29T11:22:59Z</dcterms:modified>
</cp:coreProperties>
</file>