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1" r:id="rId4"/>
  </p:sldMasterIdLst>
  <p:notesMasterIdLst>
    <p:notesMasterId r:id="rId23"/>
  </p:notesMasterIdLst>
  <p:sldIdLst>
    <p:sldId id="256" r:id="rId5"/>
    <p:sldId id="258" r:id="rId6"/>
    <p:sldId id="275" r:id="rId7"/>
    <p:sldId id="274" r:id="rId8"/>
    <p:sldId id="269" r:id="rId9"/>
    <p:sldId id="259" r:id="rId10"/>
    <p:sldId id="273" r:id="rId11"/>
    <p:sldId id="272" r:id="rId12"/>
    <p:sldId id="262" r:id="rId13"/>
    <p:sldId id="266" r:id="rId14"/>
    <p:sldId id="268" r:id="rId15"/>
    <p:sldId id="270" r:id="rId16"/>
    <p:sldId id="260" r:id="rId17"/>
    <p:sldId id="261" r:id="rId18"/>
    <p:sldId id="264" r:id="rId19"/>
    <p:sldId id="265" r:id="rId20"/>
    <p:sldId id="263" r:id="rId21"/>
    <p:sldId id="276" r:id="rId22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A948E-3F75-407F-A13C-3C81A6CF4287}" v="287" dt="2023-08-27T15:15:16.466"/>
    <p1510:client id="{087A0DC7-A07D-4E5B-A0C8-2066E823C84C}" v="185" dt="2022-08-28T10:38:45.225"/>
    <p1510:client id="{682FF54A-6219-499D-AE45-7ACC801FD250}" v="140" dt="2023-08-22T15:58:58.711"/>
    <p1510:client id="{96DFC83D-DE6B-43F4-8999-B3DAC69385DB}" v="35" dt="2023-08-23T06:32:14.288"/>
    <p1510:client id="{EF5621B0-3BA6-4683-B968-D3FC1974E6CB}" v="1022" dt="2023-08-21T11:42:37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3ABCF-E2DD-4D20-BB03-54BF5D5DFCB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AC03FD-D531-467E-A7E6-1E33A9772A04}">
      <dgm:prSet/>
      <dgm:spPr/>
      <dgm:t>
        <a:bodyPr/>
        <a:lstStyle/>
        <a:p>
          <a:r>
            <a:rPr lang="fi-FI" dirty="0"/>
            <a:t>Opiskelutaidot (mm. kokeisiin lukeminen)</a:t>
          </a:r>
          <a:endParaRPr lang="en-US" dirty="0"/>
        </a:p>
      </dgm:t>
    </dgm:pt>
    <dgm:pt modelId="{015B0EFE-4AFC-4D48-9426-FFDE3F60CAA3}" type="parTrans" cxnId="{827A81CC-0A8D-45E8-B414-04B878B576AC}">
      <dgm:prSet/>
      <dgm:spPr/>
      <dgm:t>
        <a:bodyPr/>
        <a:lstStyle/>
        <a:p>
          <a:endParaRPr lang="en-US"/>
        </a:p>
      </dgm:t>
    </dgm:pt>
    <dgm:pt modelId="{57D62A49-38FD-456F-80BB-DB55545A3FE7}" type="sibTrans" cxnId="{827A81CC-0A8D-45E8-B414-04B878B576AC}">
      <dgm:prSet/>
      <dgm:spPr/>
      <dgm:t>
        <a:bodyPr/>
        <a:lstStyle/>
        <a:p>
          <a:endParaRPr lang="en-US"/>
        </a:p>
      </dgm:t>
    </dgm:pt>
    <dgm:pt modelId="{B0A16686-CFB6-4414-AA3E-5B7491B752FB}">
      <dgm:prSet/>
      <dgm:spPr/>
      <dgm:t>
        <a:bodyPr/>
        <a:lstStyle/>
        <a:p>
          <a:pPr rtl="0"/>
          <a:r>
            <a:rPr lang="fi-FI" dirty="0"/>
            <a:t>Luetun ymmärtämisen kehittäminen edelleen.</a:t>
          </a:r>
          <a:r>
            <a:rPr lang="fi-FI" dirty="0">
              <a:latin typeface="Garamond" panose="02020404030301010803"/>
            </a:rPr>
            <a:t> Lukudiplomi suoritetaan.</a:t>
          </a:r>
          <a:endParaRPr lang="en-US" dirty="0"/>
        </a:p>
      </dgm:t>
    </dgm:pt>
    <dgm:pt modelId="{0B3C85B3-B450-491F-A808-CBEC37E675ED}" type="parTrans" cxnId="{671640CC-700E-44DD-BC50-AFE380C64293}">
      <dgm:prSet/>
      <dgm:spPr/>
      <dgm:t>
        <a:bodyPr/>
        <a:lstStyle/>
        <a:p>
          <a:endParaRPr lang="en-US"/>
        </a:p>
      </dgm:t>
    </dgm:pt>
    <dgm:pt modelId="{DF19FCA3-61F6-4C1E-ADC8-5328EFF2F3CD}" type="sibTrans" cxnId="{671640CC-700E-44DD-BC50-AFE380C64293}">
      <dgm:prSet/>
      <dgm:spPr/>
      <dgm:t>
        <a:bodyPr/>
        <a:lstStyle/>
        <a:p>
          <a:endParaRPr lang="en-US"/>
        </a:p>
      </dgm:t>
    </dgm:pt>
    <dgm:pt modelId="{D88F3AA4-4F41-4E3D-A038-1980F61A8486}">
      <dgm:prSet/>
      <dgm:spPr/>
      <dgm:t>
        <a:bodyPr/>
        <a:lstStyle/>
        <a:p>
          <a:pPr rtl="0"/>
          <a:r>
            <a:rPr lang="fi-FI" dirty="0"/>
            <a:t>Virketasoinen oikeinkirjoitus, </a:t>
          </a:r>
          <a:r>
            <a:rPr lang="fi-FI" dirty="0">
              <a:latin typeface="Garamond" panose="02020404030301010803"/>
            </a:rPr>
            <a:t>luettava käsiala</a:t>
          </a:r>
          <a:endParaRPr lang="en-US" dirty="0"/>
        </a:p>
      </dgm:t>
    </dgm:pt>
    <dgm:pt modelId="{BB09A610-2830-4DC3-A1AA-5723C9248F4E}" type="parTrans" cxnId="{F6B4F586-364D-49C4-9CD0-27A053145DEE}">
      <dgm:prSet/>
      <dgm:spPr/>
      <dgm:t>
        <a:bodyPr/>
        <a:lstStyle/>
        <a:p>
          <a:endParaRPr lang="en-US"/>
        </a:p>
      </dgm:t>
    </dgm:pt>
    <dgm:pt modelId="{63470F7A-5D42-439E-ABE5-9CCA116CEC42}" type="sibTrans" cxnId="{F6B4F586-364D-49C4-9CD0-27A053145DEE}">
      <dgm:prSet/>
      <dgm:spPr/>
      <dgm:t>
        <a:bodyPr/>
        <a:lstStyle/>
        <a:p>
          <a:endParaRPr lang="en-US"/>
        </a:p>
      </dgm:t>
    </dgm:pt>
    <dgm:pt modelId="{661FDCF0-0AA6-4A9A-908D-C217FA8CA860}">
      <dgm:prSet/>
      <dgm:spPr/>
      <dgm:t>
        <a:bodyPr/>
        <a:lstStyle/>
        <a:p>
          <a:r>
            <a:rPr lang="fi-FI" dirty="0"/>
            <a:t>Kielissä opiskelurutiinien pitäisi alkaa olla kunnossa.</a:t>
          </a:r>
          <a:endParaRPr lang="en-US" dirty="0"/>
        </a:p>
      </dgm:t>
    </dgm:pt>
    <dgm:pt modelId="{E6DDD2F0-61C3-46D5-A1F5-8D6CF809E86A}" type="parTrans" cxnId="{D5D65578-AF4F-4A10-A2AC-D32CE9E1DB9B}">
      <dgm:prSet/>
      <dgm:spPr/>
      <dgm:t>
        <a:bodyPr/>
        <a:lstStyle/>
        <a:p>
          <a:endParaRPr lang="en-US"/>
        </a:p>
      </dgm:t>
    </dgm:pt>
    <dgm:pt modelId="{28086709-78C1-4D4D-A948-F26D335C885F}" type="sibTrans" cxnId="{D5D65578-AF4F-4A10-A2AC-D32CE9E1DB9B}">
      <dgm:prSet/>
      <dgm:spPr/>
      <dgm:t>
        <a:bodyPr/>
        <a:lstStyle/>
        <a:p>
          <a:endParaRPr lang="en-US"/>
        </a:p>
      </dgm:t>
    </dgm:pt>
    <dgm:pt modelId="{774D526E-609C-4A44-A8AA-9EF75E1EAFBA}">
      <dgm:prSet/>
      <dgm:spPr/>
      <dgm:t>
        <a:bodyPr/>
        <a:lstStyle/>
        <a:p>
          <a:r>
            <a:rPr lang="fi-FI" dirty="0"/>
            <a:t>Oma tapa oppia ja opiskella.</a:t>
          </a:r>
          <a:endParaRPr lang="en-US" dirty="0"/>
        </a:p>
      </dgm:t>
    </dgm:pt>
    <dgm:pt modelId="{53B30A90-B5FF-46C1-9551-F0D535FE9F35}" type="parTrans" cxnId="{A5A2BB93-D79A-4E5E-B452-E912F41545C1}">
      <dgm:prSet/>
      <dgm:spPr/>
      <dgm:t>
        <a:bodyPr/>
        <a:lstStyle/>
        <a:p>
          <a:endParaRPr lang="en-US"/>
        </a:p>
      </dgm:t>
    </dgm:pt>
    <dgm:pt modelId="{9EB09316-4B5B-4AD2-8755-73BCB4FE3398}" type="sibTrans" cxnId="{A5A2BB93-D79A-4E5E-B452-E912F41545C1}">
      <dgm:prSet/>
      <dgm:spPr/>
      <dgm:t>
        <a:bodyPr/>
        <a:lstStyle/>
        <a:p>
          <a:endParaRPr lang="en-US"/>
        </a:p>
      </dgm:t>
    </dgm:pt>
    <dgm:pt modelId="{9C034819-1DB3-4A1F-AED7-516FC95714E5}">
      <dgm:prSet phldr="0"/>
      <dgm:spPr/>
      <dgm:t>
        <a:bodyPr/>
        <a:lstStyle/>
        <a:p>
          <a:pPr rtl="0"/>
          <a:r>
            <a:rPr lang="fi-FI" dirty="0">
              <a:latin typeface="Garamond" panose="02020404030301010803"/>
            </a:rPr>
            <a:t>Tunne- ja kaveritaidot</a:t>
          </a:r>
        </a:p>
      </dgm:t>
    </dgm:pt>
    <dgm:pt modelId="{65770DD4-C055-4338-A678-0CAEEC8D286F}" type="parTrans" cxnId="{0B20C7E2-C486-44AA-B5B3-A9A82A2F4558}">
      <dgm:prSet/>
      <dgm:spPr/>
    </dgm:pt>
    <dgm:pt modelId="{3A9ACF96-D973-4DA7-99F1-2AA9C2649745}" type="sibTrans" cxnId="{0B20C7E2-C486-44AA-B5B3-A9A82A2F4558}">
      <dgm:prSet/>
      <dgm:spPr/>
    </dgm:pt>
    <dgm:pt modelId="{3E4357D7-0BAC-4B4D-A415-471857764A3B}" type="pres">
      <dgm:prSet presAssocID="{9253ABCF-E2DD-4D20-BB03-54BF5D5DFCBB}" presName="diagram" presStyleCnt="0">
        <dgm:presLayoutVars>
          <dgm:dir/>
          <dgm:resizeHandles val="exact"/>
        </dgm:presLayoutVars>
      </dgm:prSet>
      <dgm:spPr/>
    </dgm:pt>
    <dgm:pt modelId="{08B1BE20-EE36-49B6-A8E9-B9E9FF16E5FE}" type="pres">
      <dgm:prSet presAssocID="{09AC03FD-D531-467E-A7E6-1E33A9772A04}" presName="node" presStyleLbl="node1" presStyleIdx="0" presStyleCnt="6">
        <dgm:presLayoutVars>
          <dgm:bulletEnabled val="1"/>
        </dgm:presLayoutVars>
      </dgm:prSet>
      <dgm:spPr/>
    </dgm:pt>
    <dgm:pt modelId="{3F708D0C-B1B9-4BC0-9575-E256D25D1EDE}" type="pres">
      <dgm:prSet presAssocID="{57D62A49-38FD-456F-80BB-DB55545A3FE7}" presName="sibTrans" presStyleCnt="0"/>
      <dgm:spPr/>
    </dgm:pt>
    <dgm:pt modelId="{04656139-6BD2-4A31-84B0-97B42C579294}" type="pres">
      <dgm:prSet presAssocID="{B0A16686-CFB6-4414-AA3E-5B7491B752FB}" presName="node" presStyleLbl="node1" presStyleIdx="1" presStyleCnt="6">
        <dgm:presLayoutVars>
          <dgm:bulletEnabled val="1"/>
        </dgm:presLayoutVars>
      </dgm:prSet>
      <dgm:spPr/>
    </dgm:pt>
    <dgm:pt modelId="{762A2683-0CD4-4CA7-A978-D8BE8A63542A}" type="pres">
      <dgm:prSet presAssocID="{DF19FCA3-61F6-4C1E-ADC8-5328EFF2F3CD}" presName="sibTrans" presStyleCnt="0"/>
      <dgm:spPr/>
    </dgm:pt>
    <dgm:pt modelId="{2F398C48-2441-49CD-ADF5-0C34348154EC}" type="pres">
      <dgm:prSet presAssocID="{D88F3AA4-4F41-4E3D-A038-1980F61A8486}" presName="node" presStyleLbl="node1" presStyleIdx="2" presStyleCnt="6">
        <dgm:presLayoutVars>
          <dgm:bulletEnabled val="1"/>
        </dgm:presLayoutVars>
      </dgm:prSet>
      <dgm:spPr/>
    </dgm:pt>
    <dgm:pt modelId="{34A312BF-7FB2-486A-B07C-E26CDAD3D585}" type="pres">
      <dgm:prSet presAssocID="{63470F7A-5D42-439E-ABE5-9CCA116CEC42}" presName="sibTrans" presStyleCnt="0"/>
      <dgm:spPr/>
    </dgm:pt>
    <dgm:pt modelId="{E82FD63A-D816-4CE9-BC50-0674A3769C95}" type="pres">
      <dgm:prSet presAssocID="{9C034819-1DB3-4A1F-AED7-516FC95714E5}" presName="node" presStyleLbl="node1" presStyleIdx="3" presStyleCnt="6">
        <dgm:presLayoutVars>
          <dgm:bulletEnabled val="1"/>
        </dgm:presLayoutVars>
      </dgm:prSet>
      <dgm:spPr/>
    </dgm:pt>
    <dgm:pt modelId="{4C92F6BC-DD99-472A-A323-40246EFBE350}" type="pres">
      <dgm:prSet presAssocID="{3A9ACF96-D973-4DA7-99F1-2AA9C2649745}" presName="sibTrans" presStyleCnt="0"/>
      <dgm:spPr/>
    </dgm:pt>
    <dgm:pt modelId="{7EEBD362-7EB6-48A1-9A26-2E68BB70FAC0}" type="pres">
      <dgm:prSet presAssocID="{661FDCF0-0AA6-4A9A-908D-C217FA8CA860}" presName="node" presStyleLbl="node1" presStyleIdx="4" presStyleCnt="6">
        <dgm:presLayoutVars>
          <dgm:bulletEnabled val="1"/>
        </dgm:presLayoutVars>
      </dgm:prSet>
      <dgm:spPr/>
    </dgm:pt>
    <dgm:pt modelId="{5C121B1E-61A1-4861-8C76-CF9B1C388668}" type="pres">
      <dgm:prSet presAssocID="{28086709-78C1-4D4D-A948-F26D335C885F}" presName="sibTrans" presStyleCnt="0"/>
      <dgm:spPr/>
    </dgm:pt>
    <dgm:pt modelId="{54693221-315C-4880-941B-CC5688A39A5F}" type="pres">
      <dgm:prSet presAssocID="{774D526E-609C-4A44-A8AA-9EF75E1EAFBA}" presName="node" presStyleLbl="node1" presStyleIdx="5" presStyleCnt="6">
        <dgm:presLayoutVars>
          <dgm:bulletEnabled val="1"/>
        </dgm:presLayoutVars>
      </dgm:prSet>
      <dgm:spPr/>
    </dgm:pt>
  </dgm:ptLst>
  <dgm:cxnLst>
    <dgm:cxn modelId="{8F7D080A-80E3-44C2-AB34-96205AD84A1F}" type="presOf" srcId="{D88F3AA4-4F41-4E3D-A038-1980F61A8486}" destId="{2F398C48-2441-49CD-ADF5-0C34348154EC}" srcOrd="0" destOrd="0" presId="urn:microsoft.com/office/officeart/2005/8/layout/default"/>
    <dgm:cxn modelId="{52279765-CB50-4BB0-B6D6-538AF05D6185}" type="presOf" srcId="{9253ABCF-E2DD-4D20-BB03-54BF5D5DFCBB}" destId="{3E4357D7-0BAC-4B4D-A415-471857764A3B}" srcOrd="0" destOrd="0" presId="urn:microsoft.com/office/officeart/2005/8/layout/default"/>
    <dgm:cxn modelId="{038A556E-51BB-49C0-8584-6F1A0EDC73E1}" type="presOf" srcId="{B0A16686-CFB6-4414-AA3E-5B7491B752FB}" destId="{04656139-6BD2-4A31-84B0-97B42C579294}" srcOrd="0" destOrd="0" presId="urn:microsoft.com/office/officeart/2005/8/layout/default"/>
    <dgm:cxn modelId="{C8486B58-5E33-4D9C-8724-AD8FEE06EC61}" type="presOf" srcId="{09AC03FD-D531-467E-A7E6-1E33A9772A04}" destId="{08B1BE20-EE36-49B6-A8E9-B9E9FF16E5FE}" srcOrd="0" destOrd="0" presId="urn:microsoft.com/office/officeart/2005/8/layout/default"/>
    <dgm:cxn modelId="{D5D65578-AF4F-4A10-A2AC-D32CE9E1DB9B}" srcId="{9253ABCF-E2DD-4D20-BB03-54BF5D5DFCBB}" destId="{661FDCF0-0AA6-4A9A-908D-C217FA8CA860}" srcOrd="4" destOrd="0" parTransId="{E6DDD2F0-61C3-46D5-A1F5-8D6CF809E86A}" sibTransId="{28086709-78C1-4D4D-A948-F26D335C885F}"/>
    <dgm:cxn modelId="{A804FF78-6B4C-451A-A8D2-BF2170C7E4BA}" type="presOf" srcId="{661FDCF0-0AA6-4A9A-908D-C217FA8CA860}" destId="{7EEBD362-7EB6-48A1-9A26-2E68BB70FAC0}" srcOrd="0" destOrd="0" presId="urn:microsoft.com/office/officeart/2005/8/layout/default"/>
    <dgm:cxn modelId="{7730217A-9509-443A-BB1A-06ACDFB99F02}" type="presOf" srcId="{774D526E-609C-4A44-A8AA-9EF75E1EAFBA}" destId="{54693221-315C-4880-941B-CC5688A39A5F}" srcOrd="0" destOrd="0" presId="urn:microsoft.com/office/officeart/2005/8/layout/default"/>
    <dgm:cxn modelId="{F6B4F586-364D-49C4-9CD0-27A053145DEE}" srcId="{9253ABCF-E2DD-4D20-BB03-54BF5D5DFCBB}" destId="{D88F3AA4-4F41-4E3D-A038-1980F61A8486}" srcOrd="2" destOrd="0" parTransId="{BB09A610-2830-4DC3-A1AA-5723C9248F4E}" sibTransId="{63470F7A-5D42-439E-ABE5-9CCA116CEC42}"/>
    <dgm:cxn modelId="{A5A2BB93-D79A-4E5E-B452-E912F41545C1}" srcId="{9253ABCF-E2DD-4D20-BB03-54BF5D5DFCBB}" destId="{774D526E-609C-4A44-A8AA-9EF75E1EAFBA}" srcOrd="5" destOrd="0" parTransId="{53B30A90-B5FF-46C1-9551-F0D535FE9F35}" sibTransId="{9EB09316-4B5B-4AD2-8755-73BCB4FE3398}"/>
    <dgm:cxn modelId="{C7FBF7C8-E32C-4908-9563-96530ABA42D5}" type="presOf" srcId="{9C034819-1DB3-4A1F-AED7-516FC95714E5}" destId="{E82FD63A-D816-4CE9-BC50-0674A3769C95}" srcOrd="0" destOrd="0" presId="urn:microsoft.com/office/officeart/2005/8/layout/default"/>
    <dgm:cxn modelId="{671640CC-700E-44DD-BC50-AFE380C64293}" srcId="{9253ABCF-E2DD-4D20-BB03-54BF5D5DFCBB}" destId="{B0A16686-CFB6-4414-AA3E-5B7491B752FB}" srcOrd="1" destOrd="0" parTransId="{0B3C85B3-B450-491F-A808-CBEC37E675ED}" sibTransId="{DF19FCA3-61F6-4C1E-ADC8-5328EFF2F3CD}"/>
    <dgm:cxn modelId="{827A81CC-0A8D-45E8-B414-04B878B576AC}" srcId="{9253ABCF-E2DD-4D20-BB03-54BF5D5DFCBB}" destId="{09AC03FD-D531-467E-A7E6-1E33A9772A04}" srcOrd="0" destOrd="0" parTransId="{015B0EFE-4AFC-4D48-9426-FFDE3F60CAA3}" sibTransId="{57D62A49-38FD-456F-80BB-DB55545A3FE7}"/>
    <dgm:cxn modelId="{0B20C7E2-C486-44AA-B5B3-A9A82A2F4558}" srcId="{9253ABCF-E2DD-4D20-BB03-54BF5D5DFCBB}" destId="{9C034819-1DB3-4A1F-AED7-516FC95714E5}" srcOrd="3" destOrd="0" parTransId="{65770DD4-C055-4338-A678-0CAEEC8D286F}" sibTransId="{3A9ACF96-D973-4DA7-99F1-2AA9C2649745}"/>
    <dgm:cxn modelId="{85C7F1A7-9D12-4C56-B5DF-C096FD4BCEDA}" type="presParOf" srcId="{3E4357D7-0BAC-4B4D-A415-471857764A3B}" destId="{08B1BE20-EE36-49B6-A8E9-B9E9FF16E5FE}" srcOrd="0" destOrd="0" presId="urn:microsoft.com/office/officeart/2005/8/layout/default"/>
    <dgm:cxn modelId="{4241970D-873D-4CCA-A5C1-11803DC84FD6}" type="presParOf" srcId="{3E4357D7-0BAC-4B4D-A415-471857764A3B}" destId="{3F708D0C-B1B9-4BC0-9575-E256D25D1EDE}" srcOrd="1" destOrd="0" presId="urn:microsoft.com/office/officeart/2005/8/layout/default"/>
    <dgm:cxn modelId="{B60B485B-67F0-4695-9087-FCAA9C05228F}" type="presParOf" srcId="{3E4357D7-0BAC-4B4D-A415-471857764A3B}" destId="{04656139-6BD2-4A31-84B0-97B42C579294}" srcOrd="2" destOrd="0" presId="urn:microsoft.com/office/officeart/2005/8/layout/default"/>
    <dgm:cxn modelId="{CBB955D5-F689-4E25-B3EA-9935560D6F1D}" type="presParOf" srcId="{3E4357D7-0BAC-4B4D-A415-471857764A3B}" destId="{762A2683-0CD4-4CA7-A978-D8BE8A63542A}" srcOrd="3" destOrd="0" presId="urn:microsoft.com/office/officeart/2005/8/layout/default"/>
    <dgm:cxn modelId="{E83FA79C-33A9-4062-B6B1-E1FDFE13F8FF}" type="presParOf" srcId="{3E4357D7-0BAC-4B4D-A415-471857764A3B}" destId="{2F398C48-2441-49CD-ADF5-0C34348154EC}" srcOrd="4" destOrd="0" presId="urn:microsoft.com/office/officeart/2005/8/layout/default"/>
    <dgm:cxn modelId="{2C7292FC-7F52-46F2-970E-9601B1C80583}" type="presParOf" srcId="{3E4357D7-0BAC-4B4D-A415-471857764A3B}" destId="{34A312BF-7FB2-486A-B07C-E26CDAD3D585}" srcOrd="5" destOrd="0" presId="urn:microsoft.com/office/officeart/2005/8/layout/default"/>
    <dgm:cxn modelId="{014F6378-C6A7-4D2A-AFD6-054658B57123}" type="presParOf" srcId="{3E4357D7-0BAC-4B4D-A415-471857764A3B}" destId="{E82FD63A-D816-4CE9-BC50-0674A3769C95}" srcOrd="6" destOrd="0" presId="urn:microsoft.com/office/officeart/2005/8/layout/default"/>
    <dgm:cxn modelId="{F5A47EEC-FEED-4688-ACDA-98597E7AF3B3}" type="presParOf" srcId="{3E4357D7-0BAC-4B4D-A415-471857764A3B}" destId="{4C92F6BC-DD99-472A-A323-40246EFBE350}" srcOrd="7" destOrd="0" presId="urn:microsoft.com/office/officeart/2005/8/layout/default"/>
    <dgm:cxn modelId="{1BD58DDF-BDAA-4E4E-958C-4F60E286DF67}" type="presParOf" srcId="{3E4357D7-0BAC-4B4D-A415-471857764A3B}" destId="{7EEBD362-7EB6-48A1-9A26-2E68BB70FAC0}" srcOrd="8" destOrd="0" presId="urn:microsoft.com/office/officeart/2005/8/layout/default"/>
    <dgm:cxn modelId="{BBDCF3D7-7F46-4F6C-A7F6-FA1AFA2F44A1}" type="presParOf" srcId="{3E4357D7-0BAC-4B4D-A415-471857764A3B}" destId="{5C121B1E-61A1-4861-8C76-CF9B1C388668}" srcOrd="9" destOrd="0" presId="urn:microsoft.com/office/officeart/2005/8/layout/default"/>
    <dgm:cxn modelId="{CBE3B2C7-60D0-4FAF-9973-19D718FD3CA6}" type="presParOf" srcId="{3E4357D7-0BAC-4B4D-A415-471857764A3B}" destId="{54693221-315C-4880-941B-CC5688A39A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FBA04-9BB2-4B47-BEF6-4BE75BD52A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12FF1E-9620-4436-BB1F-099BD4B004FC}">
      <dgm:prSet/>
      <dgm:spPr/>
      <dgm:t>
        <a:bodyPr/>
        <a:lstStyle/>
        <a:p>
          <a:r>
            <a:rPr lang="fi-FI" dirty="0"/>
            <a:t>Ilmoitus Wilman tuntimerkintöjen kautta, kun lapsi sairastuu. Kysy tällöin läksyt kaverilta.</a:t>
          </a:r>
          <a:endParaRPr lang="en-US" dirty="0"/>
        </a:p>
      </dgm:t>
    </dgm:pt>
    <dgm:pt modelId="{1FDD51C4-AAD8-4E44-A2D1-B6E0C3C39AC2}" type="parTrans" cxnId="{756B2DF9-DF6B-497D-B749-C1DDCFC93429}">
      <dgm:prSet/>
      <dgm:spPr/>
      <dgm:t>
        <a:bodyPr/>
        <a:lstStyle/>
        <a:p>
          <a:endParaRPr lang="en-US"/>
        </a:p>
      </dgm:t>
    </dgm:pt>
    <dgm:pt modelId="{F49A99AB-F61A-47CF-84EB-C41FA7A5C505}" type="sibTrans" cxnId="{756B2DF9-DF6B-497D-B749-C1DDCFC93429}">
      <dgm:prSet/>
      <dgm:spPr/>
      <dgm:t>
        <a:bodyPr/>
        <a:lstStyle/>
        <a:p>
          <a:endParaRPr lang="en-US"/>
        </a:p>
      </dgm:t>
    </dgm:pt>
    <dgm:pt modelId="{7633FD75-97B5-4188-B384-D442AB0128D6}">
      <dgm:prSet/>
      <dgm:spPr/>
      <dgm:t>
        <a:bodyPr/>
        <a:lstStyle/>
        <a:p>
          <a:r>
            <a:rPr lang="fi-FI" dirty="0"/>
            <a:t>Seuraathan Wilmaa aktiivisesti. Käy katsomassa myös tuntimerkinnät, niistä ei tule ilmoitusta erikseen.</a:t>
          </a:r>
          <a:endParaRPr lang="en-US" dirty="0"/>
        </a:p>
      </dgm:t>
    </dgm:pt>
    <dgm:pt modelId="{A2C69D0E-10D8-4962-9A3F-DC67B4A1EFCF}" type="parTrans" cxnId="{C5D4EF91-C517-4870-B012-8A3978204A58}">
      <dgm:prSet/>
      <dgm:spPr/>
      <dgm:t>
        <a:bodyPr/>
        <a:lstStyle/>
        <a:p>
          <a:endParaRPr lang="en-US"/>
        </a:p>
      </dgm:t>
    </dgm:pt>
    <dgm:pt modelId="{676BF851-AC32-4DFC-8DD0-E75033194824}" type="sibTrans" cxnId="{C5D4EF91-C517-4870-B012-8A3978204A58}">
      <dgm:prSet/>
      <dgm:spPr/>
      <dgm:t>
        <a:bodyPr/>
        <a:lstStyle/>
        <a:p>
          <a:endParaRPr lang="en-US"/>
        </a:p>
      </dgm:t>
    </dgm:pt>
    <dgm:pt modelId="{30CB143B-F45B-4151-906D-D74ADC9C47C8}">
      <dgm:prSet/>
      <dgm:spPr/>
      <dgm:t>
        <a:bodyPr/>
        <a:lstStyle/>
        <a:p>
          <a:r>
            <a:rPr lang="fi-FI" dirty="0"/>
            <a:t>Ennakkoon tiedetyistä poissaoloista hakemus Wilman kautta.</a:t>
          </a:r>
          <a:endParaRPr lang="en-US" dirty="0"/>
        </a:p>
      </dgm:t>
    </dgm:pt>
    <dgm:pt modelId="{54A8C2FD-D308-40AE-8905-3E420D711E2E}" type="parTrans" cxnId="{C22CD7C4-CB07-4B20-8046-B88024F97C20}">
      <dgm:prSet/>
      <dgm:spPr/>
      <dgm:t>
        <a:bodyPr/>
        <a:lstStyle/>
        <a:p>
          <a:endParaRPr lang="en-US"/>
        </a:p>
      </dgm:t>
    </dgm:pt>
    <dgm:pt modelId="{4A78F9D2-9F03-4126-8431-272FC4D57EE7}" type="sibTrans" cxnId="{C22CD7C4-CB07-4B20-8046-B88024F97C20}">
      <dgm:prSet/>
      <dgm:spPr/>
      <dgm:t>
        <a:bodyPr/>
        <a:lstStyle/>
        <a:p>
          <a:endParaRPr lang="en-US"/>
        </a:p>
      </dgm:t>
    </dgm:pt>
    <dgm:pt modelId="{68E67B94-F254-43D9-8C17-38022A46F924}">
      <dgm:prSet/>
      <dgm:spPr/>
      <dgm:t>
        <a:bodyPr/>
        <a:lstStyle/>
        <a:p>
          <a:r>
            <a:rPr lang="fi-FI" dirty="0"/>
            <a:t>Koulun ovet ovat lukossa. (Yläovella ovikello, monessa ovessa vahtimestarin numero.) </a:t>
          </a:r>
          <a:endParaRPr lang="en-US" dirty="0"/>
        </a:p>
      </dgm:t>
    </dgm:pt>
    <dgm:pt modelId="{47BEB483-F4FE-4773-9771-EFF56D5B1BBE}" type="parTrans" cxnId="{BAD301C6-56C1-4F1A-A973-2CDE31EA5DE1}">
      <dgm:prSet/>
      <dgm:spPr/>
      <dgm:t>
        <a:bodyPr/>
        <a:lstStyle/>
        <a:p>
          <a:endParaRPr lang="en-US"/>
        </a:p>
      </dgm:t>
    </dgm:pt>
    <dgm:pt modelId="{0116A739-EBB9-43E2-ADFC-0724DF1D409A}" type="sibTrans" cxnId="{BAD301C6-56C1-4F1A-A973-2CDE31EA5DE1}">
      <dgm:prSet/>
      <dgm:spPr/>
      <dgm:t>
        <a:bodyPr/>
        <a:lstStyle/>
        <a:p>
          <a:endParaRPr lang="en-US"/>
        </a:p>
      </dgm:t>
    </dgm:pt>
    <dgm:pt modelId="{9326A645-8F20-4DD3-B0A6-47BDB7C21BDA}">
      <dgm:prSet phldr="0"/>
      <dgm:spPr/>
      <dgm:t>
        <a:bodyPr/>
        <a:lstStyle/>
        <a:p>
          <a:pPr rtl="0"/>
          <a:r>
            <a:rPr lang="fi-FI" dirty="0">
              <a:latin typeface="Garamond" panose="02020404030301010803"/>
            </a:rPr>
            <a:t>Oppilaille tehdään wilmatunnukset syksyn kuluessa.</a:t>
          </a:r>
        </a:p>
      </dgm:t>
    </dgm:pt>
    <dgm:pt modelId="{BB04338B-AAD2-460D-95ED-A3593A638178}" type="parTrans" cxnId="{5AA40C54-0E6A-452C-9947-44F2B330C287}">
      <dgm:prSet/>
      <dgm:spPr/>
    </dgm:pt>
    <dgm:pt modelId="{F8B48E19-B963-4E65-BA06-F9CEB2F09A7B}" type="sibTrans" cxnId="{5AA40C54-0E6A-452C-9947-44F2B330C287}">
      <dgm:prSet/>
      <dgm:spPr/>
    </dgm:pt>
    <dgm:pt modelId="{7811D264-C306-4484-A211-6A6153F783AF}" type="pres">
      <dgm:prSet presAssocID="{12FFBA04-9BB2-4B47-BEF6-4BE75BD52AA2}" presName="linear" presStyleCnt="0">
        <dgm:presLayoutVars>
          <dgm:animLvl val="lvl"/>
          <dgm:resizeHandles val="exact"/>
        </dgm:presLayoutVars>
      </dgm:prSet>
      <dgm:spPr/>
    </dgm:pt>
    <dgm:pt modelId="{56817D18-D87D-4C88-A21C-76CD6E402E6E}" type="pres">
      <dgm:prSet presAssocID="{1B12FF1E-9620-4436-BB1F-099BD4B004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D18CCB9-146E-44D5-8B51-44C887F4B79B}" type="pres">
      <dgm:prSet presAssocID="{F49A99AB-F61A-47CF-84EB-C41FA7A5C505}" presName="spacer" presStyleCnt="0"/>
      <dgm:spPr/>
    </dgm:pt>
    <dgm:pt modelId="{1F79323D-A291-4C25-B800-FF33036CB156}" type="pres">
      <dgm:prSet presAssocID="{7633FD75-97B5-4188-B384-D442AB0128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A054877-8C3C-4409-BABF-E2DAC9B585E5}" type="pres">
      <dgm:prSet presAssocID="{676BF851-AC32-4DFC-8DD0-E75033194824}" presName="spacer" presStyleCnt="0"/>
      <dgm:spPr/>
    </dgm:pt>
    <dgm:pt modelId="{1C612106-6748-4C47-AA78-7DF0EF324A96}" type="pres">
      <dgm:prSet presAssocID="{30CB143B-F45B-4151-906D-D74ADC9C47C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F856B4A-1650-4BAE-BC98-361D1487D323}" type="pres">
      <dgm:prSet presAssocID="{4A78F9D2-9F03-4126-8431-272FC4D57EE7}" presName="spacer" presStyleCnt="0"/>
      <dgm:spPr/>
    </dgm:pt>
    <dgm:pt modelId="{D4790462-9619-4E76-A9B6-B109EE10DC56}" type="pres">
      <dgm:prSet presAssocID="{9326A645-8F20-4DD3-B0A6-47BDB7C21BD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256365B-AF16-424F-BECC-2122C0881123}" type="pres">
      <dgm:prSet presAssocID="{F8B48E19-B963-4E65-BA06-F9CEB2F09A7B}" presName="spacer" presStyleCnt="0"/>
      <dgm:spPr/>
    </dgm:pt>
    <dgm:pt modelId="{C31D02D1-808D-4D9F-B1CB-791C60995470}" type="pres">
      <dgm:prSet presAssocID="{68E67B94-F254-43D9-8C17-38022A46F92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A1BDF08-0842-4A87-A828-1B53D3774213}" type="presOf" srcId="{1B12FF1E-9620-4436-BB1F-099BD4B004FC}" destId="{56817D18-D87D-4C88-A21C-76CD6E402E6E}" srcOrd="0" destOrd="0" presId="urn:microsoft.com/office/officeart/2005/8/layout/vList2"/>
    <dgm:cxn modelId="{5AA40C54-0E6A-452C-9947-44F2B330C287}" srcId="{12FFBA04-9BB2-4B47-BEF6-4BE75BD52AA2}" destId="{9326A645-8F20-4DD3-B0A6-47BDB7C21BDA}" srcOrd="3" destOrd="0" parTransId="{BB04338B-AAD2-460D-95ED-A3593A638178}" sibTransId="{F8B48E19-B963-4E65-BA06-F9CEB2F09A7B}"/>
    <dgm:cxn modelId="{B462428E-61B3-4D71-8B41-01D13684EE5A}" type="presOf" srcId="{9326A645-8F20-4DD3-B0A6-47BDB7C21BDA}" destId="{D4790462-9619-4E76-A9B6-B109EE10DC56}" srcOrd="0" destOrd="0" presId="urn:microsoft.com/office/officeart/2005/8/layout/vList2"/>
    <dgm:cxn modelId="{99BCC48F-F8C6-4428-A556-E27B4E381463}" type="presOf" srcId="{30CB143B-F45B-4151-906D-D74ADC9C47C8}" destId="{1C612106-6748-4C47-AA78-7DF0EF324A96}" srcOrd="0" destOrd="0" presId="urn:microsoft.com/office/officeart/2005/8/layout/vList2"/>
    <dgm:cxn modelId="{C5D4EF91-C517-4870-B012-8A3978204A58}" srcId="{12FFBA04-9BB2-4B47-BEF6-4BE75BD52AA2}" destId="{7633FD75-97B5-4188-B384-D442AB0128D6}" srcOrd="1" destOrd="0" parTransId="{A2C69D0E-10D8-4962-9A3F-DC67B4A1EFCF}" sibTransId="{676BF851-AC32-4DFC-8DD0-E75033194824}"/>
    <dgm:cxn modelId="{CED863B2-1CF4-4DF2-88F5-18BFB5ECC0FB}" type="presOf" srcId="{12FFBA04-9BB2-4B47-BEF6-4BE75BD52AA2}" destId="{7811D264-C306-4484-A211-6A6153F783AF}" srcOrd="0" destOrd="0" presId="urn:microsoft.com/office/officeart/2005/8/layout/vList2"/>
    <dgm:cxn modelId="{C22CD7C4-CB07-4B20-8046-B88024F97C20}" srcId="{12FFBA04-9BB2-4B47-BEF6-4BE75BD52AA2}" destId="{30CB143B-F45B-4151-906D-D74ADC9C47C8}" srcOrd="2" destOrd="0" parTransId="{54A8C2FD-D308-40AE-8905-3E420D711E2E}" sibTransId="{4A78F9D2-9F03-4126-8431-272FC4D57EE7}"/>
    <dgm:cxn modelId="{8CC599C5-74E0-41D0-A6D0-0BEF6BEFB971}" type="presOf" srcId="{68E67B94-F254-43D9-8C17-38022A46F924}" destId="{C31D02D1-808D-4D9F-B1CB-791C60995470}" srcOrd="0" destOrd="0" presId="urn:microsoft.com/office/officeart/2005/8/layout/vList2"/>
    <dgm:cxn modelId="{BAD301C6-56C1-4F1A-A973-2CDE31EA5DE1}" srcId="{12FFBA04-9BB2-4B47-BEF6-4BE75BD52AA2}" destId="{68E67B94-F254-43D9-8C17-38022A46F924}" srcOrd="4" destOrd="0" parTransId="{47BEB483-F4FE-4773-9771-EFF56D5B1BBE}" sibTransId="{0116A739-EBB9-43E2-ADFC-0724DF1D409A}"/>
    <dgm:cxn modelId="{E22500DA-13A0-4362-9BF8-6EC60F32664B}" type="presOf" srcId="{7633FD75-97B5-4188-B384-D442AB0128D6}" destId="{1F79323D-A291-4C25-B800-FF33036CB156}" srcOrd="0" destOrd="0" presId="urn:microsoft.com/office/officeart/2005/8/layout/vList2"/>
    <dgm:cxn modelId="{756B2DF9-DF6B-497D-B749-C1DDCFC93429}" srcId="{12FFBA04-9BB2-4B47-BEF6-4BE75BD52AA2}" destId="{1B12FF1E-9620-4436-BB1F-099BD4B004FC}" srcOrd="0" destOrd="0" parTransId="{1FDD51C4-AAD8-4E44-A2D1-B6E0C3C39AC2}" sibTransId="{F49A99AB-F61A-47CF-84EB-C41FA7A5C505}"/>
    <dgm:cxn modelId="{98BEEF6F-0470-4D7E-8A39-11E795E18859}" type="presParOf" srcId="{7811D264-C306-4484-A211-6A6153F783AF}" destId="{56817D18-D87D-4C88-A21C-76CD6E402E6E}" srcOrd="0" destOrd="0" presId="urn:microsoft.com/office/officeart/2005/8/layout/vList2"/>
    <dgm:cxn modelId="{E4CDC263-CE48-43D0-8154-FD6E8CCBB5AE}" type="presParOf" srcId="{7811D264-C306-4484-A211-6A6153F783AF}" destId="{5D18CCB9-146E-44D5-8B51-44C887F4B79B}" srcOrd="1" destOrd="0" presId="urn:microsoft.com/office/officeart/2005/8/layout/vList2"/>
    <dgm:cxn modelId="{13060F55-D0CF-43DD-9F98-B3C717E34ACA}" type="presParOf" srcId="{7811D264-C306-4484-A211-6A6153F783AF}" destId="{1F79323D-A291-4C25-B800-FF33036CB156}" srcOrd="2" destOrd="0" presId="urn:microsoft.com/office/officeart/2005/8/layout/vList2"/>
    <dgm:cxn modelId="{C6ABCD78-0FAB-413A-A8D3-27815A968E72}" type="presParOf" srcId="{7811D264-C306-4484-A211-6A6153F783AF}" destId="{3A054877-8C3C-4409-BABF-E2DAC9B585E5}" srcOrd="3" destOrd="0" presId="urn:microsoft.com/office/officeart/2005/8/layout/vList2"/>
    <dgm:cxn modelId="{44D69F2A-5240-4A5B-888A-99CB0F47D28A}" type="presParOf" srcId="{7811D264-C306-4484-A211-6A6153F783AF}" destId="{1C612106-6748-4C47-AA78-7DF0EF324A96}" srcOrd="4" destOrd="0" presId="urn:microsoft.com/office/officeart/2005/8/layout/vList2"/>
    <dgm:cxn modelId="{32531A8F-81AD-4D98-9D7B-905098B1A69B}" type="presParOf" srcId="{7811D264-C306-4484-A211-6A6153F783AF}" destId="{BF856B4A-1650-4BAE-BC98-361D1487D323}" srcOrd="5" destOrd="0" presId="urn:microsoft.com/office/officeart/2005/8/layout/vList2"/>
    <dgm:cxn modelId="{7E7D7F1F-4DCC-4F53-A018-EE5530BC1A35}" type="presParOf" srcId="{7811D264-C306-4484-A211-6A6153F783AF}" destId="{D4790462-9619-4E76-A9B6-B109EE10DC56}" srcOrd="6" destOrd="0" presId="urn:microsoft.com/office/officeart/2005/8/layout/vList2"/>
    <dgm:cxn modelId="{DBC4410A-2F77-4C3A-B371-851AD33DFA9E}" type="presParOf" srcId="{7811D264-C306-4484-A211-6A6153F783AF}" destId="{9256365B-AF16-424F-BECC-2122C0881123}" srcOrd="7" destOrd="0" presId="urn:microsoft.com/office/officeart/2005/8/layout/vList2"/>
    <dgm:cxn modelId="{F7921205-F4A3-4230-AF65-EB1A5838D6A4}" type="presParOf" srcId="{7811D264-C306-4484-A211-6A6153F783AF}" destId="{C31D02D1-808D-4D9F-B1CB-791C609954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1BE20-EE36-49B6-A8E9-B9E9FF16E5FE}">
      <dsp:nvSpPr>
        <dsp:cNvPr id="0" name=""/>
        <dsp:cNvSpPr/>
      </dsp:nvSpPr>
      <dsp:spPr>
        <a:xfrm>
          <a:off x="0" y="30155"/>
          <a:ext cx="2250280" cy="1350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Opiskelutaidot (mm. kokeisiin lukeminen)</a:t>
          </a:r>
          <a:endParaRPr lang="en-US" sz="1800" kern="1200" dirty="0"/>
        </a:p>
      </dsp:txBody>
      <dsp:txXfrm>
        <a:off x="0" y="30155"/>
        <a:ext cx="2250280" cy="1350168"/>
      </dsp:txXfrm>
    </dsp:sp>
    <dsp:sp modelId="{04656139-6BD2-4A31-84B0-97B42C579294}">
      <dsp:nvSpPr>
        <dsp:cNvPr id="0" name=""/>
        <dsp:cNvSpPr/>
      </dsp:nvSpPr>
      <dsp:spPr>
        <a:xfrm>
          <a:off x="2475308" y="30155"/>
          <a:ext cx="2250280" cy="13501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Luetun ymmärtämisen kehittäminen edelleen.</a:t>
          </a:r>
          <a:r>
            <a:rPr lang="fi-FI" sz="1800" kern="1200" dirty="0">
              <a:latin typeface="Garamond" panose="02020404030301010803"/>
            </a:rPr>
            <a:t> Lukudiplomi suoritetaan.</a:t>
          </a:r>
          <a:endParaRPr lang="en-US" sz="1800" kern="1200" dirty="0"/>
        </a:p>
      </dsp:txBody>
      <dsp:txXfrm>
        <a:off x="2475308" y="30155"/>
        <a:ext cx="2250280" cy="1350168"/>
      </dsp:txXfrm>
    </dsp:sp>
    <dsp:sp modelId="{2F398C48-2441-49CD-ADF5-0C34348154EC}">
      <dsp:nvSpPr>
        <dsp:cNvPr id="0" name=""/>
        <dsp:cNvSpPr/>
      </dsp:nvSpPr>
      <dsp:spPr>
        <a:xfrm>
          <a:off x="4950617" y="30155"/>
          <a:ext cx="2250280" cy="13501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Virketasoinen oikeinkirjoitus, </a:t>
          </a:r>
          <a:r>
            <a:rPr lang="fi-FI" sz="1800" kern="1200" dirty="0">
              <a:latin typeface="Garamond" panose="02020404030301010803"/>
            </a:rPr>
            <a:t>luettava käsiala</a:t>
          </a:r>
          <a:endParaRPr lang="en-US" sz="1800" kern="1200" dirty="0"/>
        </a:p>
      </dsp:txBody>
      <dsp:txXfrm>
        <a:off x="4950617" y="30155"/>
        <a:ext cx="2250280" cy="1350168"/>
      </dsp:txXfrm>
    </dsp:sp>
    <dsp:sp modelId="{E82FD63A-D816-4CE9-BC50-0674A3769C95}">
      <dsp:nvSpPr>
        <dsp:cNvPr id="0" name=""/>
        <dsp:cNvSpPr/>
      </dsp:nvSpPr>
      <dsp:spPr>
        <a:xfrm>
          <a:off x="0" y="1605351"/>
          <a:ext cx="2250280" cy="1350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Garamond" panose="02020404030301010803"/>
            </a:rPr>
            <a:t>Tunne- ja kaveritaidot</a:t>
          </a:r>
        </a:p>
      </dsp:txBody>
      <dsp:txXfrm>
        <a:off x="0" y="1605351"/>
        <a:ext cx="2250280" cy="1350168"/>
      </dsp:txXfrm>
    </dsp:sp>
    <dsp:sp modelId="{7EEBD362-7EB6-48A1-9A26-2E68BB70FAC0}">
      <dsp:nvSpPr>
        <dsp:cNvPr id="0" name=""/>
        <dsp:cNvSpPr/>
      </dsp:nvSpPr>
      <dsp:spPr>
        <a:xfrm>
          <a:off x="2475308" y="1605351"/>
          <a:ext cx="2250280" cy="13501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Kielissä opiskelurutiinien pitäisi alkaa olla kunnossa.</a:t>
          </a:r>
          <a:endParaRPr lang="en-US" sz="1800" kern="1200" dirty="0"/>
        </a:p>
      </dsp:txBody>
      <dsp:txXfrm>
        <a:off x="2475308" y="1605351"/>
        <a:ext cx="2250280" cy="1350168"/>
      </dsp:txXfrm>
    </dsp:sp>
    <dsp:sp modelId="{54693221-315C-4880-941B-CC5688A39A5F}">
      <dsp:nvSpPr>
        <dsp:cNvPr id="0" name=""/>
        <dsp:cNvSpPr/>
      </dsp:nvSpPr>
      <dsp:spPr>
        <a:xfrm>
          <a:off x="4950617" y="1605351"/>
          <a:ext cx="2250280" cy="1350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Oma tapa oppia ja opiskella.</a:t>
          </a:r>
          <a:endParaRPr lang="en-US" sz="1800" kern="1200" dirty="0"/>
        </a:p>
      </dsp:txBody>
      <dsp:txXfrm>
        <a:off x="4950617" y="1605351"/>
        <a:ext cx="2250280" cy="1350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17D18-D87D-4C88-A21C-76CD6E402E6E}">
      <dsp:nvSpPr>
        <dsp:cNvPr id="0" name=""/>
        <dsp:cNvSpPr/>
      </dsp:nvSpPr>
      <dsp:spPr>
        <a:xfrm>
          <a:off x="0" y="537801"/>
          <a:ext cx="7200897" cy="327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Ilmoitus Wilman tuntimerkintöjen kautta, kun lapsi sairastuu. Kysy tällöin läksyt kaverilta.</a:t>
          </a:r>
          <a:endParaRPr lang="en-US" sz="1400" kern="1200" dirty="0"/>
        </a:p>
      </dsp:txBody>
      <dsp:txXfrm>
        <a:off x="15992" y="553793"/>
        <a:ext cx="7168913" cy="295616"/>
      </dsp:txXfrm>
    </dsp:sp>
    <dsp:sp modelId="{1F79323D-A291-4C25-B800-FF33036CB156}">
      <dsp:nvSpPr>
        <dsp:cNvPr id="0" name=""/>
        <dsp:cNvSpPr/>
      </dsp:nvSpPr>
      <dsp:spPr>
        <a:xfrm>
          <a:off x="0" y="905721"/>
          <a:ext cx="7200897" cy="327600"/>
        </a:xfrm>
        <a:prstGeom prst="roundRect">
          <a:avLst/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Seuraathan Wilmaa aktiivisesti. Käy katsomassa myös tuntimerkinnät, niistä ei tule ilmoitusta erikseen.</a:t>
          </a:r>
          <a:endParaRPr lang="en-US" sz="1400" kern="1200" dirty="0"/>
        </a:p>
      </dsp:txBody>
      <dsp:txXfrm>
        <a:off x="15992" y="921713"/>
        <a:ext cx="7168913" cy="295616"/>
      </dsp:txXfrm>
    </dsp:sp>
    <dsp:sp modelId="{1C612106-6748-4C47-AA78-7DF0EF324A96}">
      <dsp:nvSpPr>
        <dsp:cNvPr id="0" name=""/>
        <dsp:cNvSpPr/>
      </dsp:nvSpPr>
      <dsp:spPr>
        <a:xfrm>
          <a:off x="0" y="1273641"/>
          <a:ext cx="7200897" cy="327600"/>
        </a:xfrm>
        <a:prstGeom prst="round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Ennakkoon tiedetyistä poissaoloista hakemus Wilman kautta.</a:t>
          </a:r>
          <a:endParaRPr lang="en-US" sz="1400" kern="1200" dirty="0"/>
        </a:p>
      </dsp:txBody>
      <dsp:txXfrm>
        <a:off x="15992" y="1289633"/>
        <a:ext cx="7168913" cy="295616"/>
      </dsp:txXfrm>
    </dsp:sp>
    <dsp:sp modelId="{D4790462-9619-4E76-A9B6-B109EE10DC56}">
      <dsp:nvSpPr>
        <dsp:cNvPr id="0" name=""/>
        <dsp:cNvSpPr/>
      </dsp:nvSpPr>
      <dsp:spPr>
        <a:xfrm>
          <a:off x="0" y="1641561"/>
          <a:ext cx="7200897" cy="327600"/>
        </a:xfrm>
        <a:prstGeom prst="roundRect">
          <a:avLst/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Garamond" panose="02020404030301010803"/>
            </a:rPr>
            <a:t>Oppilaille tehdään wilmatunnukset syksyn kuluessa.</a:t>
          </a:r>
        </a:p>
      </dsp:txBody>
      <dsp:txXfrm>
        <a:off x="15992" y="1657553"/>
        <a:ext cx="7168913" cy="295616"/>
      </dsp:txXfrm>
    </dsp:sp>
    <dsp:sp modelId="{C31D02D1-808D-4D9F-B1CB-791C60995470}">
      <dsp:nvSpPr>
        <dsp:cNvPr id="0" name=""/>
        <dsp:cNvSpPr/>
      </dsp:nvSpPr>
      <dsp:spPr>
        <a:xfrm>
          <a:off x="0" y="2009481"/>
          <a:ext cx="7200897" cy="327600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Koulun ovet ovat lukossa. (Yläovella ovikello, monessa ovessa vahtimestarin numero.) </a:t>
          </a:r>
          <a:endParaRPr lang="en-US" sz="1400" kern="1200" dirty="0"/>
        </a:p>
      </dsp:txBody>
      <dsp:txXfrm>
        <a:off x="15992" y="2025473"/>
        <a:ext cx="7168913" cy="295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2808E8A-E8B8-4D4E-AAA7-BB9C33C0ED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9DF37A-BE0E-40B0-B875-171CCD7311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E2D02E-03B2-42AA-97F2-B9124F8D9564}" type="datetimeFigureOut">
              <a:rPr lang="fi-FI"/>
              <a:pPr>
                <a:defRPr/>
              </a:pPr>
              <a:t>27.8.2023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891F7BED-0F9D-4F70-B916-18BF9BDBCF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0E09C26A-416B-4269-82EC-7CFC8F3BE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A3AFDD-13D9-407E-903A-1164169B8A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BFA1DC-BE10-4C8B-BB28-126F86A6D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11305E-29E4-4FB1-9E81-9F1915BC39D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n kuvan paikkamerkki 1">
            <a:extLst>
              <a:ext uri="{FF2B5EF4-FFF2-40B4-BE49-F238E27FC236}">
                <a16:creationId xmlns:a16="http://schemas.microsoft.com/office/drawing/2014/main" id="{6E34FB47-3A2E-4EDE-BBA1-3B7E47EB99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Huomautusten paikkamerkki 2">
            <a:extLst>
              <a:ext uri="{FF2B5EF4-FFF2-40B4-BE49-F238E27FC236}">
                <a16:creationId xmlns:a16="http://schemas.microsoft.com/office/drawing/2014/main" id="{F3EB76EC-D910-4905-9D69-04FD93ED1D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4" name="Dian numeron paikkamerkki 3">
            <a:extLst>
              <a:ext uri="{FF2B5EF4-FFF2-40B4-BE49-F238E27FC236}">
                <a16:creationId xmlns:a16="http://schemas.microsoft.com/office/drawing/2014/main" id="{9BF1FA37-C8BD-42F5-A351-535C0DDA2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5103FCB0-66CD-4E1D-824B-8D9BCD56F6D4}" type="slidenum">
              <a:rPr lang="fi-FI" altLang="fi-FI" smtClean="0">
                <a:latin typeface="Calibri" panose="020F0502020204030204" pitchFamily="34" charset="0"/>
              </a:rPr>
              <a:pPr/>
              <a:t>1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7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5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3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8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3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0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7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8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32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59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0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3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53" r:id="rId12"/>
    <p:sldLayoutId id="2147484554" r:id="rId13"/>
    <p:sldLayoutId id="2147484555" r:id="rId14"/>
    <p:sldLayoutId id="2147484556" r:id="rId15"/>
    <p:sldLayoutId id="2147484557" r:id="rId16"/>
    <p:sldLayoutId id="21474845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tSrcpnRqM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5565C3-C3D4-41A6-9CFB-83E588A4B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5.luokkien vanhempainilta </a:t>
            </a:r>
          </a:p>
        </p:txBody>
      </p:sp>
      <p:sp>
        <p:nvSpPr>
          <p:cNvPr id="9219" name="Alaotsikko 2">
            <a:extLst>
              <a:ext uri="{FF2B5EF4-FFF2-40B4-BE49-F238E27FC236}">
                <a16:creationId xmlns:a16="http://schemas.microsoft.com/office/drawing/2014/main" id="{C0D47765-5831-4ADA-B4C2-50170196E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fi-FI" altLang="fi-FI" dirty="0"/>
              <a:t>Helena Peltokangas ja Sini </a:t>
            </a:r>
            <a:r>
              <a:rPr lang="fi-FI" altLang="fi-FI" dirty="0" err="1"/>
              <a:t>Lairio</a:t>
            </a:r>
            <a:endParaRPr lang="fi-FI" altLang="fi-FI" dirty="0"/>
          </a:p>
          <a:p>
            <a:pPr eaLnBrk="1" hangingPunct="1"/>
            <a:r>
              <a:rPr lang="fi-FI" altLang="fi-FI" dirty="0"/>
              <a:t>23.8.2023</a:t>
            </a:r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F38EB2-8602-482B-9658-B38ECC40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Jaksot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D0745C-05C1-46AB-8B39-E576726C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Opiskelemme ympäristöoppia ja historiaa jaksoissa.</a:t>
            </a:r>
          </a:p>
          <a:p>
            <a:pPr>
              <a:buSzPct val="114999"/>
            </a:pPr>
            <a:r>
              <a:rPr lang="fi-FI" dirty="0"/>
              <a:t>Jakson alussa käydään läpi tavoitteet ja jakson arviointi. Jakso ei aina pääty kokeeseen. Jakson arviointi voi olla itsearviointi tai vertaispalaute sekä esimerkiksi ryhmätyön arvioiminen. Infoamme viikkokirjeessä jakson vaihtumisesta. </a:t>
            </a:r>
          </a:p>
          <a:p>
            <a:pPr>
              <a:buSzPct val="114999"/>
            </a:pPr>
            <a:r>
              <a:rPr lang="fi-FI" dirty="0"/>
              <a:t>Kaikki opetussuunnitelman tavoitteet eivät löydy oppikirjoista, joten käytössä myös muuta materiaalia ja vihkotöitä.</a:t>
            </a:r>
          </a:p>
          <a:p>
            <a:pPr>
              <a:buSzPct val="114999"/>
            </a:pPr>
            <a:r>
              <a:rPr lang="fi-FI" dirty="0"/>
              <a:t>Ensimmäinen historian jakso alkaa syyskuun alussa.</a:t>
            </a:r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470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F3A6C4-EDAB-43EB-91BF-80AFC703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Hyrrätunnit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AED3C5-068C-42DD-BA91-69E32DBE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Hyrrätuntien tarkoituksena on pienentää kahta isoa opetusryhmää kolmeksi pienemmäksi ryhmäksi.</a:t>
            </a:r>
          </a:p>
          <a:p>
            <a:r>
              <a:rPr lang="fi-FI" dirty="0"/>
              <a:t>Ryhmäjaot on tehty pedagogisin perustein ja ne voivat muuttua vuoden edetessä.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27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35A2E-FAF9-4B7E-91BF-F77DBD64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Vihkotyö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E7054A-0782-49C3-BCC6-C07FB02F1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Matematiikassa syksyllä käytössä yksivuotinen kirja. Keväällä otamme käyttöön monivuotisen oppikirjan, joka tarkoittaa, että kirjaan ei tehdä merkintöjä. Kaikki tehtävät tehdään vihkoon. </a:t>
            </a:r>
          </a:p>
          <a:p>
            <a:r>
              <a:rPr lang="fi-FI" dirty="0"/>
              <a:t>Harjoittelemme nyt syksyllä vihkotyöskentelyä lähes joka kappaleessa. </a:t>
            </a:r>
          </a:p>
          <a:p>
            <a:r>
              <a:rPr lang="fi-FI" dirty="0"/>
              <a:t>Matematiikasta tulee läksyä joka tunti.</a:t>
            </a:r>
          </a:p>
        </p:txBody>
      </p:sp>
    </p:spTree>
    <p:extLst>
      <p:ext uri="{BB962C8B-B14F-4D97-AF65-F5344CB8AC3E}">
        <p14:creationId xmlns:p14="http://schemas.microsoft.com/office/powerpoint/2010/main" val="2018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FC90CD-1C2C-49D9-929F-3C62F233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Läksyt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B8F08B-630C-47BC-8B96-823896B4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Läksyt merkitään rastilla ja esimerkiksi tarralapulla.</a:t>
            </a:r>
          </a:p>
          <a:p>
            <a:pPr>
              <a:buSzPct val="114999"/>
            </a:pPr>
            <a:r>
              <a:rPr lang="fi-FI" dirty="0"/>
              <a:t>Läksyt tehdään pääsääntöisesti seuraavaksi päiväksi.</a:t>
            </a:r>
          </a:p>
          <a:p>
            <a:pPr>
              <a:buSzPct val="114999"/>
            </a:pPr>
            <a:r>
              <a:rPr lang="fi-FI" dirty="0"/>
              <a:t>Unohtuneet tehtävät tehdään koulun jälkeen koulussa.</a:t>
            </a:r>
          </a:p>
          <a:p>
            <a:pPr>
              <a:buSzPct val="114999"/>
            </a:pPr>
            <a:r>
              <a:rPr lang="fi-FI" dirty="0"/>
              <a:t>Perjantaina ei pääsääntöisesti anneta läksyä paitsi englannista, koska englantia on maanantaisin ja perjantaisin.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F0A4A0-AF06-4FB2-9D1A-E69665ED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>
                <a:solidFill>
                  <a:srgbClr val="262626"/>
                </a:solidFill>
              </a:rPr>
              <a:t>Wilma ja poissaolot</a:t>
            </a:r>
          </a:p>
        </p:txBody>
      </p:sp>
      <p:graphicFrame>
        <p:nvGraphicFramePr>
          <p:cNvPr id="15365" name="Sisällön paikkamerkki 2">
            <a:extLst>
              <a:ext uri="{FF2B5EF4-FFF2-40B4-BE49-F238E27FC236}">
                <a16:creationId xmlns:a16="http://schemas.microsoft.com/office/drawing/2014/main" id="{E9148A0A-0FFD-408D-9C21-73F5C930E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280509"/>
              </p:ext>
            </p:extLst>
          </p:nvPr>
        </p:nvGraphicFramePr>
        <p:xfrm>
          <a:off x="971550" y="2772384"/>
          <a:ext cx="72008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375C32-07F9-4D46-A1AD-6785C17F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Poissaoloihin puuttumisen malli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FF6740-A522-41C2-A392-469A4F922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 viime vuonna osin käytössä, nyt kunnolla käyttöön.</a:t>
            </a:r>
          </a:p>
          <a:p>
            <a:pPr>
              <a:buSzPct val="114999"/>
            </a:pPr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15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AF68A5-C2F5-4CD3-84BF-0AE66B43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Opintoretket ja ryhmäytyminen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56E0B3-FB69-4E4C-B48A-D9B574E30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Pyrimme liikkumaan luokkien kanssa mahdollisuuksien mukaan myös muissa ympäristöissä.</a:t>
            </a:r>
          </a:p>
          <a:p>
            <a:pPr>
              <a:buSzPct val="114999"/>
            </a:pPr>
            <a:r>
              <a:rPr lang="fi-FI" dirty="0"/>
              <a:t>Ryhmäytyminen ja tutustuminen tärkeää: syyslomaan saakka maanantaisin tai torstaisin pidämme oppitunnin, joka keskittyy tunne- ja vuorovaikutustaitoihin.</a:t>
            </a:r>
          </a:p>
          <a:p>
            <a:pPr>
              <a:buSzPct val="114999"/>
            </a:pPr>
            <a:r>
              <a:rPr lang="fi-FI" dirty="0"/>
              <a:t>Leirikoulusta puhuttiin ja sovittiin, että aloitetaan varainhankinta. Ajatuksena leirikoulu 6.luokan syksyllä tai alkutalvesta.</a:t>
            </a:r>
          </a:p>
        </p:txBody>
      </p:sp>
    </p:spTree>
    <p:extLst>
      <p:ext uri="{BB962C8B-B14F-4D97-AF65-F5344CB8AC3E}">
        <p14:creationId xmlns:p14="http://schemas.microsoft.com/office/powerpoint/2010/main" val="411304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3F08E3-B23B-46C7-BD37-058C408B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500">
                <a:solidFill>
                  <a:srgbClr val="FFFFFF"/>
                </a:solidFill>
              </a:rPr>
              <a:t>Ajankohtaista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9FC43A-333C-4241-BD2B-AF97739E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fi-FI" sz="2200" dirty="0"/>
          </a:p>
          <a:p>
            <a:pPr marL="274320" indent="-274320">
              <a:lnSpc>
                <a:spcPct val="90000"/>
              </a:lnSpc>
              <a:buFont typeface="Wingdings"/>
              <a:buChar char=""/>
              <a:defRPr/>
            </a:pPr>
            <a:r>
              <a:rPr lang="fi-FI" sz="2200" dirty="0"/>
              <a:t>Vanhempainyhdistykseen jäsen</a:t>
            </a:r>
          </a:p>
          <a:p>
            <a:pPr marL="274320" indent="-274320">
              <a:lnSpc>
                <a:spcPct val="90000"/>
              </a:lnSpc>
              <a:buFont typeface="Wingdings"/>
              <a:buChar char=""/>
              <a:defRPr/>
            </a:pPr>
            <a:r>
              <a:rPr lang="fi-FI" sz="2200" dirty="0"/>
              <a:t>16.9. lauantaina koulupäivä. Koulua 8.30-12.30. Meillä arpajaiset ja kummituskäytävä. Tarkempi suunnittelu ja työtehtävät sovitaan </a:t>
            </a:r>
            <a:r>
              <a:rPr lang="fi-FI" sz="2200" dirty="0" err="1"/>
              <a:t>wilmalla</a:t>
            </a:r>
            <a:r>
              <a:rPr lang="fi-FI" sz="2200" dirty="0"/>
              <a:t>.</a:t>
            </a:r>
          </a:p>
          <a:p>
            <a:pPr marL="274320" indent="-274320">
              <a:lnSpc>
                <a:spcPct val="90000"/>
              </a:lnSpc>
              <a:buFont typeface="Wingdings"/>
              <a:buChar char=""/>
              <a:defRPr/>
            </a:pPr>
            <a:r>
              <a:rPr lang="fi-FI" sz="2200" dirty="0"/>
              <a:t>Välitunnilla ollaan ulkona kaikilla säillä, liikuntatunnit ulkona syyslomaan asti, kovalla sateella tuplatunnit saliin. Tuplatunneille vesipullo! Sisäkengät!</a:t>
            </a:r>
          </a:p>
          <a:p>
            <a:pPr marL="274320" indent="-274320">
              <a:lnSpc>
                <a:spcPct val="90000"/>
              </a:lnSpc>
              <a:buFont typeface="Wingdings"/>
              <a:buChar char=""/>
              <a:defRPr/>
            </a:pPr>
            <a:r>
              <a:rPr lang="fi-FI" sz="2200" dirty="0"/>
              <a:t>Kirjastokortti</a:t>
            </a:r>
          </a:p>
          <a:p>
            <a:pPr marL="0" indent="0">
              <a:lnSpc>
                <a:spcPct val="90000"/>
              </a:lnSpc>
              <a:buSzPct val="114999"/>
              <a:buNone/>
              <a:defRPr/>
            </a:pPr>
            <a:endParaRPr lang="fi-FI" sz="22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fi-FI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D576F1-BEC6-AD44-2261-468B64FB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Lukemaan innostaminen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904D21-6F57-CE82-89D3-611EED71A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Videolla muutamia vinkkejä siihen, miten lasta voi tukea lukuharrastuksessa kotona.</a:t>
            </a:r>
          </a:p>
          <a:p>
            <a:pPr>
              <a:buSzPct val="114999"/>
            </a:pPr>
            <a:r>
              <a:rPr lang="fi-FI" dirty="0">
                <a:ea typeface="+mn-lt"/>
                <a:cs typeface="+mn-lt"/>
                <a:hlinkClick r:id="rId2"/>
              </a:rPr>
              <a:t>https://www.youtube.com/watch?v=WtSrcpnRqMk</a:t>
            </a:r>
            <a:endParaRPr lang="fi-FI" dirty="0">
              <a:ea typeface="+mn-lt"/>
              <a:cs typeface="+mn-lt"/>
            </a:endParaRPr>
          </a:p>
          <a:p>
            <a:pPr>
              <a:buSzPct val="114999"/>
            </a:pPr>
            <a:r>
              <a:rPr lang="fi-FI" dirty="0"/>
              <a:t>Lukusujuvuuden harjoitteluun tulee osalle ihan oma ohjeensa syksyn aikana.</a:t>
            </a:r>
          </a:p>
          <a:p>
            <a:pPr>
              <a:buSzPct val="114999"/>
            </a:pPr>
            <a:r>
              <a:rPr lang="fi-FI" dirty="0"/>
              <a:t>Luemme vuoden aikana paljon myös yhteisöllisesti - pareittain ja lukupiireissä.</a:t>
            </a:r>
          </a:p>
        </p:txBody>
      </p:sp>
    </p:spTree>
    <p:extLst>
      <p:ext uri="{BB962C8B-B14F-4D97-AF65-F5344CB8AC3E}">
        <p14:creationId xmlns:p14="http://schemas.microsoft.com/office/powerpoint/2010/main" val="419475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7C276C-E164-482E-B21C-9FDF0810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Kuulumisia koulusta</a:t>
            </a:r>
          </a:p>
        </p:txBody>
      </p:sp>
      <p:sp>
        <p:nvSpPr>
          <p:cNvPr id="12291" name="Sisällön paikkamerkki 2">
            <a:extLst>
              <a:ext uri="{FF2B5EF4-FFF2-40B4-BE49-F238E27FC236}">
                <a16:creationId xmlns:a16="http://schemas.microsoft.com/office/drawing/2014/main" id="{16487498-BEBD-4916-A337-9BD9BACE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altLang="fi-FI" dirty="0"/>
              <a:t>Koulu lähtenyt mukavasti käyntiin.</a:t>
            </a:r>
            <a:endParaRPr lang="fi-FI" dirty="0"/>
          </a:p>
          <a:p>
            <a:r>
              <a:rPr lang="fi-FI" altLang="fi-FI" dirty="0"/>
              <a:t>Toimitaan yhtenä luokkana.</a:t>
            </a:r>
          </a:p>
          <a:p>
            <a:pPr>
              <a:buSzPct val="114999"/>
            </a:pPr>
            <a:r>
              <a:rPr lang="fi-FI" altLang="fi-FI" dirty="0"/>
              <a:t>Koulupäivä rytmittyy uudella tavalla: päivässä on kaksi pitkää välituntia ja kaksi pidempää työskentelyrupeamaa.</a:t>
            </a:r>
          </a:p>
          <a:p>
            <a:r>
              <a:rPr lang="fi-FI" altLang="fi-FI" dirty="0"/>
              <a:t>Tänä vuonna on useampi kuuden tunnin päivä. Näinä päivinä olisi hyvä olla mukana pieni välipala. (ti valinnaisaine aikaan ja pe ennen liikuntatuntia)</a:t>
            </a:r>
          </a:p>
          <a:p>
            <a:r>
              <a:rPr lang="fi-FI" altLang="fi-FI" dirty="0"/>
              <a:t>Tänä vuonna oppilaita opettavat pääsääntöisesti luokanopettajat.</a:t>
            </a:r>
          </a:p>
          <a:p>
            <a:pPr>
              <a:buSzPct val="114999"/>
            </a:pPr>
            <a:r>
              <a:rPr lang="fi-FI" altLang="fi-FI" dirty="0"/>
              <a:t>5.luokka on perinteisesti oppiainesisällöiltään haastava. Täytyy opetella tekemään töitä esimerkiksi lukuaineissa.</a:t>
            </a:r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7E01CC-097F-6AA5-98A0-8673871C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 kulmakiveä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AB69F9-BEA2-ACE4-BAD5-2BE6A523B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Luon myönteistä</a:t>
            </a:r>
            <a:r>
              <a:rPr lang="fi-FI"/>
              <a:t> ilmapiiriä.</a:t>
            </a:r>
          </a:p>
          <a:p>
            <a:pPr>
              <a:buSzPct val="114999"/>
            </a:pPr>
            <a:r>
              <a:rPr lang="fi-FI"/>
              <a:t>Opettelen oppimaan.</a:t>
            </a:r>
            <a:endParaRPr lang="fi-FI" dirty="0"/>
          </a:p>
          <a:p>
            <a:pPr>
              <a:buSzPct val="114999"/>
            </a:pPr>
            <a:r>
              <a:rPr lang="fi-FI"/>
              <a:t>Pidän huolta hyvinvoinnistani.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833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60A235-E5D0-029A-4A72-58FDFA23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Kotien kuulumisia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DCEB09-0046-D47D-222B-25D33DAFA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kouluarki on käynnistynyt kodeissa?</a:t>
            </a:r>
          </a:p>
          <a:p>
            <a:pPr>
              <a:buSzPct val="114999"/>
            </a:pPr>
            <a:r>
              <a:rPr lang="fi-FI" dirty="0"/>
              <a:t>Millä fiiliksillä oppilaat lähtevät kouluun ja mitä he kertovat koulupäivistä?</a:t>
            </a:r>
          </a:p>
          <a:p>
            <a:pPr>
              <a:buSzPct val="114999"/>
            </a:pPr>
            <a:r>
              <a:rPr lang="fi-FI" dirty="0"/>
              <a:t>Kysymyskierros</a:t>
            </a:r>
          </a:p>
          <a:p>
            <a:pPr>
              <a:buSzPct val="114999"/>
            </a:pPr>
            <a:r>
              <a:rPr lang="fi-FI" dirty="0"/>
              <a:t>Hyvää keskustelua esimerkiksi ruutuajasta ja kotiintuloajoista.</a:t>
            </a:r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170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109EE6-74FB-4A45-A956-62FBB21F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Yhteisopettajuus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829B30-37CE-4FD8-8FB3-F2DB31C14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200" dirty="0"/>
              <a:t>Yhteisopettajuus 5.luokalla tarkoittaa yhdessä suunnittelua, ohjausta ja arviointia. Pääsääntöisesti yksi aikuinen opettaa luokassa.</a:t>
            </a:r>
          </a:p>
          <a:p>
            <a:pPr>
              <a:buSzPct val="114999"/>
            </a:pPr>
            <a:r>
              <a:rPr lang="fi-FI" sz="1200" dirty="0"/>
              <a:t>Päivät aloitetaan yhdessä ja käydään läpi struktuuri. Molemmissa työskentelyryhmissä on samat säännöt ja sama struktuuri. </a:t>
            </a:r>
          </a:p>
          <a:p>
            <a:pPr>
              <a:buSzPct val="114999"/>
            </a:pPr>
            <a:r>
              <a:rPr lang="fi-FI" sz="1200" dirty="0"/>
              <a:t>Opetusvastuu oppiaineissa vaihtelee.</a:t>
            </a:r>
          </a:p>
          <a:p>
            <a:pPr>
              <a:buSzPct val="114999"/>
            </a:pPr>
            <a:r>
              <a:rPr lang="fi-FI" sz="1200" dirty="0"/>
              <a:t>Tutkittuja tuloksia yhteisopettajuudesta:</a:t>
            </a:r>
          </a:p>
          <a:p>
            <a:pPr>
              <a:buSzPct val="114999"/>
              <a:buFont typeface="Calibri"/>
              <a:buChar char="-"/>
            </a:pPr>
            <a:r>
              <a:rPr lang="fi-FI" sz="1200" dirty="0"/>
              <a:t>Paremmat oppimistulokset</a:t>
            </a:r>
          </a:p>
          <a:p>
            <a:pPr>
              <a:buSzPct val="114999"/>
              <a:buFont typeface="Calibri"/>
              <a:buChar char="-"/>
            </a:pPr>
            <a:r>
              <a:rPr lang="fi-FI" sz="1200" dirty="0"/>
              <a:t>Oppilaat haluavat enemmin kaksi opettajaa.</a:t>
            </a:r>
          </a:p>
          <a:p>
            <a:pPr>
              <a:buSzPct val="114999"/>
              <a:buFont typeface="Calibri"/>
              <a:buChar char="-"/>
            </a:pPr>
            <a:r>
              <a:rPr lang="fi-FI" sz="1200" dirty="0"/>
              <a:t>Negatiivinen leima opiskelulle luokan ulkopuolella poistuu.</a:t>
            </a:r>
          </a:p>
          <a:p>
            <a:pPr>
              <a:buSzPct val="114999"/>
              <a:buFont typeface="Calibri"/>
              <a:buChar char="-"/>
            </a:pPr>
            <a:r>
              <a:rPr lang="fi-FI" sz="1200" dirty="0"/>
              <a:t>Ilmapiiri on parempi.</a:t>
            </a:r>
          </a:p>
          <a:p>
            <a:pPr>
              <a:buSzPct val="114999"/>
              <a:buFont typeface="Calibri"/>
              <a:buChar char="-"/>
            </a:pPr>
            <a:r>
              <a:rPr lang="fi-FI" sz="1200" dirty="0"/>
              <a:t>Kahden erilaisen opettajan ammattitaito yhdistyy, mikä tarjoaa monipuolisuutta opetukseen.</a:t>
            </a:r>
          </a:p>
          <a:p>
            <a:pPr>
              <a:buSzPct val="114999"/>
              <a:buFont typeface="Calibri"/>
              <a:buChar char="-"/>
            </a:pPr>
            <a:r>
              <a:rPr lang="fi-FI" sz="1200" dirty="0"/>
              <a:t>Eriyttäminen ja joustavat oppimisjärjestelyt vaihtelevat vuoden mittaan.</a:t>
            </a:r>
          </a:p>
          <a:p>
            <a:pPr>
              <a:buSzPct val="114999"/>
              <a:buFont typeface="Calibri"/>
              <a:buChar char="-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33402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6D2B32-0089-431F-BEA0-16729FC3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>
                <a:solidFill>
                  <a:srgbClr val="FFFFFF"/>
                </a:solidFill>
              </a:rPr>
              <a:t>Lukujärjestys ja OPS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0D71FB61-E89E-4E1D-95CC-D6E7C477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sz="1900" dirty="0"/>
              <a:t>Kutsutunti (=tukiopetus) Ei joka viikko, vaan tarvittaessa kutsutaan.</a:t>
            </a:r>
          </a:p>
          <a:p>
            <a:pPr>
              <a:lnSpc>
                <a:spcPct val="90000"/>
              </a:lnSpc>
            </a:pPr>
            <a:r>
              <a:rPr lang="fi-FI" altLang="fi-FI" sz="1900" dirty="0"/>
              <a:t>Erityisopettajan tunteja on viikossa seitsemän. Laaja-alaisena erityisopettajana on meillä tänä vuonna Iina Veijola.</a:t>
            </a:r>
          </a:p>
          <a:p>
            <a:pPr>
              <a:lnSpc>
                <a:spcPct val="90000"/>
              </a:lnSpc>
            </a:pPr>
            <a:r>
              <a:rPr lang="fi-FI" altLang="fi-FI" sz="1900" dirty="0"/>
              <a:t>tuntijako: ai 4, ma 4, </a:t>
            </a:r>
            <a:r>
              <a:rPr lang="fi-FI" altLang="fi-FI" sz="1900" dirty="0" err="1"/>
              <a:t>ylli</a:t>
            </a:r>
            <a:r>
              <a:rPr lang="fi-FI" altLang="fi-FI" sz="1900" dirty="0"/>
              <a:t> 3, </a:t>
            </a:r>
            <a:r>
              <a:rPr lang="fi-FI" altLang="fi-FI" sz="1900" dirty="0" err="1"/>
              <a:t>ue</a:t>
            </a:r>
            <a:r>
              <a:rPr lang="fi-FI" altLang="fi-FI" sz="1900" dirty="0"/>
              <a:t>/et 1,hi 2,  en 2, </a:t>
            </a:r>
            <a:r>
              <a:rPr lang="fi-FI" altLang="fi-FI" sz="1900" dirty="0" err="1"/>
              <a:t>kä</a:t>
            </a:r>
            <a:r>
              <a:rPr lang="fi-FI" altLang="fi-FI" sz="1900" dirty="0"/>
              <a:t> 2, </a:t>
            </a:r>
            <a:r>
              <a:rPr lang="fi-FI" altLang="fi-FI" sz="1900" dirty="0" err="1"/>
              <a:t>ku</a:t>
            </a:r>
            <a:r>
              <a:rPr lang="fi-FI" altLang="fi-FI" sz="1900" dirty="0"/>
              <a:t> 2, mu 2, li 2,  valinnainen 1 = 25 viikkotuntia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1900" dirty="0"/>
              <a:t>katso OPS koulun nettisivuilta tai lue huoltajan mini-OPS.</a:t>
            </a:r>
          </a:p>
          <a:p>
            <a:pPr>
              <a:lnSpc>
                <a:spcPct val="90000"/>
              </a:lnSpc>
            </a:pPr>
            <a:r>
              <a:rPr lang="fi-FI" altLang="fi-FI" sz="1900" dirty="0"/>
              <a:t>Arvioinnissa käytetään erilaisia menetelmiä kirjallisten kokeiden ohella.</a:t>
            </a:r>
          </a:p>
          <a:p>
            <a:pPr marL="0" indent="0">
              <a:lnSpc>
                <a:spcPct val="90000"/>
              </a:lnSpc>
              <a:buNone/>
            </a:pPr>
            <a:endParaRPr lang="fi-FI" altLang="fi-FI" sz="1900" dirty="0"/>
          </a:p>
          <a:p>
            <a:pPr eaLnBrk="1" hangingPunct="1">
              <a:lnSpc>
                <a:spcPct val="90000"/>
              </a:lnSpc>
            </a:pPr>
            <a:endParaRPr lang="fi-FI" altLang="fi-FI" sz="1900" dirty="0"/>
          </a:p>
          <a:p>
            <a:pPr eaLnBrk="1" hangingPunct="1">
              <a:lnSpc>
                <a:spcPct val="90000"/>
              </a:lnSpc>
            </a:pPr>
            <a:endParaRPr lang="fi-FI" altLang="fi-FI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8D8B4-10DF-73BB-6849-D0050817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BE61CE-A0C3-C6F2-A0FE-A430616F5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Syyslukukaudella pidetään arviointikeskustelut. Arviointikeskusteluun osallistuu huoltaja ja oppilas. </a:t>
            </a:r>
          </a:p>
          <a:p>
            <a:pPr>
              <a:buSzPct val="114999"/>
            </a:pPr>
            <a:r>
              <a:rPr lang="fi-FI" dirty="0"/>
              <a:t>Jaamme arviointivastuun yhdessä, joten tehostetun tuen oppilaiden arviointikeskusteluun osallistuu jompikumpi luokanopettajista sopimuksen mukaan.</a:t>
            </a:r>
          </a:p>
          <a:p>
            <a:pPr>
              <a:buSzPct val="114999"/>
            </a:pPr>
            <a:r>
              <a:rPr lang="fi-FI" dirty="0"/>
              <a:t>Arviointikeskustelun teemana on 5.luokalla opiskelutaidot.</a:t>
            </a:r>
          </a:p>
        </p:txBody>
      </p:sp>
    </p:spTree>
    <p:extLst>
      <p:ext uri="{BB962C8B-B14F-4D97-AF65-F5344CB8AC3E}">
        <p14:creationId xmlns:p14="http://schemas.microsoft.com/office/powerpoint/2010/main" val="382508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F6279-FC0C-CEB7-EC3E-E97B7AAC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Hyvän osaaminen kriteerit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DE193A5E-CE39-2D46-8499-FDD87E311A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0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815">
                  <a:extLst>
                    <a:ext uri="{9D8B030D-6E8A-4147-A177-3AD203B41FA5}">
                      <a16:colId xmlns:a16="http://schemas.microsoft.com/office/drawing/2014/main" val="2557097947"/>
                    </a:ext>
                  </a:extLst>
                </a:gridCol>
                <a:gridCol w="1699815">
                  <a:extLst>
                    <a:ext uri="{9D8B030D-6E8A-4147-A177-3AD203B41FA5}">
                      <a16:colId xmlns:a16="http://schemas.microsoft.com/office/drawing/2014/main" val="3004686850"/>
                    </a:ext>
                  </a:extLst>
                </a:gridCol>
                <a:gridCol w="1699815">
                  <a:extLst>
                    <a:ext uri="{9D8B030D-6E8A-4147-A177-3AD203B41FA5}">
                      <a16:colId xmlns:a16="http://schemas.microsoft.com/office/drawing/2014/main" val="2913781927"/>
                    </a:ext>
                  </a:extLst>
                </a:gridCol>
                <a:gridCol w="1699815">
                  <a:extLst>
                    <a:ext uri="{9D8B030D-6E8A-4147-A177-3AD203B41FA5}">
                      <a16:colId xmlns:a16="http://schemas.microsoft.com/office/drawing/2014/main" val="31166409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TAVOITE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ARVIOINNIN KOHDE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77085" algn="r"/>
                        </a:tabLst>
                      </a:pPr>
                      <a:r>
                        <a:rPr lang="fi-FI" sz="1000">
                          <a:effectLst/>
                        </a:rPr>
                        <a:t>HYVÄN OSAAMISEN KUVAUS	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i-FI" sz="1000">
                          <a:effectLst/>
                        </a:rPr>
                        <a:t>ESIMERKKISISÄLTÖJÄ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05775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VUOROVAIKUTUSTILANTEESSA TOIMIMINEN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48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 T1 opastaa oppilasta vahvistamaan taitoaan toimia rakentavasti erilaisissa vuorovaikutus-</a:t>
                      </a:r>
                      <a:endParaRPr lang="fi-FI">
                        <a:effectLst/>
                      </a:endParaRPr>
                    </a:p>
                    <a:p>
                      <a:pPr algn="l"/>
                      <a:r>
                        <a:rPr lang="fi-FI" sz="1000">
                          <a:effectLst/>
                        </a:rPr>
                        <a:t>tilanteissa ja ilmaista mielipiteensä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Puheviestintätilanteessa toimiminen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Oppilas esittää ajatuksiaan ja ilmaisee mielipiteensä itselleen tutuissa viestintäympyröissä.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Omien kokemusten, ajatusten, mielipiteiden jakaminen erilaisissa viestintätianteissa</a:t>
                      </a:r>
                      <a:endParaRPr lang="fi-FI">
                        <a:effectLst/>
                      </a:endParaRPr>
                    </a:p>
                    <a:p>
                      <a:pPr algn="l"/>
                      <a:r>
                        <a:rPr lang="fi-FI" sz="1000">
                          <a:effectLst/>
                        </a:rPr>
                        <a:t> </a:t>
                      </a:r>
                      <a:endParaRPr lang="fi-FI">
                        <a:effectLst/>
                      </a:endParaRPr>
                    </a:p>
                    <a:p>
                      <a:pPr algn="l"/>
                      <a:r>
                        <a:rPr lang="fi-FI" sz="1000">
                          <a:effectLst/>
                        </a:rPr>
                        <a:t> 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454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T3 ohjata oppilasta käyttämään luovuuttaan ja ilmaisemaan itseään monipuolisesti erilaisissa viestintä- ja esitystilanteissa, myös draaman avulla</a:t>
                      </a:r>
                      <a:endParaRPr lang="fi-FI">
                        <a:effectLst/>
                      </a:endParaRPr>
                    </a:p>
                    <a:p>
                      <a:pPr algn="l"/>
                      <a:r>
                        <a:rPr lang="fi-FI" sz="1000">
                          <a:effectLst/>
                        </a:rPr>
                        <a:t> 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Ilmaisukeinojen käyttö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Oppilas osaa käyttää kokonaisilmaisun keinoja omien ideoidensa ja ajatustensa ilmaisemiseen ryhmässä, osaa pitää lyhyen valmistellun puheenvuoron tai esityksen sekä osallistuu draamatoimintaan.  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Draamamenetelmien käyttö erilaisten ajankohtaisten aiheiden ja kirjallisuuden käsittelyssä empatiakyvyn syventämiseksi.</a:t>
                      </a:r>
                      <a:endParaRPr lang="fi-FI">
                        <a:effectLst/>
                      </a:endParaRPr>
                    </a:p>
                    <a:p>
                      <a:pPr algn="l"/>
                      <a:r>
                        <a:rPr lang="fi-FI" sz="1000">
                          <a:effectLst/>
                        </a:rPr>
                        <a:t>Ilmaisurohkeuden ja -halun vahvistaminen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625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T4 kannustaa oppilasta kehittämään myönteistä viestijäkuvaa sekä halua ja kykyä toimia erilaisissa, myös monimediaisissa vuorovaikutustilanteissa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Vuorovaikutustaitojen kehittyminen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Oppilas ottaa vastaan palautetta omasta toiminnastaan ja antaa palautetta muille.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Rakentavan palautteen antaminen ja vastaanottaminen</a:t>
                      </a:r>
                      <a:endParaRPr lang="fi-FI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9765268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D1350BCB-73EC-8A5C-2972-D1EBD80C488D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27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AE5EC09-657F-4163-84FF-C159F65F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rgbClr val="262626"/>
                </a:solidFill>
              </a:rPr>
              <a:t>Painotuksia 5. luokalla</a:t>
            </a:r>
          </a:p>
        </p:txBody>
      </p:sp>
      <p:graphicFrame>
        <p:nvGraphicFramePr>
          <p:cNvPr id="16389" name="Sisällön paikkamerkki 2">
            <a:extLst>
              <a:ext uri="{FF2B5EF4-FFF2-40B4-BE49-F238E27FC236}">
                <a16:creationId xmlns:a16="http://schemas.microsoft.com/office/drawing/2014/main" id="{1770B5CE-28BB-4562-88D4-3CC95E8C0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993091"/>
              </p:ext>
            </p:extLst>
          </p:nvPr>
        </p:nvGraphicFramePr>
        <p:xfrm>
          <a:off x="971550" y="2690199"/>
          <a:ext cx="7200898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092d113-81e2-4104-aede-19a68aaa44d2">
      <UserInfo>
        <DisplayName/>
        <AccountId xsi:nil="true"/>
        <AccountType/>
      </UserInfo>
    </SharedWithUsers>
    <TaxCatchAll xmlns="6092d113-81e2-4104-aede-19a68aaa44d2" xsi:nil="true"/>
    <lcf76f155ced4ddcb4097134ff3c332f xmlns="36c6170f-08f0-47b6-8bb0-ddfdbf4d375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3DB154CDE8C48BC2FB3B16BC60F4E" ma:contentTypeVersion="17" ma:contentTypeDescription="Create a new document." ma:contentTypeScope="" ma:versionID="26825b0de0330033c627c3b567d1b93d">
  <xsd:schema xmlns:xsd="http://www.w3.org/2001/XMLSchema" xmlns:xs="http://www.w3.org/2001/XMLSchema" xmlns:p="http://schemas.microsoft.com/office/2006/metadata/properties" xmlns:ns2="36c6170f-08f0-47b6-8bb0-ddfdbf4d3756" xmlns:ns3="6092d113-81e2-4104-aede-19a68aaa44d2" targetNamespace="http://schemas.microsoft.com/office/2006/metadata/properties" ma:root="true" ma:fieldsID="2ab0e6eefbde905c1989a857a75871d7" ns2:_="" ns3:_="">
    <xsd:import namespace="36c6170f-08f0-47b6-8bb0-ddfdbf4d3756"/>
    <xsd:import namespace="6092d113-81e2-4104-aede-19a68aaa4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6170f-08f0-47b6-8bb0-ddfdbf4d3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5e04bf-e505-424f-8df9-fffee8d46d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2d113-81e2-4104-aede-19a68aaa4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0d7747-8870-4158-acb7-b9f4ba68a957}" ma:internalName="TaxCatchAll" ma:showField="CatchAllData" ma:web="6092d113-81e2-4104-aede-19a68aaa4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7D57B6-1FFC-4FFD-B875-9B7FA77D76CC}">
  <ds:schemaRefs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36c6170f-08f0-47b6-8bb0-ddfdbf4d3756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092d113-81e2-4104-aede-19a68aaa44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E0BC681-2138-446E-9B6D-2FFFFC934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6170f-08f0-47b6-8bb0-ddfdbf4d3756"/>
    <ds:schemaRef ds:uri="6092d113-81e2-4104-aede-19a68aaa4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4463EF-837C-4793-94D0-0CC95DED5D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</TotalTime>
  <Words>514</Words>
  <Application>Microsoft Office PowerPoint</Application>
  <PresentationFormat>Näytössä katseltava diaesitys (4:3)</PresentationFormat>
  <Paragraphs>68</Paragraphs>
  <Slides>18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Organic</vt:lpstr>
      <vt:lpstr>5.luokkien vanhempainilta </vt:lpstr>
      <vt:lpstr>Kuulumisia koulusta</vt:lpstr>
      <vt:lpstr>Kolme kulmakiveä</vt:lpstr>
      <vt:lpstr>Kotien kuulumisia</vt:lpstr>
      <vt:lpstr>Yhteisopettajuus</vt:lpstr>
      <vt:lpstr>Lukujärjestys ja OPS</vt:lpstr>
      <vt:lpstr>Arviointi</vt:lpstr>
      <vt:lpstr>Hyvän osaaminen kriteerit</vt:lpstr>
      <vt:lpstr>Painotuksia 5. luokalla</vt:lpstr>
      <vt:lpstr>Jaksot</vt:lpstr>
      <vt:lpstr>Hyrrätunnit</vt:lpstr>
      <vt:lpstr>Vihkotyö</vt:lpstr>
      <vt:lpstr>Läksyt</vt:lpstr>
      <vt:lpstr>Wilma ja poissaolot</vt:lpstr>
      <vt:lpstr>Poissaoloihin puuttumisen malli</vt:lpstr>
      <vt:lpstr>Opintoretket ja ryhmäytyminen</vt:lpstr>
      <vt:lpstr>Ajankohtaista</vt:lpstr>
      <vt:lpstr>Lukemaan innostaminen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5A- ja 5B-luokan vanhempainilta </dc:title>
  <dc:creator>Teppo</dc:creator>
  <cp:lastModifiedBy>Sini Lairio</cp:lastModifiedBy>
  <cp:revision>354</cp:revision>
  <dcterms:created xsi:type="dcterms:W3CDTF">2012-08-26T17:51:25Z</dcterms:created>
  <dcterms:modified xsi:type="dcterms:W3CDTF">2023-08-27T15:15:18Z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0x01010018A3DB154CDE8C48BC2FB3B16BC60F4E</vt:lpwstr>
  </property>
  <property fmtid="{D5CDD505-2E9C-101B-9397-08002B2CF9AE}" pid="3" name="Order">
    <vt:r8>80000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MediaServiceImageTags">
    <vt:lpwstr/>
  </property>
</Properties>
</file>