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7" r:id="rId5"/>
    <p:sldId id="268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1536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4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329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68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296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82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30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301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510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96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916CC-FE9F-4DB9-B860-4496EEDB7C64}" type="datetimeFigureOut">
              <a:rPr lang="fi-FI" smtClean="0"/>
              <a:t>5.5.2020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3351F-0092-4028-9DFF-AC8251902A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662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Suomen kielen historiaa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s23</a:t>
            </a:r>
          </a:p>
          <a:p>
            <a:r>
              <a:rPr lang="fi-FI" dirty="0" smtClean="0"/>
              <a:t>5.5.2020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Teksti: Suomen kielen historiaa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Kotitehtävät: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Lue </a:t>
            </a:r>
            <a:r>
              <a:rPr lang="fi-FI" dirty="0" smtClean="0"/>
              <a:t>teksti.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Ympyröi</a:t>
            </a:r>
            <a:r>
              <a:rPr lang="fi-FI" dirty="0" smtClean="0"/>
              <a:t> uudet sanat. Katso sanojen selitykset </a:t>
            </a:r>
            <a:r>
              <a:rPr lang="fi-FI" u="sng" dirty="0" err="1" smtClean="0"/>
              <a:t>Pedanetistä</a:t>
            </a:r>
            <a:r>
              <a:rPr lang="fi-FI" dirty="0" smtClean="0"/>
              <a:t>!</a:t>
            </a:r>
          </a:p>
          <a:p>
            <a:pPr marL="514350" indent="-514350">
              <a:buAutoNum type="arabicPeriod"/>
            </a:pPr>
            <a:r>
              <a:rPr lang="fi-FI" dirty="0" smtClean="0"/>
              <a:t>Alleviivaa tekstistä 5–6 </a:t>
            </a:r>
            <a:r>
              <a:rPr lang="fi-FI" b="1" dirty="0" smtClean="0"/>
              <a:t>pääasiaa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385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Monisteen tehtävä 4: Vastaa kysymyksiin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a) Milloin suomen kirjakieli syntyi? </a:t>
            </a:r>
          </a:p>
          <a:p>
            <a:pPr marL="0" indent="0">
              <a:buNone/>
            </a:pPr>
            <a:r>
              <a:rPr lang="fi-FI" dirty="0" smtClean="0"/>
              <a:t>b) Kuka alkoi kehittää suomen kirjakieltä ensimmäisenä? </a:t>
            </a:r>
          </a:p>
          <a:p>
            <a:pPr marL="0" indent="0">
              <a:buNone/>
            </a:pPr>
            <a:r>
              <a:rPr lang="fi-FI" dirty="0" smtClean="0"/>
              <a:t>c) Mitä tapahtui v. 1809? </a:t>
            </a:r>
          </a:p>
          <a:p>
            <a:pPr marL="0" indent="0">
              <a:buNone/>
            </a:pPr>
            <a:r>
              <a:rPr lang="fi-FI" dirty="0"/>
              <a:t>d) Mitä tapahtui 1830-luvulla?</a:t>
            </a:r>
          </a:p>
          <a:p>
            <a:pPr marL="0" indent="0">
              <a:buNone/>
            </a:pPr>
            <a:r>
              <a:rPr lang="fi-FI" dirty="0" smtClean="0"/>
              <a:t>e</a:t>
            </a:r>
            <a:r>
              <a:rPr lang="fi-FI" dirty="0"/>
              <a:t>) Millainen asema suomen kielellä oli 1870-luvulla?</a:t>
            </a: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62360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Monisteen tehtävä 4: Tee kysymyksiä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a) Milloin suomen kirjakieli syntyi? </a:t>
            </a:r>
          </a:p>
          <a:p>
            <a:pPr marL="0" indent="0">
              <a:buNone/>
            </a:pPr>
            <a:r>
              <a:rPr lang="fi-FI" i="1" dirty="0"/>
              <a:t>Se syntyi 1500-luvulla.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b) Kuka alkoi kehittää suomen kirjakieltä ensimmäisenä? </a:t>
            </a:r>
          </a:p>
          <a:p>
            <a:pPr marL="0" indent="0">
              <a:buNone/>
            </a:pPr>
            <a:r>
              <a:rPr lang="fi-FI" i="1" dirty="0"/>
              <a:t>Mikael Agricola alkoi kehittää sitä.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c) Mitä tapahtui v. 1809? </a:t>
            </a:r>
          </a:p>
          <a:p>
            <a:pPr marL="0" indent="0">
              <a:buNone/>
            </a:pPr>
            <a:r>
              <a:rPr lang="fi-FI" i="1" dirty="0"/>
              <a:t>Suomesta tuli osa Venäjää.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451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d) Mitä tapahtui 1830-luvulla?</a:t>
            </a:r>
          </a:p>
          <a:p>
            <a:pPr marL="0" indent="0">
              <a:buNone/>
            </a:pPr>
            <a:r>
              <a:rPr lang="fi-FI" i="1" dirty="0"/>
              <a:t>Silloin alettiin kirjoittaa suomenkielistä kirjallisuutta ja parantaa suomen kielen asemaa.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e) Millainen asema suomen kielellä oli 1870-luvulla?</a:t>
            </a:r>
          </a:p>
          <a:p>
            <a:pPr marL="0" indent="0">
              <a:buNone/>
            </a:pPr>
            <a:r>
              <a:rPr lang="fi-FI" i="1" dirty="0"/>
              <a:t>Suomen kielen asema oli vahvistunut. Suomi oli koulun, hallinnon, oikeuden, viestinnän ja kulttuurin kieli.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0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Passiivin imperfekti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Verbityyppi </a:t>
            </a:r>
            <a:r>
              <a:rPr lang="fi-FI" dirty="0" smtClean="0"/>
              <a:t>1 -&gt; </a:t>
            </a:r>
            <a:r>
              <a:rPr lang="fi-FI" b="1" dirty="0" err="1" smtClean="0"/>
              <a:t>ttiin</a:t>
            </a:r>
            <a:r>
              <a:rPr lang="fi-FI" dirty="0" smtClean="0"/>
              <a:t>:</a:t>
            </a:r>
            <a:endParaRPr lang="fi-FI" b="0" dirty="0" smtClean="0">
              <a:effectLst/>
            </a:endParaRPr>
          </a:p>
          <a:p>
            <a:pPr marL="0" indent="0">
              <a:buNone/>
            </a:pPr>
            <a:r>
              <a:rPr lang="fi-FI" dirty="0"/>
              <a:t>nuku-n -&gt; nuku</a:t>
            </a:r>
            <a:r>
              <a:rPr lang="fi-FI" b="1" dirty="0"/>
              <a:t>ttiin</a:t>
            </a:r>
            <a:endParaRPr lang="fi-FI" b="0" dirty="0" smtClean="0">
              <a:effectLst/>
            </a:endParaRPr>
          </a:p>
          <a:p>
            <a:pPr marL="0" indent="0">
              <a:buNone/>
            </a:pPr>
            <a:r>
              <a:rPr lang="fi-FI" dirty="0" smtClean="0"/>
              <a:t>kerro-n </a:t>
            </a:r>
            <a:r>
              <a:rPr lang="fi-FI" dirty="0"/>
              <a:t>-&gt; </a:t>
            </a:r>
            <a:r>
              <a:rPr lang="fi-FI" dirty="0" smtClean="0"/>
              <a:t>kerro</a:t>
            </a:r>
            <a:r>
              <a:rPr lang="fi-FI" b="1" dirty="0" smtClean="0"/>
              <a:t>ttiin</a:t>
            </a:r>
          </a:p>
          <a:p>
            <a:pPr marL="0" indent="0">
              <a:buNone/>
            </a:pPr>
            <a:endParaRPr lang="fi-FI" b="0" dirty="0" smtClean="0">
              <a:effectLst/>
            </a:endParaRPr>
          </a:p>
          <a:p>
            <a:pPr marL="0" indent="0">
              <a:buNone/>
            </a:pPr>
            <a:r>
              <a:rPr lang="fi-FI" b="1" dirty="0" err="1"/>
              <a:t>Huom</a:t>
            </a:r>
            <a:r>
              <a:rPr lang="fi-FI" b="1" dirty="0" smtClean="0"/>
              <a:t>!</a:t>
            </a:r>
          </a:p>
          <a:p>
            <a:pPr marL="0" indent="0">
              <a:buNone/>
            </a:pPr>
            <a:r>
              <a:rPr lang="fi-FI" b="1" dirty="0" smtClean="0">
                <a:effectLst/>
              </a:rPr>
              <a:t>a -&gt; </a:t>
            </a:r>
            <a:r>
              <a:rPr lang="fi-FI" b="1" dirty="0" smtClean="0">
                <a:solidFill>
                  <a:srgbClr val="FF0000"/>
                </a:solidFill>
                <a:effectLst/>
              </a:rPr>
              <a:t>e</a:t>
            </a:r>
            <a:endParaRPr lang="fi-FI" b="0" dirty="0" smtClean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fi-FI" dirty="0"/>
              <a:t>ann</a:t>
            </a:r>
            <a:r>
              <a:rPr lang="fi-FI" b="1" dirty="0"/>
              <a:t>a</a:t>
            </a:r>
            <a:r>
              <a:rPr lang="fi-FI" dirty="0"/>
              <a:t>-n -&gt; </a:t>
            </a:r>
            <a:r>
              <a:rPr lang="fi-FI" dirty="0" smtClean="0"/>
              <a:t>ann</a:t>
            </a:r>
            <a:r>
              <a:rPr lang="fi-FI" b="1" dirty="0" smtClean="0">
                <a:solidFill>
                  <a:srgbClr val="FF0000"/>
                </a:solidFill>
              </a:rPr>
              <a:t>e</a:t>
            </a:r>
            <a:r>
              <a:rPr lang="fi-FI" b="1" dirty="0" smtClean="0"/>
              <a:t>ttiin</a:t>
            </a:r>
          </a:p>
          <a:p>
            <a:pPr marL="0" indent="0">
              <a:buNone/>
            </a:pPr>
            <a:r>
              <a:rPr lang="fi-FI" dirty="0" smtClean="0"/>
              <a:t>kirjoit</a:t>
            </a:r>
            <a:r>
              <a:rPr lang="fi-FI" b="1" dirty="0" smtClean="0"/>
              <a:t>a</a:t>
            </a:r>
            <a:r>
              <a:rPr lang="fi-FI" dirty="0" smtClean="0"/>
              <a:t>-n -&gt; kirjoit</a:t>
            </a:r>
            <a:r>
              <a:rPr lang="fi-FI" b="1" dirty="0" smtClean="0">
                <a:solidFill>
                  <a:srgbClr val="FF0000"/>
                </a:solidFill>
              </a:rPr>
              <a:t>e</a:t>
            </a:r>
            <a:r>
              <a:rPr lang="fi-FI" b="1" dirty="0" smtClean="0"/>
              <a:t>ttiin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65675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Passiivin imperfekti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Verbityypit 2–3: perusmuodon vartalo + </a:t>
            </a:r>
            <a:r>
              <a:rPr lang="fi-FI" b="1" dirty="0" smtClean="0"/>
              <a:t>tiin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dirty="0" smtClean="0"/>
              <a:t>syö-</a:t>
            </a:r>
            <a:r>
              <a:rPr lang="fi-FI" dirty="0" err="1" smtClean="0"/>
              <a:t>dä</a:t>
            </a:r>
            <a:r>
              <a:rPr lang="fi-FI" dirty="0" smtClean="0"/>
              <a:t>	syö</a:t>
            </a:r>
            <a:r>
              <a:rPr lang="fi-FI" b="1" dirty="0" smtClean="0"/>
              <a:t>tiin</a:t>
            </a:r>
          </a:p>
          <a:p>
            <a:pPr marL="0" indent="0">
              <a:buNone/>
            </a:pPr>
            <a:r>
              <a:rPr lang="fi-FI" dirty="0" smtClean="0"/>
              <a:t>käy-</a:t>
            </a:r>
            <a:r>
              <a:rPr lang="fi-FI" dirty="0" err="1" smtClean="0"/>
              <a:t>dä</a:t>
            </a:r>
            <a:r>
              <a:rPr lang="fi-FI" dirty="0" smtClean="0"/>
              <a:t>	käy</a:t>
            </a:r>
            <a:r>
              <a:rPr lang="fi-FI" b="1" dirty="0" smtClean="0"/>
              <a:t>tiin</a:t>
            </a:r>
          </a:p>
          <a:p>
            <a:pPr marL="0" indent="0">
              <a:buNone/>
            </a:pPr>
            <a:r>
              <a:rPr lang="fi-FI" dirty="0" err="1" smtClean="0"/>
              <a:t>jutel</a:t>
            </a:r>
            <a:r>
              <a:rPr lang="fi-FI" dirty="0" smtClean="0"/>
              <a:t>-la	jutel</a:t>
            </a:r>
            <a:r>
              <a:rPr lang="fi-FI" b="1" dirty="0" smtClean="0"/>
              <a:t>tiin</a:t>
            </a:r>
          </a:p>
          <a:p>
            <a:pPr marL="0" indent="0">
              <a:buNone/>
            </a:pPr>
            <a:r>
              <a:rPr lang="fi-FI" dirty="0" err="1" smtClean="0"/>
              <a:t>pes-tä</a:t>
            </a:r>
            <a:r>
              <a:rPr lang="fi-FI" dirty="0" smtClean="0"/>
              <a:t>		pes</a:t>
            </a:r>
            <a:r>
              <a:rPr lang="fi-FI" b="1" dirty="0" smtClean="0"/>
              <a:t>tiin</a:t>
            </a:r>
          </a:p>
          <a:p>
            <a:pPr marL="0" indent="0">
              <a:buNone/>
            </a:pPr>
            <a:r>
              <a:rPr lang="fi-FI" dirty="0" err="1" smtClean="0"/>
              <a:t>men-nä</a:t>
            </a:r>
            <a:r>
              <a:rPr lang="fi-FI" dirty="0" smtClean="0"/>
              <a:t>	men</a:t>
            </a:r>
            <a:r>
              <a:rPr lang="fi-FI" b="1" dirty="0" smtClean="0"/>
              <a:t>tiin</a:t>
            </a:r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8587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Passiivin imperfekti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Verbityypit 4–5:</a:t>
            </a:r>
          </a:p>
          <a:p>
            <a:pPr marL="0" indent="0">
              <a:buNone/>
            </a:pPr>
            <a:r>
              <a:rPr lang="fi-FI" dirty="0" smtClean="0"/>
              <a:t>perusmuodon vartalo + </a:t>
            </a:r>
            <a:r>
              <a:rPr lang="fi-FI" b="1" dirty="0" err="1" smtClean="0"/>
              <a:t>ttiin</a:t>
            </a:r>
            <a:endParaRPr lang="fi-FI" b="1" dirty="0" smtClean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dirty="0" smtClean="0"/>
              <a:t>siivo-</a:t>
            </a:r>
            <a:r>
              <a:rPr lang="fi-FI" dirty="0" err="1" smtClean="0"/>
              <a:t>ta</a:t>
            </a:r>
            <a:r>
              <a:rPr lang="fi-FI" dirty="0" smtClean="0"/>
              <a:t>	siivo</a:t>
            </a:r>
            <a:r>
              <a:rPr lang="fi-FI" b="1" dirty="0" smtClean="0"/>
              <a:t>ttiin</a:t>
            </a:r>
          </a:p>
          <a:p>
            <a:pPr marL="0" indent="0">
              <a:buNone/>
            </a:pPr>
            <a:r>
              <a:rPr lang="fi-FI" dirty="0" smtClean="0"/>
              <a:t>halu-</a:t>
            </a:r>
            <a:r>
              <a:rPr lang="fi-FI" dirty="0" err="1" smtClean="0"/>
              <a:t>ta</a:t>
            </a:r>
            <a:r>
              <a:rPr lang="fi-FI" dirty="0" smtClean="0"/>
              <a:t>	halu</a:t>
            </a:r>
            <a:r>
              <a:rPr lang="fi-FI" b="1" dirty="0" smtClean="0"/>
              <a:t>ttiin</a:t>
            </a:r>
          </a:p>
          <a:p>
            <a:pPr marL="0" indent="0">
              <a:buNone/>
            </a:pPr>
            <a:r>
              <a:rPr lang="fi-FI" dirty="0" err="1" smtClean="0"/>
              <a:t>tarvi-ta</a:t>
            </a:r>
            <a:r>
              <a:rPr lang="fi-FI" dirty="0" smtClean="0"/>
              <a:t>	tarvi</a:t>
            </a:r>
            <a:r>
              <a:rPr lang="fi-FI" b="1" dirty="0" smtClean="0"/>
              <a:t>ttiin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61492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Kotitehtävä: m</a:t>
            </a:r>
            <a:r>
              <a:rPr lang="fi-FI" dirty="0" smtClean="0"/>
              <a:t>onisteen </a:t>
            </a:r>
            <a:r>
              <a:rPr lang="fi-FI" dirty="0" smtClean="0"/>
              <a:t>tehtävä 5B (viimeinen sivu!)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Kirjoita verbi </a:t>
            </a:r>
            <a:r>
              <a:rPr lang="fi-FI" b="1" dirty="0" smtClean="0"/>
              <a:t>passiivin imperfektissä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459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245</Words>
  <Application>Microsoft Office PowerPoint</Application>
  <PresentationFormat>Laajakuva</PresentationFormat>
  <Paragraphs>54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Suomen kielen historiaa</vt:lpstr>
      <vt:lpstr>Teksti: Suomen kielen historiaa</vt:lpstr>
      <vt:lpstr>Monisteen tehtävä 4: Vastaa kysymyksiin</vt:lpstr>
      <vt:lpstr>Monisteen tehtävä 4: Tee kysymyksiä</vt:lpstr>
      <vt:lpstr>PowerPoint-esitys</vt:lpstr>
      <vt:lpstr>Passiivin imperfekti</vt:lpstr>
      <vt:lpstr>Passiivin imperfekti</vt:lpstr>
      <vt:lpstr>Passiivin imperfekti</vt:lpstr>
      <vt:lpstr>Kotitehtävä: monisteen tehtävä 5B (viimeinen sivu!)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kielen historiaa</dc:title>
  <dc:creator>Suoraniemi-Laakso Henriikka</dc:creator>
  <cp:lastModifiedBy>Suoraniemi-Laakso Henriikka</cp:lastModifiedBy>
  <cp:revision>51</cp:revision>
  <dcterms:created xsi:type="dcterms:W3CDTF">2020-05-04T11:51:08Z</dcterms:created>
  <dcterms:modified xsi:type="dcterms:W3CDTF">2020-05-05T11:17:10Z</dcterms:modified>
</cp:coreProperties>
</file>