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257" r:id="rId4"/>
    <p:sldId id="258" r:id="rId5"/>
    <p:sldId id="259" r:id="rId6"/>
    <p:sldId id="260" r:id="rId7"/>
    <p:sldId id="270" r:id="rId8"/>
    <p:sldId id="263" r:id="rId9"/>
    <p:sldId id="261" r:id="rId10"/>
    <p:sldId id="271" r:id="rId11"/>
    <p:sldId id="262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18" roundtripDataSignature="AMtx7mgqqJpi1+tf1umkE7oaLHH1GcMRm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a Hongisto-Mäenpää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8B27"/>
    <a:srgbClr val="FFD9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143F669-9079-4E87-9BE7-BCB5E2E5C812}">
  <a:tblStyle styleId="{D143F669-9079-4E87-9BE7-BCB5E2E5C81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6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customschemas.google.com/relationships/presentationmetadata" Target="metadata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5977446a45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5977446a45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5977446a4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5977446a4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5977446a45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5977446a45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5ca80ff3d4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5ca80ff3d4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56529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5977446a45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g5977446a45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5977446a45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fi-FI" dirty="0"/>
              <a:t>Lisätietoa kaskeamisesta, esim. https://www.luontoon.fi/telkkamaki/nahtavyydet/kaskeaminen; https://www.aarrelehti.fi/jutut/artikkeli-1.417430; https://www.youtube.com/watch?v=IaJtNwXWoDU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8" name="Google Shape;198;g5977446a45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339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5977446a45_0_4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g5977446a45_0_4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g5977446a45_0_4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g5977446a45_0_4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g5977446a45_0_4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5977446a45_0_47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g5977446a45_0_47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95" name="Google Shape;95;g5977446a45_0_4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g5977446a45_0_4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g5977446a45_0_4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5977446a45_0_53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g5977446a45_0_53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1" name="Google Shape;101;g5977446a45_0_5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g5977446a45_0_5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g5977446a45_0_5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5977446a45_0_5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g5977446a45_0_5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g5977446a45_0_59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g5977446a45_0_5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g5977446a45_0_5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g5977446a45_0_5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5977446a45_0_6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g5977446a45_0_6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2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4" name="Google Shape;114;g5977446a45_0_66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2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g5977446a45_0_6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4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6" name="Google Shape;116;g5977446a45_0_6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4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g5977446a45_0_6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g5977446a45_0_6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g5977446a45_0_6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5977446a45_0_7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g5977446a45_0_7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g5977446a45_0_7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g5977446a45_0_7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977446a45_0_8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g5977446a45_0_8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g5977446a45_0_8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sisältö" type="objTx">
  <p:cSld name="OBJECT_WITH_CAPTION_TEX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5977446a45_0_84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3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g5977446a45_0_84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3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32" name="Google Shape;132;g5977446a45_0_84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3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33" name="Google Shape;133;g5977446a45_0_8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g5977446a45_0_8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g5977446a45_0_8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kuva" type="picTx">
  <p:cSld name="PICTURE_WITH_CAPTION_TEXT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5977446a45_0_9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3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g5977446a45_0_91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3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9" name="Google Shape;139;g5977446a45_0_91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3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40" name="Google Shape;140;g5977446a45_0_9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g5977446a45_0_9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g5977446a45_0_9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5977446a45_0_9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g5977446a45_0_98"/>
          <p:cNvSpPr txBox="1">
            <a:spLocks noGrp="1"/>
          </p:cNvSpPr>
          <p:nvPr>
            <p:ph type="body" idx="1"/>
          </p:nvPr>
        </p:nvSpPr>
        <p:spPr>
          <a:xfrm rot="5400000">
            <a:off x="2396400" y="57875"/>
            <a:ext cx="43512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6" name="Google Shape;146;g5977446a45_0_9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g5977446a45_0_9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g5977446a45_0_9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5977446a45_0_104"/>
          <p:cNvSpPr txBox="1">
            <a:spLocks noGrp="1"/>
          </p:cNvSpPr>
          <p:nvPr>
            <p:ph type="title"/>
          </p:nvPr>
        </p:nvSpPr>
        <p:spPr>
          <a:xfrm rot="5400000">
            <a:off x="4623600" y="2285275"/>
            <a:ext cx="58119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g5977446a45_0_104"/>
          <p:cNvSpPr txBox="1">
            <a:spLocks noGrp="1"/>
          </p:cNvSpPr>
          <p:nvPr>
            <p:ph type="body" idx="1"/>
          </p:nvPr>
        </p:nvSpPr>
        <p:spPr>
          <a:xfrm rot="5400000">
            <a:off x="623025" y="370675"/>
            <a:ext cx="58119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2" name="Google Shape;152;g5977446a45_0_10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g5977446a45_0_10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g5977446a45_0_10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5977446a45_0_3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2" name="Google Shape;82;g5977446a45_0_3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g5977446a45_0_3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g5977446a45_0_3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g5977446a45_0_3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aJtNwXWoD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ruoho, ulko, vuori, ryhmä&#10;&#10;Kuvaus luotu automaattisesti">
            <a:extLst>
              <a:ext uri="{FF2B5EF4-FFF2-40B4-BE49-F238E27FC236}">
                <a16:creationId xmlns:a16="http://schemas.microsoft.com/office/drawing/2014/main" id="{48E57A0C-30A6-4C3D-BD5B-B21271C0EA0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54628" cy="6347637"/>
          </a:xfrm>
          <a:prstGeom prst="rect">
            <a:avLst/>
          </a:prstGeom>
        </p:spPr>
      </p:pic>
      <p:sp>
        <p:nvSpPr>
          <p:cNvPr id="159" name="Google Shape;159;p1"/>
          <p:cNvSpPr txBox="1"/>
          <p:nvPr/>
        </p:nvSpPr>
        <p:spPr>
          <a:xfrm>
            <a:off x="0" y="4510087"/>
            <a:ext cx="9144000" cy="1981200"/>
          </a:xfrm>
          <a:prstGeom prst="rect">
            <a:avLst/>
          </a:prstGeom>
          <a:gradFill>
            <a:gsLst>
              <a:gs pos="0">
                <a:srgbClr val="898E2A"/>
              </a:gs>
              <a:gs pos="36000">
                <a:srgbClr val="898E2A"/>
              </a:gs>
              <a:gs pos="100000">
                <a:srgbClr val="A8D08C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"/>
          <p:cNvSpPr txBox="1">
            <a:spLocks noGrp="1"/>
          </p:cNvSpPr>
          <p:nvPr>
            <p:ph type="title"/>
          </p:nvPr>
        </p:nvSpPr>
        <p:spPr>
          <a:xfrm>
            <a:off x="1059379" y="4926805"/>
            <a:ext cx="702524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Times New Roman"/>
              <a:buNone/>
            </a:pPr>
            <a:r>
              <a:rPr lang="fi-FI" sz="6000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3. Maanviljelijät ja erämaan asuttajat</a:t>
            </a:r>
            <a:endParaRPr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1" name="Google Shape;161;p1"/>
          <p:cNvSpPr txBox="1"/>
          <p:nvPr/>
        </p:nvSpPr>
        <p:spPr>
          <a:xfrm>
            <a:off x="0" y="6489700"/>
            <a:ext cx="9144000" cy="368300"/>
          </a:xfrm>
          <a:prstGeom prst="rect">
            <a:avLst/>
          </a:prstGeom>
          <a:solidFill>
            <a:srgbClr val="FFBA0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SzPts val="1400"/>
            </a:pPr>
            <a:r>
              <a:rPr lang="fi-FI" sz="20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Tuntidiat s. 32-37</a:t>
            </a:r>
            <a:endParaRPr sz="2000" b="0" i="0" u="none" strike="noStrike" cap="none" dirty="0">
              <a:solidFill>
                <a:srgbClr val="000000"/>
              </a:solidFill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5977446a45_0_1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Maan ja metsän antimia</a:t>
            </a:r>
            <a:endParaRPr/>
          </a:p>
        </p:txBody>
      </p:sp>
      <p:sp>
        <p:nvSpPr>
          <p:cNvPr id="208" name="Google Shape;208;g5977446a45_0_17"/>
          <p:cNvSpPr txBox="1">
            <a:spLocks noGrp="1"/>
          </p:cNvSpPr>
          <p:nvPr>
            <p:ph type="body" idx="1"/>
          </p:nvPr>
        </p:nvSpPr>
        <p:spPr>
          <a:xfrm>
            <a:off x="220325" y="1404650"/>
            <a:ext cx="8661900" cy="490045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19100">
              <a:lnSpc>
                <a:spcPct val="100000"/>
              </a:lnSpc>
              <a:buSzPts val="2400"/>
            </a:pPr>
            <a:r>
              <a:rPr lang="fi-FI" sz="2400" dirty="0"/>
              <a:t>Maanviljely oli tärkein elinkeino Suomessa 1800-luvulle asti. → Täällä viljeltiin muun muassa nauriita, ohraa, herneitä ja papuja.</a:t>
            </a:r>
            <a:endParaRPr sz="2400" dirty="0"/>
          </a:p>
          <a:p>
            <a:pPr marL="419100">
              <a:lnSpc>
                <a:spcPct val="100000"/>
              </a:lnSpc>
              <a:spcBef>
                <a:spcPts val="0"/>
              </a:spcBef>
              <a:buSzPts val="2400"/>
            </a:pPr>
            <a:r>
              <a:rPr lang="fi-FI" sz="2400" dirty="0"/>
              <a:t>Elantoa täydennettiin eränkäynnillä</a:t>
            </a:r>
            <a:endParaRPr sz="2400" dirty="0"/>
          </a:p>
          <a:p>
            <a:pPr marL="876300" lvl="1">
              <a:lnSpc>
                <a:spcPct val="100000"/>
              </a:lnSpc>
              <a:spcBef>
                <a:spcPts val="0"/>
              </a:spcBef>
              <a:buSzPts val="2400"/>
            </a:pPr>
            <a:r>
              <a:rPr lang="fi-FI" dirty="0"/>
              <a:t>kalaa ja turkiksia myytiin </a:t>
            </a:r>
            <a:endParaRPr dirty="0"/>
          </a:p>
          <a:p>
            <a:pPr marL="876300" lvl="1">
              <a:lnSpc>
                <a:spcPct val="100000"/>
              </a:lnSpc>
              <a:spcBef>
                <a:spcPts val="0"/>
              </a:spcBef>
              <a:buSzPts val="2400"/>
            </a:pPr>
            <a:r>
              <a:rPr lang="fi-FI" dirty="0"/>
              <a:t>muun muassa villipeuraa, hirviä ja jäniksiä metsästettiin. </a:t>
            </a:r>
            <a:endParaRPr dirty="0"/>
          </a:p>
          <a:p>
            <a:pPr marL="419100">
              <a:lnSpc>
                <a:spcPct val="100000"/>
              </a:lnSpc>
              <a:spcBef>
                <a:spcPts val="0"/>
              </a:spcBef>
              <a:buSzPts val="2400"/>
            </a:pPr>
            <a:r>
              <a:rPr lang="fi-FI" sz="2400" dirty="0"/>
              <a:t>Karjaa pidettiin maidon, lihan ja lannan vuoksi.</a:t>
            </a:r>
            <a:endParaRPr sz="2400" dirty="0"/>
          </a:p>
          <a:p>
            <a:pPr marL="419100">
              <a:lnSpc>
                <a:spcPct val="100000"/>
              </a:lnSpc>
              <a:spcBef>
                <a:spcPts val="0"/>
              </a:spcBef>
              <a:buSzPts val="2400"/>
            </a:pPr>
            <a:r>
              <a:rPr lang="fi-FI" sz="2400" dirty="0"/>
              <a:t>Sisämaan talonpojat myivät tuotteensa kaupunkien porvareille. </a:t>
            </a:r>
            <a:endParaRPr sz="2400" dirty="0"/>
          </a:p>
          <a:p>
            <a:pPr marL="419100">
              <a:lnSpc>
                <a:spcPct val="100000"/>
              </a:lnSpc>
              <a:spcBef>
                <a:spcPts val="0"/>
              </a:spcBef>
              <a:buSzPts val="2400"/>
            </a:pPr>
            <a:r>
              <a:rPr lang="fi-FI" sz="2400" dirty="0"/>
              <a:t>Rannikon ja saariston asukkaat tekivät talonpoikaispurjehduksia esim. Tukholmaa ja Baltiaan.  </a:t>
            </a:r>
          </a:p>
          <a:p>
            <a:pPr marL="419100">
              <a:lnSpc>
                <a:spcPct val="100000"/>
              </a:lnSpc>
              <a:spcBef>
                <a:spcPts val="0"/>
              </a:spcBef>
              <a:buSzPts val="2400"/>
            </a:pPr>
            <a:r>
              <a:rPr lang="fi-FI" sz="2400" dirty="0"/>
              <a:t>Maunu Eerikinpojan kaupunginlaki 1349 määräsi kaupankäynnin kaupunkeihin. </a:t>
            </a:r>
            <a:endParaRPr sz="2400" dirty="0"/>
          </a:p>
          <a:p>
            <a:pPr marL="419100">
              <a:lnSpc>
                <a:spcPct val="100000"/>
              </a:lnSpc>
              <a:spcBef>
                <a:spcPts val="0"/>
              </a:spcBef>
              <a:buSzPts val="2400"/>
            </a:pPr>
            <a:r>
              <a:rPr lang="fi-FI" sz="2400" dirty="0"/>
              <a:t>Omavaraistaloudesta siirryttiin vähitellen rahatalouteen. </a:t>
            </a:r>
            <a:endParaRPr sz="2400" dirty="0"/>
          </a:p>
          <a:p>
            <a:pPr marL="1371600" indent="-457200"/>
            <a:endParaRPr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"/>
          <p:cNvSpPr txBox="1">
            <a:spLocks noGrp="1"/>
          </p:cNvSpPr>
          <p:nvPr>
            <p:ph type="title"/>
          </p:nvPr>
        </p:nvSpPr>
        <p:spPr>
          <a:xfrm>
            <a:off x="281764" y="365126"/>
            <a:ext cx="3886199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Asutus leviää</a:t>
            </a:r>
            <a:endParaRPr dirty="0"/>
          </a:p>
        </p:txBody>
      </p:sp>
      <p:sp>
        <p:nvSpPr>
          <p:cNvPr id="169" name="Google Shape;169;p2"/>
          <p:cNvSpPr txBox="1">
            <a:spLocks noGrp="1"/>
          </p:cNvSpPr>
          <p:nvPr>
            <p:ph type="body" idx="2"/>
          </p:nvPr>
        </p:nvSpPr>
        <p:spPr>
          <a:xfrm>
            <a:off x="281763" y="1910686"/>
            <a:ext cx="4088217" cy="369267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lvl="0" indent="0" algn="l" rtl="0"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fi-FI" dirty="0"/>
              <a:t>Tutkikaa sivun 33 karttaa:</a:t>
            </a:r>
            <a:endParaRPr dirty="0"/>
          </a:p>
          <a:p>
            <a:pPr marL="446088" lvl="1" indent="-360363">
              <a:spcBef>
                <a:spcPts val="0"/>
              </a:spcBef>
              <a:buSzPts val="2800"/>
            </a:pPr>
            <a:r>
              <a:rPr lang="fi-FI" sz="2800" dirty="0"/>
              <a:t>Missä asutusta oli eniten 1100-luvulla?</a:t>
            </a:r>
            <a:endParaRPr sz="2800" dirty="0"/>
          </a:p>
          <a:p>
            <a:pPr marL="446088" lvl="1" indent="-360363">
              <a:spcBef>
                <a:spcPts val="0"/>
              </a:spcBef>
              <a:buSzPts val="2800"/>
            </a:pPr>
            <a:r>
              <a:rPr lang="fi-FI" sz="2800" dirty="0"/>
              <a:t>Miten tilanne muuttui 1500-luvulle tultaessa? </a:t>
            </a:r>
            <a:endParaRPr sz="2800" dirty="0"/>
          </a:p>
          <a:p>
            <a:pPr marL="446088" lvl="1" indent="-360363">
              <a:spcBef>
                <a:spcPts val="0"/>
              </a:spcBef>
              <a:buSzPts val="2800"/>
            </a:pPr>
            <a:r>
              <a:rPr lang="fi-FI" sz="2800" dirty="0"/>
              <a:t>Miten Pohjois-Suomen tilanne eroaa muusta Suomesta? </a:t>
            </a:r>
            <a:endParaRPr sz="2800" dirty="0"/>
          </a:p>
        </p:txBody>
      </p:sp>
      <p:pic>
        <p:nvPicPr>
          <p:cNvPr id="7" name="Kuva 6" descr="Kuva, joka sisältää kohteen teksti, kartta&#10;&#10;Kuvaus luotu automaattisesti">
            <a:extLst>
              <a:ext uri="{FF2B5EF4-FFF2-40B4-BE49-F238E27FC236}">
                <a16:creationId xmlns:a16="http://schemas.microsoft.com/office/drawing/2014/main" id="{A2AEE4B9-4B87-4469-BAF7-6EC36A9194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8286" y="0"/>
            <a:ext cx="4535714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5977446a45_0_1"/>
          <p:cNvSpPr txBox="1">
            <a:spLocks noGrp="1"/>
          </p:cNvSpPr>
          <p:nvPr>
            <p:ph type="body" idx="2"/>
          </p:nvPr>
        </p:nvSpPr>
        <p:spPr>
          <a:xfrm>
            <a:off x="943341" y="659219"/>
            <a:ext cx="4191389" cy="276978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5400" lvl="0" indent="0" algn="l" rtl="0">
              <a:spcBef>
                <a:spcPts val="1000"/>
              </a:spcBef>
              <a:spcAft>
                <a:spcPts val="0"/>
              </a:spcAft>
              <a:buSzPts val="3200"/>
              <a:buNone/>
            </a:pPr>
            <a:r>
              <a:rPr lang="fi-FI" sz="2200" dirty="0"/>
              <a:t>Vertaa sivujen 32 ja 33 karttaa ja tilastoa toisiinsa: </a:t>
            </a:r>
          </a:p>
          <a:p>
            <a:pPr marL="368300">
              <a:buSzPts val="3200"/>
            </a:pPr>
            <a:r>
              <a:rPr lang="fi-FI" sz="2200" dirty="0"/>
              <a:t>Mitä yhtäläisyyksiä huomaat niissä? </a:t>
            </a:r>
          </a:p>
          <a:p>
            <a:pPr marL="368300">
              <a:buSzPts val="3200"/>
            </a:pPr>
            <a:r>
              <a:rPr lang="fi-FI" sz="2200" dirty="0"/>
              <a:t>Pohdi, miksi asutusta oli ensin rannikkoseuduilla ja vasta myöhemmin sisämaassa.</a:t>
            </a:r>
            <a:endParaRPr sz="2200" dirty="0"/>
          </a:p>
        </p:txBody>
      </p:sp>
      <p:sp>
        <p:nvSpPr>
          <p:cNvPr id="7" name="Google Shape;167;p2">
            <a:extLst>
              <a:ext uri="{FF2B5EF4-FFF2-40B4-BE49-F238E27FC236}">
                <a16:creationId xmlns:a16="http://schemas.microsoft.com/office/drawing/2014/main" id="{4E70CD84-0A55-4788-9A0E-51977C70206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43339" y="159601"/>
            <a:ext cx="3628661" cy="613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Asutus leviää</a:t>
            </a:r>
            <a:endParaRPr dirty="0"/>
          </a:p>
        </p:txBody>
      </p:sp>
      <p:pic>
        <p:nvPicPr>
          <p:cNvPr id="8" name="Kuva 7" descr="Kuva, joka sisältää kohteen teksti, kartta&#10;&#10;Kuvaus luotu automaattisesti">
            <a:extLst>
              <a:ext uri="{FF2B5EF4-FFF2-40B4-BE49-F238E27FC236}">
                <a16:creationId xmlns:a16="http://schemas.microsoft.com/office/drawing/2014/main" id="{FB0D6FE4-12CB-4C3A-9BE8-D04E1CCC88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4219" y="1956078"/>
            <a:ext cx="3065928" cy="4635683"/>
          </a:xfrm>
          <a:prstGeom prst="rect">
            <a:avLst/>
          </a:prstGeom>
        </p:spPr>
      </p:pic>
      <p:pic>
        <p:nvPicPr>
          <p:cNvPr id="5" name="Kuva 4" descr="Kuva, joka sisältää kohteen näyttökuva&#10;&#10;Kuvaus luotu automaattisesti">
            <a:extLst>
              <a:ext uri="{FF2B5EF4-FFF2-40B4-BE49-F238E27FC236}">
                <a16:creationId xmlns:a16="http://schemas.microsoft.com/office/drawing/2014/main" id="{9E33B029-1DA0-46E1-B7FE-C939D08E10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342" y="3429000"/>
            <a:ext cx="3694814" cy="316276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5977446a45_0_9"/>
          <p:cNvSpPr txBox="1">
            <a:spLocks noGrp="1"/>
          </p:cNvSpPr>
          <p:nvPr>
            <p:ph type="title"/>
          </p:nvPr>
        </p:nvSpPr>
        <p:spPr>
          <a:xfrm>
            <a:off x="789075" y="5350"/>
            <a:ext cx="756585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Asutus leviää</a:t>
            </a:r>
            <a:endParaRPr dirty="0"/>
          </a:p>
        </p:txBody>
      </p:sp>
      <p:sp>
        <p:nvSpPr>
          <p:cNvPr id="183" name="Google Shape;183;g5977446a45_0_9"/>
          <p:cNvSpPr txBox="1">
            <a:spLocks noGrp="1"/>
          </p:cNvSpPr>
          <p:nvPr>
            <p:ph type="body" idx="2"/>
          </p:nvPr>
        </p:nvSpPr>
        <p:spPr>
          <a:xfrm>
            <a:off x="789075" y="1052623"/>
            <a:ext cx="4029900" cy="51159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1600" lvl="0" indent="0">
              <a:buSzPts val="2000"/>
              <a:buNone/>
            </a:pPr>
            <a:r>
              <a:rPr lang="fi-FI" b="1" dirty="0"/>
              <a:t>Länsi-Suomi	</a:t>
            </a:r>
          </a:p>
          <a:p>
            <a:pPr marL="444500">
              <a:buSzPts val="2000"/>
            </a:pPr>
            <a:r>
              <a:rPr lang="fi-FI" sz="2400" dirty="0"/>
              <a:t>Asutusta aluksi Varsinais-Suomessa ja Satakunnassa.</a:t>
            </a:r>
            <a:endParaRPr sz="2400" dirty="0"/>
          </a:p>
          <a:p>
            <a:pPr marL="444500">
              <a:spcBef>
                <a:spcPts val="0"/>
              </a:spcBef>
              <a:buSzPts val="2000"/>
            </a:pPr>
            <a:r>
              <a:rPr lang="fi-FI" sz="2400" dirty="0"/>
              <a:t>Asutus levisi myöhemmin Hämeeseen ja Uudellemaalle.</a:t>
            </a:r>
            <a:endParaRPr sz="2400" dirty="0"/>
          </a:p>
          <a:p>
            <a:pPr marL="444500">
              <a:spcBef>
                <a:spcPts val="0"/>
              </a:spcBef>
              <a:buSzPts val="2000"/>
            </a:pPr>
            <a:r>
              <a:rPr lang="fi-FI" sz="2400" dirty="0"/>
              <a:t>Maa otettiin käyttöön valtauksella. Jos käyttö oli jatkuvaa maahan syntyi omistusoikeus.</a:t>
            </a:r>
            <a:endParaRPr sz="2400" dirty="0"/>
          </a:p>
          <a:p>
            <a:pPr marL="444500">
              <a:spcBef>
                <a:spcPts val="0"/>
              </a:spcBef>
              <a:buSzPts val="2000"/>
            </a:pPr>
            <a:r>
              <a:rPr lang="fi-FI" sz="2400" dirty="0"/>
              <a:t>Talolliset karsastivat uudisraivaajia. </a:t>
            </a:r>
            <a:endParaRPr sz="2400" dirty="0"/>
          </a:p>
          <a:p>
            <a:pPr marL="444500">
              <a:spcBef>
                <a:spcPts val="0"/>
              </a:spcBef>
              <a:buSzPts val="2000"/>
            </a:pPr>
            <a:r>
              <a:rPr lang="fi-FI" sz="2400" dirty="0"/>
              <a:t>Kruunu suosi verotulojen lisäämiseksi uudisasutusta.</a:t>
            </a:r>
            <a:endParaRPr sz="2400" dirty="0"/>
          </a:p>
          <a:p>
            <a:pPr marL="444500">
              <a:spcBef>
                <a:spcPts val="0"/>
              </a:spcBef>
              <a:buSzPts val="2000"/>
            </a:pPr>
            <a:r>
              <a:rPr lang="fi-FI" sz="2400" dirty="0"/>
              <a:t>Eränkäyntiä Pohjois-Suomeen.</a:t>
            </a:r>
            <a:endParaRPr sz="2400" dirty="0"/>
          </a:p>
        </p:txBody>
      </p:sp>
      <p:sp>
        <p:nvSpPr>
          <p:cNvPr id="185" name="Google Shape;185;g5977446a45_0_9"/>
          <p:cNvSpPr txBox="1">
            <a:spLocks noGrp="1"/>
          </p:cNvSpPr>
          <p:nvPr>
            <p:ph type="body" idx="4"/>
          </p:nvPr>
        </p:nvSpPr>
        <p:spPr>
          <a:xfrm>
            <a:off x="4950000" y="1052499"/>
            <a:ext cx="3887400" cy="511591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1600" indent="0">
              <a:buSzPts val="2000"/>
              <a:buNone/>
            </a:pPr>
            <a:r>
              <a:rPr lang="fi-FI" b="1" dirty="0"/>
              <a:t>Itä-Suomi</a:t>
            </a:r>
          </a:p>
          <a:p>
            <a:pPr marL="444500">
              <a:buSzPts val="2000"/>
            </a:pPr>
            <a:r>
              <a:rPr lang="fi-FI" sz="2400" dirty="0"/>
              <a:t>Asutusta aluksi Laatokan Karjalan alueella.</a:t>
            </a:r>
            <a:endParaRPr sz="2400" dirty="0"/>
          </a:p>
          <a:p>
            <a:pPr marL="444500">
              <a:spcBef>
                <a:spcPts val="0"/>
              </a:spcBef>
              <a:buSzPts val="2000"/>
            </a:pPr>
            <a:r>
              <a:rPr lang="fi-FI" sz="2400" dirty="0"/>
              <a:t>Levisi myöhemmin Pohjois-Karjalaan.</a:t>
            </a:r>
            <a:endParaRPr sz="2400" dirty="0"/>
          </a:p>
          <a:p>
            <a:pPr marL="444500">
              <a:spcBef>
                <a:spcPts val="0"/>
              </a:spcBef>
              <a:buSzPts val="2000"/>
            </a:pPr>
            <a:r>
              <a:rPr lang="fi-FI" sz="2400" dirty="0"/>
              <a:t>Myös lapinkäyntiä pohjoiseen.</a:t>
            </a:r>
            <a:endParaRPr sz="2400" dirty="0"/>
          </a:p>
          <a:p>
            <a:pPr marL="444500">
              <a:spcBef>
                <a:spcPts val="0"/>
              </a:spcBef>
              <a:buSzPts val="2000"/>
            </a:pPr>
            <a:r>
              <a:rPr lang="fi-FI" sz="2400" dirty="0"/>
              <a:t>Kaskiviljely helpotti asutuksen leviämistä.</a:t>
            </a:r>
            <a:endParaRPr sz="2400" dirty="0"/>
          </a:p>
          <a:p>
            <a:pPr marL="444500">
              <a:spcBef>
                <a:spcPts val="0"/>
              </a:spcBef>
              <a:buSzPts val="2000"/>
            </a:pPr>
            <a:r>
              <a:rPr lang="fi-FI" sz="2400" dirty="0"/>
              <a:t>Kireämpi verotus ja levottomat olot saivat muuttamaan.</a:t>
            </a:r>
            <a:endParaRPr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"/>
          <p:cNvSpPr txBox="1">
            <a:spLocks noGrp="1"/>
          </p:cNvSpPr>
          <p:nvPr>
            <p:ph type="title"/>
          </p:nvPr>
        </p:nvSpPr>
        <p:spPr>
          <a:xfrm>
            <a:off x="384100" y="230737"/>
            <a:ext cx="7886700" cy="90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sz="3600" dirty="0"/>
              <a:t>Lännessä sarkoja, idässä kaskea</a:t>
            </a:r>
            <a:endParaRPr sz="3600" dirty="0"/>
          </a:p>
        </p:txBody>
      </p:sp>
      <p:graphicFrame>
        <p:nvGraphicFramePr>
          <p:cNvPr id="193" name="Google Shape;193;p3"/>
          <p:cNvGraphicFramePr/>
          <p:nvPr>
            <p:extLst>
              <p:ext uri="{D42A27DB-BD31-4B8C-83A1-F6EECF244321}">
                <p14:modId xmlns:p14="http://schemas.microsoft.com/office/powerpoint/2010/main" val="2926154352"/>
              </p:ext>
            </p:extLst>
          </p:nvPr>
        </p:nvGraphicFramePr>
        <p:xfrm>
          <a:off x="233915" y="1131210"/>
          <a:ext cx="8708066" cy="3108900"/>
        </p:xfrm>
        <a:graphic>
          <a:graphicData uri="http://schemas.openxmlformats.org/drawingml/2006/table">
            <a:tbl>
              <a:tblPr>
                <a:noFill/>
                <a:tableStyleId>{D143F669-9079-4E87-9BE7-BCB5E2E5C812}</a:tableStyleId>
              </a:tblPr>
              <a:tblGrid>
                <a:gridCol w="4354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54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450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Länsi-Suomi</a:t>
                      </a:r>
                      <a:endParaRPr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solidFill>
                      <a:srgbClr val="FFD97A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Itä-Suomi</a:t>
                      </a:r>
                      <a:endParaRPr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solidFill>
                      <a:srgbClr val="FFD97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4800">
                <a:tc>
                  <a:txBody>
                    <a:bodyPr/>
                    <a:lstStyle/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fi-FI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pienet perheet</a:t>
                      </a:r>
                      <a:endParaRPr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fi-FI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ryhmäkylät</a:t>
                      </a:r>
                      <a:endParaRPr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fi-FI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kiinteä ja vakiintunut asutus</a:t>
                      </a:r>
                      <a:endParaRPr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fi-FI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peltoviljely</a:t>
                      </a:r>
                      <a:endParaRPr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fi-FI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sarkajako</a:t>
                      </a:r>
                      <a:endParaRPr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fi-FI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vainiopakko</a:t>
                      </a:r>
                      <a:endParaRPr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fi-FI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kaksivuoroviljelymenetelmä</a:t>
                      </a:r>
                      <a:endParaRPr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fi-FI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hevoset vetojuhtina</a:t>
                      </a:r>
                      <a:endParaRPr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fi-FI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liikkuvuutta paikasta toiseen</a:t>
                      </a:r>
                      <a:endParaRPr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fi-FI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suurperheet</a:t>
                      </a:r>
                      <a:endParaRPr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fi-FI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toisistaan hajallaan olevat talot</a:t>
                      </a:r>
                      <a:endParaRPr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fi-FI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kaskeaminen</a:t>
                      </a:r>
                      <a:endParaRPr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fi-FI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yksi kaski tuotti satoa noin neljä vuotta</a:t>
                      </a:r>
                      <a:endParaRPr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fi-FI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kaskiaholla laidunnettiin karjaa</a:t>
                      </a:r>
                      <a:endParaRPr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fi-FI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härät vetojuhtina </a:t>
                      </a:r>
                      <a:endParaRPr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4" name="Google Shape;194;p3"/>
          <p:cNvGraphicFramePr/>
          <p:nvPr>
            <p:extLst>
              <p:ext uri="{D42A27DB-BD31-4B8C-83A1-F6EECF244321}">
                <p14:modId xmlns:p14="http://schemas.microsoft.com/office/powerpoint/2010/main" val="1598211071"/>
              </p:ext>
            </p:extLst>
          </p:nvPr>
        </p:nvGraphicFramePr>
        <p:xfrm>
          <a:off x="2073349" y="4358700"/>
          <a:ext cx="5943600" cy="2194500"/>
        </p:xfrm>
        <a:graphic>
          <a:graphicData uri="http://schemas.openxmlformats.org/drawingml/2006/table">
            <a:tbl>
              <a:tblPr>
                <a:noFill/>
                <a:tableStyleId>{D143F669-9079-4E87-9BE7-BCB5E2E5C812}</a:tableStyleId>
              </a:tblPr>
              <a:tblGrid>
                <a:gridCol w="594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Pohjois-Suomi</a:t>
                      </a:r>
                      <a:endParaRPr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solidFill>
                      <a:srgbClr val="FFD97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482600" lvl="0" indent="-3429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 panose="020B0604020202020204" pitchFamily="34" charset="0"/>
                        <a:buChar char="•"/>
                      </a:pPr>
                      <a:r>
                        <a:rPr lang="fi-FI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saamelaiset</a:t>
                      </a:r>
                      <a:endParaRPr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482600" lvl="0" indent="-3429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 panose="020B0604020202020204" pitchFamily="34" charset="0"/>
                        <a:buChar char="•"/>
                      </a:pPr>
                      <a:r>
                        <a:rPr lang="fi-FI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liikkuva elämäntapa</a:t>
                      </a:r>
                      <a:endParaRPr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482600" lvl="0" indent="-3429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 panose="020B0604020202020204" pitchFamily="34" charset="0"/>
                        <a:buChar char="•"/>
                      </a:pPr>
                      <a:r>
                        <a:rPr lang="fi-FI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lapinkylät eli </a:t>
                      </a:r>
                      <a:r>
                        <a:rPr lang="fi-FI" sz="2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siidat</a:t>
                      </a:r>
                      <a:r>
                        <a:rPr lang="fi-FI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kyläyhteisö, joka huolehti käytännön asioista </a:t>
                      </a:r>
                    </a:p>
                    <a:p>
                      <a:pPr marL="482600" lvl="0" indent="-3429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 panose="020B0604020202020204" pitchFamily="34" charset="0"/>
                        <a:buChar char="•"/>
                      </a:pPr>
                      <a:r>
                        <a:rPr lang="fi-FI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lapinkäynti eli eränkäynti</a:t>
                      </a:r>
                      <a:endParaRPr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>
            <a:extLst>
              <a:ext uri="{FF2B5EF4-FFF2-40B4-BE49-F238E27FC236}">
                <a16:creationId xmlns:a16="http://schemas.microsoft.com/office/drawing/2014/main" id="{F1D39056-202A-47C6-8639-72B468BA191C}"/>
              </a:ext>
            </a:extLst>
          </p:cNvPr>
          <p:cNvSpPr/>
          <p:nvPr/>
        </p:nvSpPr>
        <p:spPr>
          <a:xfrm>
            <a:off x="1" y="1392865"/>
            <a:ext cx="9144000" cy="606056"/>
          </a:xfrm>
          <a:prstGeom prst="rect">
            <a:avLst/>
          </a:prstGeom>
          <a:solidFill>
            <a:srgbClr val="858A26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0">
              <a:buNone/>
            </a:pPr>
            <a:r>
              <a:rPr lang="fi-FI" sz="2800" dirty="0">
                <a:solidFill>
                  <a:srgbClr val="FCBD1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Ryhmätyö</a:t>
            </a:r>
          </a:p>
        </p:txBody>
      </p:sp>
      <p:sp>
        <p:nvSpPr>
          <p:cNvPr id="92" name="Google Shape;92;g5ca80ff3d4_0_16"/>
          <p:cNvSpPr txBox="1">
            <a:spLocks noGrp="1"/>
          </p:cNvSpPr>
          <p:nvPr>
            <p:ph type="title"/>
          </p:nvPr>
        </p:nvSpPr>
        <p:spPr>
          <a:xfrm>
            <a:off x="618105" y="176795"/>
            <a:ext cx="6190200" cy="1259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fi-FI" dirty="0"/>
              <a:t>Draamatehtävä</a:t>
            </a:r>
            <a:endParaRPr dirty="0"/>
          </a:p>
        </p:txBody>
      </p:sp>
      <p:sp>
        <p:nvSpPr>
          <p:cNvPr id="93" name="Google Shape;93;g5ca80ff3d4_0_16"/>
          <p:cNvSpPr txBox="1">
            <a:spLocks noGrp="1"/>
          </p:cNvSpPr>
          <p:nvPr>
            <p:ph type="body" idx="1"/>
          </p:nvPr>
        </p:nvSpPr>
        <p:spPr>
          <a:xfrm>
            <a:off x="628650" y="2133769"/>
            <a:ext cx="8334597" cy="363901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lvl="0" indent="0">
              <a:buNone/>
            </a:pPr>
            <a:r>
              <a:rPr lang="fi-FI" dirty="0"/>
              <a:t>Muodostakaa kolme perhettä: </a:t>
            </a:r>
          </a:p>
          <a:p>
            <a:pPr lvl="1">
              <a:spcBef>
                <a:spcPts val="0"/>
              </a:spcBef>
            </a:pPr>
            <a:r>
              <a:rPr lang="fi-FI" dirty="0"/>
              <a:t>itäsuomalainen</a:t>
            </a:r>
          </a:p>
          <a:p>
            <a:pPr lvl="1">
              <a:spcBef>
                <a:spcPts val="0"/>
              </a:spcBef>
            </a:pPr>
            <a:r>
              <a:rPr lang="fi-FI" dirty="0"/>
              <a:t>länsisuomalainen</a:t>
            </a:r>
          </a:p>
          <a:p>
            <a:pPr lvl="1">
              <a:spcBef>
                <a:spcPts val="0"/>
              </a:spcBef>
            </a:pPr>
            <a:r>
              <a:rPr lang="fi-FI" dirty="0"/>
              <a:t>pohjoissuomalainen.</a:t>
            </a:r>
          </a:p>
          <a:p>
            <a:pPr marL="114300" lvl="0" indent="0">
              <a:spcBef>
                <a:spcPts val="0"/>
              </a:spcBef>
              <a:buNone/>
            </a:pPr>
            <a:r>
              <a:rPr lang="fi-FI" dirty="0"/>
              <a:t>Pohtikaa:</a:t>
            </a:r>
          </a:p>
          <a:p>
            <a:pPr lvl="1">
              <a:spcBef>
                <a:spcPts val="0"/>
              </a:spcBef>
            </a:pPr>
            <a:r>
              <a:rPr lang="fi-FI" dirty="0"/>
              <a:t>Miten ja missä  perheet elävät?</a:t>
            </a:r>
          </a:p>
          <a:p>
            <a:pPr lvl="1">
              <a:spcBef>
                <a:spcPts val="0"/>
              </a:spcBef>
            </a:pPr>
            <a:r>
              <a:rPr lang="fi-FI" dirty="0"/>
              <a:t>Miten he ovat pukeutuneet?</a:t>
            </a:r>
          </a:p>
          <a:p>
            <a:pPr lvl="1">
              <a:spcBef>
                <a:spcPts val="0"/>
              </a:spcBef>
            </a:pPr>
            <a:r>
              <a:rPr lang="fi-FI" dirty="0"/>
              <a:t>Mitä he syövät?</a:t>
            </a:r>
          </a:p>
          <a:p>
            <a:pPr lvl="1">
              <a:spcBef>
                <a:spcPts val="0"/>
              </a:spcBef>
            </a:pPr>
            <a:r>
              <a:rPr lang="fi-FI" dirty="0"/>
              <a:t>Keitä perheenjäseniä perheeseen kuuluu jne.?</a:t>
            </a:r>
          </a:p>
          <a:p>
            <a:pPr marL="114300" lvl="0" indent="0">
              <a:spcBef>
                <a:spcPts val="0"/>
              </a:spcBef>
              <a:buNone/>
            </a:pPr>
            <a:r>
              <a:rPr lang="fi-FI" dirty="0"/>
              <a:t>Tehkää pienoisnäytelmä perheen päivästä, jonka </a:t>
            </a:r>
          </a:p>
          <a:p>
            <a:pPr lvl="1">
              <a:spcBef>
                <a:spcPts val="0"/>
              </a:spcBef>
            </a:pPr>
            <a:r>
              <a:rPr lang="fi-FI" dirty="0"/>
              <a:t>esitätte muulle ryhmälle näytelmänä </a:t>
            </a:r>
          </a:p>
          <a:p>
            <a:pPr lvl="1">
              <a:spcBef>
                <a:spcPts val="0"/>
              </a:spcBef>
            </a:pPr>
            <a:r>
              <a:rPr lang="fi-FI" dirty="0"/>
              <a:t>esitätte videona.</a:t>
            </a:r>
          </a:p>
          <a:p>
            <a:pPr marL="114300" indent="0">
              <a:spcBef>
                <a:spcPts val="0"/>
              </a:spcBef>
              <a:buNone/>
            </a:pPr>
            <a:endParaRPr dirty="0"/>
          </a:p>
        </p:txBody>
      </p:sp>
      <p:pic>
        <p:nvPicPr>
          <p:cNvPr id="5" name="Kuva 4" descr="Käyttäjät">
            <a:extLst>
              <a:ext uri="{FF2B5EF4-FFF2-40B4-BE49-F238E27FC236}">
                <a16:creationId xmlns:a16="http://schemas.microsoft.com/office/drawing/2014/main" id="{1ADF0EB8-CC77-4D80-BA39-7370B783EF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81241" y="1219369"/>
            <a:ext cx="9144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2;p2">
            <a:extLst>
              <a:ext uri="{FF2B5EF4-FFF2-40B4-BE49-F238E27FC236}">
                <a16:creationId xmlns:a16="http://schemas.microsoft.com/office/drawing/2014/main" id="{D5096FEC-9F74-455D-B65A-8D4BDCF8D8FC}"/>
              </a:ext>
            </a:extLst>
          </p:cNvPr>
          <p:cNvSpPr txBox="1">
            <a:spLocks/>
          </p:cNvSpPr>
          <p:nvPr/>
        </p:nvSpPr>
        <p:spPr>
          <a:xfrm>
            <a:off x="767204" y="494973"/>
            <a:ext cx="3901950" cy="866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90000"/>
              </a:lnSpc>
              <a:buClr>
                <a:schemeClr val="dk1"/>
              </a:buClr>
              <a:buSzPts val="6000"/>
              <a:buFont typeface="Calibri"/>
              <a:buNone/>
            </a:pPr>
            <a:r>
              <a:rPr lang="fi-FI" sz="4400" dirty="0">
                <a:latin typeface="Calibri" panose="020F0502020204030204" pitchFamily="34" charset="0"/>
                <a:cs typeface="Calibri" panose="020F0502020204030204" pitchFamily="34" charset="0"/>
              </a:rPr>
              <a:t>Yhdistä oikein </a:t>
            </a:r>
          </a:p>
        </p:txBody>
      </p:sp>
      <p:sp>
        <p:nvSpPr>
          <p:cNvPr id="5" name="Google Shape;94;p2">
            <a:extLst>
              <a:ext uri="{FF2B5EF4-FFF2-40B4-BE49-F238E27FC236}">
                <a16:creationId xmlns:a16="http://schemas.microsoft.com/office/drawing/2014/main" id="{38E251E1-D161-494D-A046-E012C1878DDC}"/>
              </a:ext>
            </a:extLst>
          </p:cNvPr>
          <p:cNvSpPr/>
          <p:nvPr/>
        </p:nvSpPr>
        <p:spPr>
          <a:xfrm>
            <a:off x="1786270" y="2562447"/>
            <a:ext cx="1908881" cy="1322100"/>
          </a:xfrm>
          <a:prstGeom prst="roundRect">
            <a:avLst>
              <a:gd name="adj" fmla="val 16667"/>
            </a:avLst>
          </a:prstGeom>
          <a:solidFill>
            <a:srgbClr val="868B27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Itä-Suomi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Google Shape;95;p2">
            <a:extLst>
              <a:ext uri="{FF2B5EF4-FFF2-40B4-BE49-F238E27FC236}">
                <a16:creationId xmlns:a16="http://schemas.microsoft.com/office/drawing/2014/main" id="{2A426A4C-803A-4E6E-8753-BE89577C8404}"/>
              </a:ext>
            </a:extLst>
          </p:cNvPr>
          <p:cNvSpPr/>
          <p:nvPr/>
        </p:nvSpPr>
        <p:spPr>
          <a:xfrm>
            <a:off x="1786270" y="4297597"/>
            <a:ext cx="1908881" cy="1322100"/>
          </a:xfrm>
          <a:prstGeom prst="roundRect">
            <a:avLst>
              <a:gd name="adj" fmla="val 16667"/>
            </a:avLst>
          </a:prstGeom>
          <a:solidFill>
            <a:srgbClr val="868B27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Länsi-Suomi 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Google Shape;96;p2">
            <a:extLst>
              <a:ext uri="{FF2B5EF4-FFF2-40B4-BE49-F238E27FC236}">
                <a16:creationId xmlns:a16="http://schemas.microsoft.com/office/drawing/2014/main" id="{881C1E06-FBC4-4537-945B-D143F396C175}"/>
              </a:ext>
            </a:extLst>
          </p:cNvPr>
          <p:cNvSpPr/>
          <p:nvPr/>
        </p:nvSpPr>
        <p:spPr>
          <a:xfrm>
            <a:off x="6008522" y="1529466"/>
            <a:ext cx="2571694" cy="777600"/>
          </a:xfrm>
          <a:prstGeom prst="roundRect">
            <a:avLst>
              <a:gd name="adj" fmla="val 16667"/>
            </a:avLst>
          </a:prstGeom>
          <a:solidFill>
            <a:srgbClr val="FFD97A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sarkajako 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Google Shape;97;p2">
            <a:extLst>
              <a:ext uri="{FF2B5EF4-FFF2-40B4-BE49-F238E27FC236}">
                <a16:creationId xmlns:a16="http://schemas.microsoft.com/office/drawing/2014/main" id="{35746F95-77B6-458D-8C00-2762FD7B1ED7}"/>
              </a:ext>
            </a:extLst>
          </p:cNvPr>
          <p:cNvSpPr/>
          <p:nvPr/>
        </p:nvSpPr>
        <p:spPr>
          <a:xfrm>
            <a:off x="6008522" y="2428017"/>
            <a:ext cx="2626744" cy="664699"/>
          </a:xfrm>
          <a:prstGeom prst="roundRect">
            <a:avLst>
              <a:gd name="adj" fmla="val 16667"/>
            </a:avLst>
          </a:prstGeom>
          <a:solidFill>
            <a:srgbClr val="FFD97A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kaskeaminen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Google Shape;98;p2">
            <a:extLst>
              <a:ext uri="{FF2B5EF4-FFF2-40B4-BE49-F238E27FC236}">
                <a16:creationId xmlns:a16="http://schemas.microsoft.com/office/drawing/2014/main" id="{39295340-C5AC-47B9-B2B7-D4B66B7843F1}"/>
              </a:ext>
            </a:extLst>
          </p:cNvPr>
          <p:cNvSpPr/>
          <p:nvPr/>
        </p:nvSpPr>
        <p:spPr>
          <a:xfrm>
            <a:off x="5992146" y="3198872"/>
            <a:ext cx="2626744" cy="694290"/>
          </a:xfrm>
          <a:prstGeom prst="roundRect">
            <a:avLst>
              <a:gd name="adj" fmla="val 16667"/>
            </a:avLst>
          </a:prstGeom>
          <a:solidFill>
            <a:srgbClr val="FFD97A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ryhmäkylät 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Google Shape;99;p2">
            <a:extLst>
              <a:ext uri="{FF2B5EF4-FFF2-40B4-BE49-F238E27FC236}">
                <a16:creationId xmlns:a16="http://schemas.microsoft.com/office/drawing/2014/main" id="{BFE523D0-1D75-4725-8F8E-029F351636A4}"/>
              </a:ext>
            </a:extLst>
          </p:cNvPr>
          <p:cNvSpPr/>
          <p:nvPr/>
        </p:nvSpPr>
        <p:spPr>
          <a:xfrm>
            <a:off x="6008522" y="4003905"/>
            <a:ext cx="2571694" cy="729599"/>
          </a:xfrm>
          <a:prstGeom prst="roundRect">
            <a:avLst>
              <a:gd name="adj" fmla="val 16667"/>
            </a:avLst>
          </a:prstGeom>
          <a:solidFill>
            <a:srgbClr val="FFD97A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suurperheet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Google Shape;100;p2">
            <a:extLst>
              <a:ext uri="{FF2B5EF4-FFF2-40B4-BE49-F238E27FC236}">
                <a16:creationId xmlns:a16="http://schemas.microsoft.com/office/drawing/2014/main" id="{BC3C7364-0D58-47C9-BA26-EEAC005D2742}"/>
              </a:ext>
            </a:extLst>
          </p:cNvPr>
          <p:cNvSpPr/>
          <p:nvPr/>
        </p:nvSpPr>
        <p:spPr>
          <a:xfrm>
            <a:off x="5992146" y="4809388"/>
            <a:ext cx="2571694" cy="625832"/>
          </a:xfrm>
          <a:prstGeom prst="roundRect">
            <a:avLst>
              <a:gd name="adj" fmla="val 16667"/>
            </a:avLst>
          </a:prstGeom>
          <a:solidFill>
            <a:srgbClr val="FFD97A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vainiopakko 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Google Shape;101;p2">
            <a:extLst>
              <a:ext uri="{FF2B5EF4-FFF2-40B4-BE49-F238E27FC236}">
                <a16:creationId xmlns:a16="http://schemas.microsoft.com/office/drawing/2014/main" id="{7B8F2709-031A-41B8-AF10-5A7644330D75}"/>
              </a:ext>
            </a:extLst>
          </p:cNvPr>
          <p:cNvSpPr/>
          <p:nvPr/>
        </p:nvSpPr>
        <p:spPr>
          <a:xfrm>
            <a:off x="6008522" y="5515141"/>
            <a:ext cx="2530295" cy="866100"/>
          </a:xfrm>
          <a:prstGeom prst="roundRect">
            <a:avLst>
              <a:gd name="adj" fmla="val 16667"/>
            </a:avLst>
          </a:prstGeom>
          <a:solidFill>
            <a:srgbClr val="FFD97A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toisistaan erillään   olevat talot 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" name="Google Shape;102;p2">
            <a:extLst>
              <a:ext uri="{FF2B5EF4-FFF2-40B4-BE49-F238E27FC236}">
                <a16:creationId xmlns:a16="http://schemas.microsoft.com/office/drawing/2014/main" id="{DF464763-98BA-476A-8BC8-E2E591B6B14F}"/>
              </a:ext>
            </a:extLst>
          </p:cNvPr>
          <p:cNvCxnSpPr>
            <a:cxnSpLocks/>
            <a:stCxn id="7" idx="1"/>
            <a:endCxn id="6" idx="3"/>
          </p:cNvCxnSpPr>
          <p:nvPr/>
        </p:nvCxnSpPr>
        <p:spPr>
          <a:xfrm flipH="1">
            <a:off x="3695151" y="1918266"/>
            <a:ext cx="2313371" cy="3040381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" name="Google Shape;103;p2">
            <a:extLst>
              <a:ext uri="{FF2B5EF4-FFF2-40B4-BE49-F238E27FC236}">
                <a16:creationId xmlns:a16="http://schemas.microsoft.com/office/drawing/2014/main" id="{C3E966C8-B347-4D9C-96E2-CFA3E902D875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3733822" y="2760367"/>
            <a:ext cx="2274700" cy="306027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" name="Google Shape;104;p2">
            <a:extLst>
              <a:ext uri="{FF2B5EF4-FFF2-40B4-BE49-F238E27FC236}">
                <a16:creationId xmlns:a16="http://schemas.microsoft.com/office/drawing/2014/main" id="{B7795AC3-5D69-4C42-83CA-4DA666FBA6AD}"/>
              </a:ext>
            </a:extLst>
          </p:cNvPr>
          <p:cNvCxnSpPr>
            <a:cxnSpLocks/>
            <a:stCxn id="9" idx="1"/>
            <a:endCxn id="6" idx="3"/>
          </p:cNvCxnSpPr>
          <p:nvPr/>
        </p:nvCxnSpPr>
        <p:spPr>
          <a:xfrm flipH="1">
            <a:off x="3695151" y="3546017"/>
            <a:ext cx="2296995" cy="141263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" name="Google Shape;105;p2">
            <a:extLst>
              <a:ext uri="{FF2B5EF4-FFF2-40B4-BE49-F238E27FC236}">
                <a16:creationId xmlns:a16="http://schemas.microsoft.com/office/drawing/2014/main" id="{7D4B3D3C-7C8C-4614-97BE-8D2088C99A79}"/>
              </a:ext>
            </a:extLst>
          </p:cNvPr>
          <p:cNvCxnSpPr>
            <a:cxnSpLocks/>
            <a:stCxn id="10" idx="1"/>
          </p:cNvCxnSpPr>
          <p:nvPr/>
        </p:nvCxnSpPr>
        <p:spPr>
          <a:xfrm flipH="1" flipV="1">
            <a:off x="3695148" y="3124581"/>
            <a:ext cx="2313374" cy="1244124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" name="Google Shape;106;p2">
            <a:extLst>
              <a:ext uri="{FF2B5EF4-FFF2-40B4-BE49-F238E27FC236}">
                <a16:creationId xmlns:a16="http://schemas.microsoft.com/office/drawing/2014/main" id="{93801310-0276-46D8-8E61-8D580F61823E}"/>
              </a:ext>
            </a:extLst>
          </p:cNvPr>
          <p:cNvCxnSpPr>
            <a:cxnSpLocks/>
            <a:stCxn id="11" idx="1"/>
            <a:endCxn id="6" idx="3"/>
          </p:cNvCxnSpPr>
          <p:nvPr/>
        </p:nvCxnSpPr>
        <p:spPr>
          <a:xfrm flipH="1" flipV="1">
            <a:off x="3695151" y="4958647"/>
            <a:ext cx="2296995" cy="163657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" name="Google Shape;107;p2">
            <a:extLst>
              <a:ext uri="{FF2B5EF4-FFF2-40B4-BE49-F238E27FC236}">
                <a16:creationId xmlns:a16="http://schemas.microsoft.com/office/drawing/2014/main" id="{0EB62071-0426-4E3C-9F77-914371E88B31}"/>
              </a:ext>
            </a:extLst>
          </p:cNvPr>
          <p:cNvCxnSpPr>
            <a:cxnSpLocks/>
            <a:stCxn id="12" idx="1"/>
            <a:endCxn id="5" idx="3"/>
          </p:cNvCxnSpPr>
          <p:nvPr/>
        </p:nvCxnSpPr>
        <p:spPr>
          <a:xfrm flipH="1" flipV="1">
            <a:off x="3695151" y="3223497"/>
            <a:ext cx="2313371" cy="2724694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45" name="Kuva 44" descr="Opettaja">
            <a:extLst>
              <a:ext uri="{FF2B5EF4-FFF2-40B4-BE49-F238E27FC236}">
                <a16:creationId xmlns:a16="http://schemas.microsoft.com/office/drawing/2014/main" id="{9FA0172E-C3D0-4261-8740-91E51B1033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69154" y="45260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23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ruoho, ulko, vuori, ryhmä&#10;&#10;Kuvaus luotu automaattisesti">
            <a:extLst>
              <a:ext uri="{FF2B5EF4-FFF2-40B4-BE49-F238E27FC236}">
                <a16:creationId xmlns:a16="http://schemas.microsoft.com/office/drawing/2014/main" id="{74019605-AD62-4362-A9DC-3EDE23C1213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2783"/>
          <a:stretch/>
        </p:blipFill>
        <p:spPr>
          <a:xfrm>
            <a:off x="-1" y="-48319"/>
            <a:ext cx="9144001" cy="6521765"/>
          </a:xfrm>
          <a:prstGeom prst="rect">
            <a:avLst/>
          </a:prstGeom>
        </p:spPr>
      </p:pic>
      <p:sp>
        <p:nvSpPr>
          <p:cNvPr id="201" name="Google Shape;201;g5977446a45_0_29"/>
          <p:cNvSpPr txBox="1"/>
          <p:nvPr/>
        </p:nvSpPr>
        <p:spPr>
          <a:xfrm>
            <a:off x="-1" y="6387859"/>
            <a:ext cx="9144001" cy="470141"/>
          </a:xfrm>
          <a:prstGeom prst="rect">
            <a:avLst/>
          </a:prstGeom>
          <a:solidFill>
            <a:srgbClr val="FFD97A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fi-FI" sz="2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Eero </a:t>
            </a:r>
            <a:r>
              <a:rPr lang="fi-FI" sz="2400" b="0" i="0" u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Järnefelt: Raatajat rahanalaiset, 1893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2" name="Google Shape;202;g5977446a45_0_29"/>
          <p:cNvSpPr/>
          <p:nvPr/>
        </p:nvSpPr>
        <p:spPr>
          <a:xfrm>
            <a:off x="4121062" y="191040"/>
            <a:ext cx="4897677" cy="1525026"/>
          </a:xfrm>
          <a:prstGeom prst="roundRect">
            <a:avLst>
              <a:gd name="adj" fmla="val 16667"/>
            </a:avLst>
          </a:prstGeom>
          <a:solidFill>
            <a:srgbClr val="FFD97A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Tutki kuvaa ja selvitä, miten kaskeaminen käytännössä tapahtui. Mitä tarkoittaa kaskeaminen?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13;p3">
            <a:extLst>
              <a:ext uri="{FF2B5EF4-FFF2-40B4-BE49-F238E27FC236}">
                <a16:creationId xmlns:a16="http://schemas.microsoft.com/office/drawing/2014/main" id="{E184304A-8B15-4F0C-8935-6D985C935615}"/>
              </a:ext>
            </a:extLst>
          </p:cNvPr>
          <p:cNvSpPr txBox="1">
            <a:spLocks/>
          </p:cNvSpPr>
          <p:nvPr/>
        </p:nvSpPr>
        <p:spPr>
          <a:xfrm>
            <a:off x="255181" y="2210179"/>
            <a:ext cx="8548577" cy="46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85725">
              <a:lnSpc>
                <a:spcPct val="90000"/>
              </a:lnSpc>
              <a:buSzPts val="2400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Etsikää lisätietoa 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kaskeamisesta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. Vastatkaa kysymyksiin:</a:t>
            </a:r>
          </a:p>
          <a:p>
            <a:pPr marL="428625" indent="-342900">
              <a:buFont typeface="Arial" panose="020B0604020202020204" pitchFamily="34" charset="0"/>
              <a:buChar char="•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Millaisia työvaiheita kaskeamiseen liittyi? </a:t>
            </a:r>
          </a:p>
          <a:p>
            <a:pPr marL="428625" indent="-342900">
              <a:buFont typeface="Arial" panose="020B0604020202020204" pitchFamily="34" charset="0"/>
              <a:buChar char="•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Millaista yhteistoimintaa kaskeaminen vaati kyläläisten kesken? </a:t>
            </a:r>
          </a:p>
          <a:p>
            <a:pPr marL="428625" indent="-342900">
              <a:buFont typeface="Arial" panose="020B0604020202020204" pitchFamily="34" charset="0"/>
              <a:buChar char="•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Mitä kasveja kaskipelloilla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viljetiin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428625" indent="-342900">
              <a:buFont typeface="Arial" panose="020B0604020202020204" pitchFamily="34" charset="0"/>
              <a:buChar char="•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Kuinka pitkään kaski tuotti satoa? </a:t>
            </a:r>
          </a:p>
          <a:p>
            <a:pPr marL="428625" indent="-342900">
              <a:buFont typeface="Arial" panose="020B0604020202020204" pitchFamily="34" charset="0"/>
              <a:buChar char="•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Miksi kaskeaminen oli hyvä tapa viljellä maata? Mitä ongelmia kaskeamiseen liittyi?</a:t>
            </a:r>
          </a:p>
          <a:p>
            <a:pPr marL="428625" indent="-342900">
              <a:buFont typeface="Arial" panose="020B0604020202020204" pitchFamily="34" charset="0"/>
              <a:buChar char="•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Etsikää lisätietoja omalta paikkakunnaltanne:</a:t>
            </a:r>
          </a:p>
          <a:p>
            <a:pPr marL="627063" lvl="1" indent="-180975">
              <a:buFont typeface="Calibri" panose="020F0502020204030204" pitchFamily="34" charset="0"/>
              <a:buChar char="→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Milloin siellä tiedetään olleen ensi kerran asutusta?</a:t>
            </a:r>
          </a:p>
          <a:p>
            <a:pPr marL="627063" lvl="1" indent="-180975">
              <a:buFont typeface="Calibri" panose="020F0502020204030204" pitchFamily="34" charset="0"/>
              <a:buChar char="→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Kuuluuko paikkakuntanne itäiseen, läntiseen vai pohjoiseen kulttuuripiiriin ja miten se näkyy edelleen? </a:t>
            </a:r>
          </a:p>
          <a:p>
            <a:pPr marL="627063" indent="-550863">
              <a:lnSpc>
                <a:spcPct val="90000"/>
              </a:lnSpc>
              <a:buSzPts val="2400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22138436-3A30-4C94-8D87-A8F8613378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191209"/>
            <a:ext cx="9144000" cy="943622"/>
          </a:xfrm>
          <a:prstGeom prst="rect">
            <a:avLst/>
          </a:prstGeom>
        </p:spPr>
      </p:pic>
      <p:sp>
        <p:nvSpPr>
          <p:cNvPr id="9" name="Google Shape;92;p2">
            <a:extLst>
              <a:ext uri="{FF2B5EF4-FFF2-40B4-BE49-F238E27FC236}">
                <a16:creationId xmlns:a16="http://schemas.microsoft.com/office/drawing/2014/main" id="{D8ECCFFC-6A8A-4E8E-A9D9-14F67D912CD6}"/>
              </a:ext>
            </a:extLst>
          </p:cNvPr>
          <p:cNvSpPr txBox="1">
            <a:spLocks/>
          </p:cNvSpPr>
          <p:nvPr/>
        </p:nvSpPr>
        <p:spPr>
          <a:xfrm>
            <a:off x="0" y="325108"/>
            <a:ext cx="3901950" cy="866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90000"/>
              </a:lnSpc>
              <a:buClr>
                <a:schemeClr val="dk1"/>
              </a:buClr>
              <a:buSzPts val="6000"/>
              <a:buFont typeface="Calibri"/>
              <a:buNone/>
            </a:pPr>
            <a:r>
              <a:rPr lang="fi-FI" sz="4400" dirty="0">
                <a:latin typeface="Calibri" panose="020F0502020204030204" pitchFamily="34" charset="0"/>
                <a:cs typeface="Calibri" panose="020F0502020204030204" pitchFamily="34" charset="0"/>
              </a:rPr>
              <a:t>Kaskeaminen</a:t>
            </a:r>
          </a:p>
        </p:txBody>
      </p:sp>
    </p:spTree>
    <p:extLst>
      <p:ext uri="{BB962C8B-B14F-4D97-AF65-F5344CB8AC3E}">
        <p14:creationId xmlns:p14="http://schemas.microsoft.com/office/powerpoint/2010/main" val="3223596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-teem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432</Words>
  <Application>Microsoft Office PowerPoint</Application>
  <PresentationFormat>Näytössä katseltava diaesitys (4:3)</PresentationFormat>
  <Paragraphs>95</Paragraphs>
  <Slides>10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Office-teema</vt:lpstr>
      <vt:lpstr>Office-teema</vt:lpstr>
      <vt:lpstr>3. Maanviljelijät ja erämaan asuttajat</vt:lpstr>
      <vt:lpstr>Asutus leviää</vt:lpstr>
      <vt:lpstr>Asutus leviää</vt:lpstr>
      <vt:lpstr>Asutus leviää</vt:lpstr>
      <vt:lpstr>Lännessä sarkoja, idässä kaskea</vt:lpstr>
      <vt:lpstr>Draamatehtävä</vt:lpstr>
      <vt:lpstr>PowerPoint-esitys</vt:lpstr>
      <vt:lpstr>PowerPoint-esitys</vt:lpstr>
      <vt:lpstr>PowerPoint-esitys</vt:lpstr>
      <vt:lpstr>Maan ja metsän antimia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Maanviljelijät ja erämaan asuttajat</dc:title>
  <dc:creator>Minna Sallanen</dc:creator>
  <cp:lastModifiedBy>Minna Sallanen</cp:lastModifiedBy>
  <cp:revision>9</cp:revision>
  <dcterms:created xsi:type="dcterms:W3CDTF">2019-05-29T10:24:56Z</dcterms:created>
  <dcterms:modified xsi:type="dcterms:W3CDTF">2019-08-07T12:40:31Z</dcterms:modified>
</cp:coreProperties>
</file>