
<file path=[Content_Types].xml><?xml version="1.0" encoding="utf-8"?>
<Types xmlns="http://schemas.openxmlformats.org/package/2006/content-types">
  <Default Extension="xml" ContentType="application/xml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5"/>
  </p:notesMasterIdLst>
  <p:sldIdLst>
    <p:sldId id="256" r:id="rId2"/>
    <p:sldId id="264" r:id="rId3"/>
    <p:sldId id="262" r:id="rId4"/>
    <p:sldId id="269" r:id="rId5"/>
    <p:sldId id="270" r:id="rId6"/>
    <p:sldId id="265" r:id="rId7"/>
    <p:sldId id="268" r:id="rId8"/>
    <p:sldId id="263" r:id="rId9"/>
    <p:sldId id="260" r:id="rId10"/>
    <p:sldId id="257" r:id="rId11"/>
    <p:sldId id="258" r:id="rId12"/>
    <p:sldId id="259" r:id="rId13"/>
    <p:sldId id="261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707"/>
    <p:restoredTop sz="94648"/>
  </p:normalViewPr>
  <p:slideViewPr>
    <p:cSldViewPr snapToGrid="0" snapToObjects="1">
      <p:cViewPr varScale="1">
        <p:scale>
          <a:sx n="107" d="100"/>
          <a:sy n="107" d="100"/>
        </p:scale>
        <p:origin x="960" y="1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notesMaster" Target="notesMasters/notesMaster1.xml"/><Relationship Id="rId16" Type="http://schemas.openxmlformats.org/officeDocument/2006/relationships/presProps" Target="presProps.xml"/><Relationship Id="rId17" Type="http://schemas.openxmlformats.org/officeDocument/2006/relationships/viewProps" Target="viewProps.xml"/><Relationship Id="rId18" Type="http://schemas.openxmlformats.org/officeDocument/2006/relationships/theme" Target="theme/theme1.xml"/><Relationship Id="rId1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83483CD-6470-FA4A-BCD7-6CE1C07DA631}" type="datetimeFigureOut">
              <a:rPr lang="en-US" smtClean="0"/>
              <a:t>10/30/19</a:t>
            </a:fld>
            <a:endParaRPr lang="en-US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00FA07B-ABF6-C54B-AFBD-8B20DFAFF7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54221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0FA07B-ABF6-C54B-AFBD-8B20DFAFF767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14654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fi-FI" smtClean="0"/>
              <a:t>Muokkaa perustyylejä naps.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10/30/19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amakuva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perustyylejä naps.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smtClean="0"/>
              <a:t>Vedä kuva paikkamerkkiin tai lisää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10/30/19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fi-FI" smtClean="0"/>
              <a:t>Muokkaa perustyylejä naps.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10/30/19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s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fi-FI" smtClean="0"/>
              <a:t>Muokkaa perustyylejä naps.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10/30/19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fi-FI" smtClean="0"/>
              <a:t>Muokkaa perustyylejä naps.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10/30/19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-sarak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fi-FI" smtClean="0"/>
              <a:t>Muokkaa perustyylejä naps.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10/30/19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-kuvasarak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fi-FI" smtClean="0"/>
              <a:t>Muokkaa perustyylejä naps.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 smtClean="0"/>
              <a:t>Vedä kuva paikkamerkkiin tai lisää napsauttamalla kuvaketta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 smtClean="0"/>
              <a:t>Vedä kuva paikkamerkkiin tai lisää napsauttamalla kuvaketta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 smtClean="0"/>
              <a:t>Vedä kuva paikkamerkkiin tai lisää napsauttamalla kuvaketta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10/30/19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perustyylejä naps.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10/30/19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fi-FI" smtClean="0"/>
              <a:t>Muokkaa perustyylejä naps.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10/30/19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perustyylejä naps.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10/30/19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fi-FI" smtClean="0"/>
              <a:t>Muokkaa perustyylejä naps.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10/30/19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fi-FI" smtClean="0"/>
              <a:t>Muokkaa perustyylejä naps.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10/30/19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fi-FI" smtClean="0"/>
              <a:t>Muokkaa perustyylejä naps.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10/30/19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perustyylejä naps.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10/30/19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10/30/19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fi-FI" smtClean="0"/>
              <a:t>Muokkaa perustyylejä naps.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10/30/19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fi-FI" smtClean="0"/>
              <a:t>Muokkaa perustyylejä naps.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smtClean="0"/>
              <a:t>Vedä kuva paikkamerkkiin tai lisää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10/30/19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16.xml"/><Relationship Id="rId17" Type="http://schemas.openxmlformats.org/officeDocument/2006/relationships/slideLayout" Target="../slideLayouts/slideLayout17.xml"/><Relationship Id="rId18" Type="http://schemas.openxmlformats.org/officeDocument/2006/relationships/theme" Target="../theme/theme1.xml"/><Relationship Id="rId19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perustyylejä naps.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10/30/19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jp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5.jp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Knowledge in </a:t>
            </a:r>
            <a:r>
              <a:rPr lang="en-US" dirty="0" err="1" smtClean="0"/>
              <a:t>POlitics</a:t>
            </a:r>
            <a:endParaRPr lang="en-US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530484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to define Political knowledge?</a:t>
            </a:r>
            <a:endParaRPr lang="en-US" dirty="0"/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3"/>
          </p:nvPr>
        </p:nvSpPr>
        <p:spPr/>
        <p:txBody>
          <a:bodyPr>
            <a:normAutofit fontScale="32500" lnSpcReduction="20000"/>
          </a:bodyPr>
          <a:lstStyle/>
          <a:p>
            <a:r>
              <a:rPr lang="fi-FI" sz="5600" dirty="0" err="1"/>
              <a:t>the</a:t>
            </a:r>
            <a:r>
              <a:rPr lang="fi-FI" sz="5600" dirty="0"/>
              <a:t> </a:t>
            </a:r>
            <a:r>
              <a:rPr lang="fi-FI" sz="5600" dirty="0" err="1"/>
              <a:t>study</a:t>
            </a:r>
            <a:r>
              <a:rPr lang="fi-FI" sz="5600" dirty="0"/>
              <a:t> of </a:t>
            </a:r>
            <a:r>
              <a:rPr lang="fi-FI" sz="5600" dirty="0" err="1"/>
              <a:t>political</a:t>
            </a:r>
            <a:r>
              <a:rPr lang="fi-FI" sz="5600" dirty="0"/>
              <a:t> </a:t>
            </a:r>
            <a:r>
              <a:rPr lang="fi-FI" sz="5600" dirty="0" err="1"/>
              <a:t>knowledge</a:t>
            </a:r>
            <a:r>
              <a:rPr lang="fi-FI" sz="5600" dirty="0"/>
              <a:t> is </a:t>
            </a:r>
            <a:r>
              <a:rPr lang="fi-FI" sz="5600" dirty="0" err="1"/>
              <a:t>rooted</a:t>
            </a:r>
            <a:r>
              <a:rPr lang="fi-FI" sz="5600" dirty="0"/>
              <a:t> in </a:t>
            </a:r>
            <a:r>
              <a:rPr lang="fi-FI" sz="5600" dirty="0" err="1"/>
              <a:t>democratic</a:t>
            </a:r>
            <a:r>
              <a:rPr lang="fi-FI" sz="5600" dirty="0"/>
              <a:t> </a:t>
            </a:r>
            <a:r>
              <a:rPr lang="fi-FI" sz="5600" dirty="0" err="1" smtClean="0"/>
              <a:t>theory</a:t>
            </a:r>
            <a:r>
              <a:rPr lang="fi-FI" sz="5600" dirty="0" smtClean="0"/>
              <a:t>: </a:t>
            </a:r>
            <a:r>
              <a:rPr lang="fi-FI" sz="5600" dirty="0" err="1" smtClean="0"/>
              <a:t>people</a:t>
            </a:r>
            <a:r>
              <a:rPr lang="fi-FI" sz="5600" dirty="0" smtClean="0"/>
              <a:t> </a:t>
            </a:r>
            <a:r>
              <a:rPr lang="fi-FI" sz="5600" i="1" dirty="0" err="1" smtClean="0"/>
              <a:t>s</a:t>
            </a:r>
            <a:r>
              <a:rPr lang="fi-FI" sz="5600" b="1" i="1" dirty="0" err="1" smtClean="0"/>
              <a:t>hould</a:t>
            </a:r>
            <a:r>
              <a:rPr lang="fi-FI" sz="5600" b="1" dirty="0"/>
              <a:t> </a:t>
            </a:r>
            <a:r>
              <a:rPr lang="fi-FI" sz="5600" b="1" dirty="0" err="1"/>
              <a:t>be</a:t>
            </a:r>
            <a:r>
              <a:rPr lang="fi-FI" sz="5600" b="1" dirty="0"/>
              <a:t> </a:t>
            </a:r>
            <a:r>
              <a:rPr lang="fi-FI" sz="5600" b="1" dirty="0" err="1"/>
              <a:t>informed</a:t>
            </a:r>
            <a:r>
              <a:rPr lang="fi-FI" sz="5600" b="1" dirty="0"/>
              <a:t> </a:t>
            </a:r>
            <a:r>
              <a:rPr lang="fi-FI" sz="5600" b="1" dirty="0" err="1"/>
              <a:t>if</a:t>
            </a:r>
            <a:r>
              <a:rPr lang="fi-FI" sz="5600" b="1" dirty="0"/>
              <a:t> </a:t>
            </a:r>
            <a:r>
              <a:rPr lang="fi-FI" sz="5600" b="1" dirty="0" err="1"/>
              <a:t>they</a:t>
            </a:r>
            <a:r>
              <a:rPr lang="fi-FI" sz="5600" b="1" dirty="0"/>
              <a:t> </a:t>
            </a:r>
            <a:r>
              <a:rPr lang="fi-FI" sz="5600" b="1" dirty="0" err="1"/>
              <a:t>are</a:t>
            </a:r>
            <a:r>
              <a:rPr lang="fi-FI" sz="5600" b="1" dirty="0"/>
              <a:t> to </a:t>
            </a:r>
            <a:r>
              <a:rPr lang="fi-FI" sz="5600" b="1" dirty="0" err="1"/>
              <a:t>participate</a:t>
            </a:r>
            <a:r>
              <a:rPr lang="fi-FI" sz="5600" b="1" dirty="0"/>
              <a:t> in a </a:t>
            </a:r>
            <a:r>
              <a:rPr lang="fi-FI" sz="5600" b="1" dirty="0" err="1"/>
              <a:t>democratic</a:t>
            </a:r>
            <a:r>
              <a:rPr lang="fi-FI" sz="5600" b="1" dirty="0"/>
              <a:t> </a:t>
            </a:r>
            <a:r>
              <a:rPr lang="fi-FI" sz="5600" b="1" dirty="0" err="1"/>
              <a:t>society</a:t>
            </a:r>
            <a:r>
              <a:rPr lang="fi-FI" sz="5600" b="1" dirty="0"/>
              <a:t>. </a:t>
            </a:r>
            <a:endParaRPr lang="fi-FI" sz="5600" b="1" dirty="0" smtClean="0"/>
          </a:p>
          <a:p>
            <a:r>
              <a:rPr lang="fi-FI" sz="5600" dirty="0" err="1" smtClean="0"/>
              <a:t>Political</a:t>
            </a:r>
            <a:r>
              <a:rPr lang="fi-FI" sz="5600" dirty="0" smtClean="0"/>
              <a:t> </a:t>
            </a:r>
            <a:r>
              <a:rPr lang="fi-FI" sz="5600" dirty="0" err="1"/>
              <a:t>knowledge</a:t>
            </a:r>
            <a:r>
              <a:rPr lang="fi-FI" sz="5600" dirty="0"/>
              <a:t> </a:t>
            </a:r>
            <a:r>
              <a:rPr lang="fi-FI" sz="5600" dirty="0" smtClean="0"/>
              <a:t>: </a:t>
            </a:r>
            <a:r>
              <a:rPr lang="fi-FI" sz="5600" dirty="0" err="1" smtClean="0"/>
              <a:t>political</a:t>
            </a:r>
            <a:r>
              <a:rPr lang="fi-FI" sz="5600" dirty="0" smtClean="0"/>
              <a:t> </a:t>
            </a:r>
            <a:r>
              <a:rPr lang="fi-FI" sz="5600" dirty="0" err="1" smtClean="0"/>
              <a:t>sophistication</a:t>
            </a:r>
            <a:r>
              <a:rPr lang="fi-FI" sz="5600" dirty="0" smtClean="0"/>
              <a:t>? </a:t>
            </a:r>
            <a:r>
              <a:rPr lang="fi-FI" sz="5600" dirty="0" err="1"/>
              <a:t>or</a:t>
            </a:r>
            <a:r>
              <a:rPr lang="fi-FI" sz="5600" dirty="0"/>
              <a:t> </a:t>
            </a:r>
            <a:r>
              <a:rPr lang="fi-FI" sz="5600" dirty="0" err="1"/>
              <a:t>political</a:t>
            </a:r>
            <a:r>
              <a:rPr lang="fi-FI" sz="5600" dirty="0"/>
              <a:t> </a:t>
            </a:r>
            <a:r>
              <a:rPr lang="fi-FI" sz="5600" dirty="0" err="1" smtClean="0"/>
              <a:t>expertise</a:t>
            </a:r>
            <a:r>
              <a:rPr lang="fi-FI" sz="5600" dirty="0" smtClean="0"/>
              <a:t>?  </a:t>
            </a:r>
            <a:r>
              <a:rPr lang="fi-FI" sz="5600" dirty="0" err="1" smtClean="0"/>
              <a:t>knowledge</a:t>
            </a:r>
            <a:r>
              <a:rPr lang="fi-FI" sz="5600" dirty="0" smtClean="0"/>
              <a:t> </a:t>
            </a:r>
            <a:r>
              <a:rPr lang="fi-FI" sz="5600" dirty="0"/>
              <a:t>is </a:t>
            </a:r>
            <a:r>
              <a:rPr lang="fi-FI" sz="5600" dirty="0" err="1"/>
              <a:t>generally</a:t>
            </a:r>
            <a:r>
              <a:rPr lang="fi-FI" sz="5600" dirty="0"/>
              <a:t> </a:t>
            </a:r>
            <a:r>
              <a:rPr lang="fi-FI" sz="5600" dirty="0" err="1"/>
              <a:t>defined</a:t>
            </a:r>
            <a:r>
              <a:rPr lang="fi-FI" sz="5600" dirty="0"/>
              <a:t> as </a:t>
            </a:r>
            <a:r>
              <a:rPr lang="fi-FI" sz="5600" dirty="0" smtClean="0"/>
              <a:t>”holding </a:t>
            </a:r>
            <a:r>
              <a:rPr lang="fi-FI" sz="5600" dirty="0" err="1"/>
              <a:t>correct</a:t>
            </a:r>
            <a:r>
              <a:rPr lang="fi-FI" sz="5600" dirty="0"/>
              <a:t> </a:t>
            </a:r>
            <a:r>
              <a:rPr lang="fi-FI" sz="5600" dirty="0" err="1" smtClean="0"/>
              <a:t>information</a:t>
            </a:r>
            <a:r>
              <a:rPr lang="fi-FI" sz="5600" dirty="0" smtClean="0"/>
              <a:t>”</a:t>
            </a:r>
          </a:p>
          <a:p>
            <a:r>
              <a:rPr lang="fi-FI" sz="5600" dirty="0" err="1" smtClean="0"/>
              <a:t>Scholars</a:t>
            </a:r>
            <a:r>
              <a:rPr lang="fi-FI" sz="5600" dirty="0" smtClean="0"/>
              <a:t> </a:t>
            </a:r>
            <a:r>
              <a:rPr lang="fi-FI" sz="5600" dirty="0" err="1"/>
              <a:t>often</a:t>
            </a:r>
            <a:r>
              <a:rPr lang="fi-FI" sz="5600" dirty="0"/>
              <a:t> </a:t>
            </a:r>
            <a:r>
              <a:rPr lang="fi-FI" sz="5600" dirty="0" err="1"/>
              <a:t>examine</a:t>
            </a:r>
            <a:r>
              <a:rPr lang="fi-FI" sz="5600" dirty="0"/>
              <a:t> </a:t>
            </a:r>
            <a:r>
              <a:rPr lang="fi-FI" sz="5600" dirty="0" err="1"/>
              <a:t>political</a:t>
            </a:r>
            <a:r>
              <a:rPr lang="fi-FI" sz="5600" dirty="0"/>
              <a:t> </a:t>
            </a:r>
            <a:r>
              <a:rPr lang="fi-FI" sz="5600" dirty="0" err="1"/>
              <a:t>knowledge</a:t>
            </a:r>
            <a:r>
              <a:rPr lang="fi-FI" sz="5600" dirty="0"/>
              <a:t> as a </a:t>
            </a:r>
            <a:r>
              <a:rPr lang="fi-FI" sz="5600" dirty="0" err="1"/>
              <a:t>dependent</a:t>
            </a:r>
            <a:r>
              <a:rPr lang="fi-FI" sz="5600" dirty="0"/>
              <a:t> </a:t>
            </a:r>
            <a:r>
              <a:rPr lang="fi-FI" sz="5600" dirty="0" err="1"/>
              <a:t>variable</a:t>
            </a:r>
            <a:r>
              <a:rPr lang="fi-FI" sz="5600" dirty="0"/>
              <a:t>—for </a:t>
            </a:r>
            <a:r>
              <a:rPr lang="fi-FI" sz="5600" dirty="0" err="1"/>
              <a:t>example</a:t>
            </a:r>
            <a:r>
              <a:rPr lang="fi-FI" sz="5600" dirty="0"/>
              <a:t>, </a:t>
            </a:r>
            <a:r>
              <a:rPr lang="fi-FI" sz="5600" dirty="0" err="1"/>
              <a:t>by</a:t>
            </a:r>
            <a:r>
              <a:rPr lang="fi-FI" sz="5600" dirty="0"/>
              <a:t> </a:t>
            </a:r>
            <a:r>
              <a:rPr lang="fi-FI" sz="5600" dirty="0" err="1"/>
              <a:t>examining</a:t>
            </a:r>
            <a:r>
              <a:rPr lang="fi-FI" sz="5600" dirty="0"/>
              <a:t> media </a:t>
            </a:r>
            <a:r>
              <a:rPr lang="fi-FI" sz="5600" dirty="0" err="1"/>
              <a:t>effects</a:t>
            </a:r>
            <a:r>
              <a:rPr lang="fi-FI" sz="5600" dirty="0"/>
              <a:t> on </a:t>
            </a:r>
            <a:r>
              <a:rPr lang="fi-FI" sz="5600" dirty="0" err="1"/>
              <a:t>political</a:t>
            </a:r>
            <a:r>
              <a:rPr lang="fi-FI" sz="5600" dirty="0"/>
              <a:t> </a:t>
            </a:r>
            <a:r>
              <a:rPr lang="fi-FI" sz="5600" dirty="0" err="1" smtClean="0"/>
              <a:t>knowledge</a:t>
            </a:r>
            <a:endParaRPr lang="fi-FI" sz="5600" dirty="0" smtClean="0"/>
          </a:p>
          <a:p>
            <a:r>
              <a:rPr lang="fi-FI" sz="5600" dirty="0" err="1" smtClean="0"/>
              <a:t>political</a:t>
            </a:r>
            <a:r>
              <a:rPr lang="fi-FI" sz="5600" dirty="0" smtClean="0"/>
              <a:t> </a:t>
            </a:r>
            <a:r>
              <a:rPr lang="fi-FI" sz="5600" dirty="0" err="1"/>
              <a:t>knowledge</a:t>
            </a:r>
            <a:r>
              <a:rPr lang="fi-FI" sz="5600" dirty="0"/>
              <a:t> </a:t>
            </a:r>
            <a:r>
              <a:rPr lang="fi-FI" sz="5600" dirty="0" err="1"/>
              <a:t>may</a:t>
            </a:r>
            <a:r>
              <a:rPr lang="fi-FI" sz="5600" dirty="0"/>
              <a:t> </a:t>
            </a:r>
            <a:r>
              <a:rPr lang="fi-FI" sz="5600" dirty="0" err="1"/>
              <a:t>lead</a:t>
            </a:r>
            <a:r>
              <a:rPr lang="fi-FI" sz="5600" dirty="0"/>
              <a:t> to </a:t>
            </a:r>
            <a:r>
              <a:rPr lang="fi-FI" sz="5600" dirty="0" err="1"/>
              <a:t>political</a:t>
            </a:r>
            <a:r>
              <a:rPr lang="fi-FI" sz="5600" dirty="0"/>
              <a:t> </a:t>
            </a:r>
            <a:r>
              <a:rPr lang="fi-FI" sz="5600" dirty="0" err="1"/>
              <a:t>discussion</a:t>
            </a:r>
            <a:r>
              <a:rPr lang="fi-FI" sz="5600" dirty="0"/>
              <a:t>, </a:t>
            </a:r>
            <a:r>
              <a:rPr lang="fi-FI" sz="5600" dirty="0" err="1"/>
              <a:t>or</a:t>
            </a:r>
            <a:r>
              <a:rPr lang="fi-FI" sz="5600" dirty="0"/>
              <a:t> it </a:t>
            </a:r>
            <a:r>
              <a:rPr lang="fi-FI" sz="5600" dirty="0" err="1"/>
              <a:t>may</a:t>
            </a:r>
            <a:r>
              <a:rPr lang="fi-FI" sz="5600" dirty="0"/>
              <a:t> </a:t>
            </a:r>
            <a:r>
              <a:rPr lang="fi-FI" sz="5600" dirty="0" err="1"/>
              <a:t>moderate</a:t>
            </a:r>
            <a:r>
              <a:rPr lang="fi-FI" sz="5600" dirty="0"/>
              <a:t> </a:t>
            </a:r>
            <a:r>
              <a:rPr lang="fi-FI" sz="5600" dirty="0" err="1"/>
              <a:t>the</a:t>
            </a:r>
            <a:r>
              <a:rPr lang="fi-FI" sz="5600" dirty="0"/>
              <a:t> </a:t>
            </a:r>
            <a:r>
              <a:rPr lang="fi-FI" sz="5600" dirty="0" err="1"/>
              <a:t>relationship</a:t>
            </a:r>
            <a:r>
              <a:rPr lang="fi-FI" sz="5600" dirty="0"/>
              <a:t> </a:t>
            </a:r>
            <a:r>
              <a:rPr lang="fi-FI" sz="5600" dirty="0" err="1"/>
              <a:t>between</a:t>
            </a:r>
            <a:r>
              <a:rPr lang="fi-FI" sz="5600" dirty="0"/>
              <a:t> media </a:t>
            </a:r>
            <a:r>
              <a:rPr lang="fi-FI" sz="5600" dirty="0" err="1"/>
              <a:t>use</a:t>
            </a:r>
            <a:r>
              <a:rPr lang="fi-FI" sz="5600" dirty="0"/>
              <a:t> and </a:t>
            </a:r>
            <a:r>
              <a:rPr lang="fi-FI" sz="5600" dirty="0" err="1"/>
              <a:t>political</a:t>
            </a:r>
            <a:r>
              <a:rPr lang="fi-FI" sz="5600" dirty="0"/>
              <a:t> </a:t>
            </a:r>
            <a:r>
              <a:rPr lang="fi-FI" sz="5600" dirty="0" err="1"/>
              <a:t>participation</a:t>
            </a:r>
            <a:r>
              <a:rPr lang="fi-FI" sz="5600" dirty="0"/>
              <a:t>. </a:t>
            </a:r>
          </a:p>
          <a:p>
            <a:r>
              <a:rPr lang="fi-FI" sz="5600" dirty="0" err="1" smtClean="0"/>
              <a:t>Which</a:t>
            </a:r>
            <a:r>
              <a:rPr lang="fi-FI" sz="5600" dirty="0" smtClean="0"/>
              <a:t> </a:t>
            </a:r>
            <a:r>
              <a:rPr lang="fi-FI" sz="5600" dirty="0" err="1" smtClean="0"/>
              <a:t>ways</a:t>
            </a:r>
            <a:r>
              <a:rPr lang="fi-FI" sz="5600" dirty="0" smtClean="0"/>
              <a:t> of </a:t>
            </a:r>
            <a:r>
              <a:rPr lang="fi-FI" sz="5600" dirty="0" err="1" smtClean="0"/>
              <a:t>knowing</a:t>
            </a:r>
            <a:r>
              <a:rPr lang="fi-FI" sz="5600" dirty="0" smtClean="0"/>
              <a:t> </a:t>
            </a:r>
            <a:r>
              <a:rPr lang="fi-FI" sz="5600" dirty="0" err="1" smtClean="0"/>
              <a:t>are</a:t>
            </a:r>
            <a:r>
              <a:rPr lang="fi-FI" sz="5600" dirty="0" smtClean="0"/>
              <a:t>  </a:t>
            </a:r>
            <a:r>
              <a:rPr lang="fi-FI" sz="5600" dirty="0" err="1" smtClean="0"/>
              <a:t>useful</a:t>
            </a:r>
            <a:r>
              <a:rPr lang="fi-FI" sz="5600" dirty="0" smtClean="0"/>
              <a:t> in </a:t>
            </a:r>
            <a:r>
              <a:rPr lang="fi-FI" sz="5600" dirty="0" err="1" smtClean="0"/>
              <a:t>acquiring</a:t>
            </a:r>
            <a:r>
              <a:rPr lang="fi-FI" sz="5600" dirty="0" smtClean="0"/>
              <a:t> </a:t>
            </a:r>
            <a:r>
              <a:rPr lang="fi-FI" sz="5600" dirty="0" err="1" smtClean="0"/>
              <a:t>political</a:t>
            </a:r>
            <a:r>
              <a:rPr lang="fi-FI" sz="5600" dirty="0" smtClean="0"/>
              <a:t> </a:t>
            </a:r>
            <a:r>
              <a:rPr lang="fi-FI" sz="5600" dirty="0" err="1" smtClean="0"/>
              <a:t>knowledge</a:t>
            </a:r>
            <a:r>
              <a:rPr lang="fi-FI" sz="5600" dirty="0" smtClean="0"/>
              <a:t>? </a:t>
            </a:r>
            <a:r>
              <a:rPr lang="fi-FI" sz="5600" dirty="0" err="1" smtClean="0"/>
              <a:t>Give</a:t>
            </a:r>
            <a:r>
              <a:rPr lang="fi-FI" sz="5600" dirty="0" smtClean="0"/>
              <a:t> </a:t>
            </a:r>
            <a:r>
              <a:rPr lang="fi-FI" sz="5600" dirty="0" err="1" smtClean="0"/>
              <a:t>Examples</a:t>
            </a:r>
            <a:r>
              <a:rPr lang="fi-FI" sz="5600" dirty="0" smtClean="0"/>
              <a:t>!</a:t>
            </a:r>
            <a:r>
              <a:rPr lang="fi-FI" sz="5600" dirty="0"/>
              <a:t/>
            </a:r>
            <a:br>
              <a:rPr lang="fi-FI" sz="5600" dirty="0"/>
            </a:br>
            <a:endParaRPr lang="fi-FI" sz="56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325560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Knowledge in </a:t>
            </a:r>
            <a:r>
              <a:rPr lang="en-US" dirty="0" err="1" smtClean="0"/>
              <a:t>POlitics</a:t>
            </a:r>
            <a:endParaRPr lang="en-US" dirty="0"/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3"/>
          </p:nvPr>
        </p:nvSpPr>
        <p:spPr/>
        <p:txBody>
          <a:bodyPr>
            <a:normAutofit fontScale="92500" lnSpcReduction="20000"/>
          </a:bodyPr>
          <a:lstStyle/>
          <a:p>
            <a:pPr fontAlgn="base"/>
            <a:r>
              <a:rPr lang="fi-FI" i="1" dirty="0"/>
              <a:t>How </a:t>
            </a:r>
            <a:r>
              <a:rPr lang="fi-FI" i="1" dirty="0" err="1"/>
              <a:t>does</a:t>
            </a:r>
            <a:r>
              <a:rPr lang="fi-FI" i="1" dirty="0"/>
              <a:t> </a:t>
            </a:r>
            <a:r>
              <a:rPr lang="fi-FI" i="1" dirty="0" err="1"/>
              <a:t>knowledge</a:t>
            </a:r>
            <a:r>
              <a:rPr lang="fi-FI" i="1" dirty="0"/>
              <a:t> in </a:t>
            </a:r>
            <a:r>
              <a:rPr lang="fi-FI" i="1" dirty="0" err="1"/>
              <a:t>the</a:t>
            </a:r>
            <a:r>
              <a:rPr lang="fi-FI" i="1" dirty="0"/>
              <a:t> </a:t>
            </a:r>
            <a:r>
              <a:rPr lang="fi-FI" i="1" dirty="0" err="1"/>
              <a:t>social</a:t>
            </a:r>
            <a:r>
              <a:rPr lang="fi-FI" i="1" dirty="0"/>
              <a:t> </a:t>
            </a:r>
            <a:r>
              <a:rPr lang="fi-FI" i="1" dirty="0" err="1"/>
              <a:t>sciences</a:t>
            </a:r>
            <a:r>
              <a:rPr lang="fi-FI" i="1" dirty="0"/>
              <a:t> </a:t>
            </a:r>
            <a:r>
              <a:rPr lang="fi-FI" i="1" dirty="0" err="1"/>
              <a:t>differ</a:t>
            </a:r>
            <a:r>
              <a:rPr lang="fi-FI" i="1" dirty="0"/>
              <a:t> </a:t>
            </a:r>
            <a:r>
              <a:rPr lang="fi-FI" i="1" dirty="0" err="1"/>
              <a:t>from</a:t>
            </a:r>
            <a:r>
              <a:rPr lang="fi-FI" i="1" dirty="0"/>
              <a:t> </a:t>
            </a:r>
            <a:r>
              <a:rPr lang="fi-FI" i="1" dirty="0" err="1"/>
              <a:t>knowledge</a:t>
            </a:r>
            <a:r>
              <a:rPr lang="fi-FI" i="1" dirty="0"/>
              <a:t> in </a:t>
            </a:r>
            <a:r>
              <a:rPr lang="fi-FI" i="1" dirty="0" err="1"/>
              <a:t>other</a:t>
            </a:r>
            <a:r>
              <a:rPr lang="fi-FI" i="1" dirty="0"/>
              <a:t> </a:t>
            </a:r>
            <a:r>
              <a:rPr lang="fi-FI" i="1" dirty="0" err="1"/>
              <a:t>areas</a:t>
            </a:r>
            <a:r>
              <a:rPr lang="fi-FI" i="1" dirty="0"/>
              <a:t>? </a:t>
            </a:r>
            <a:endParaRPr lang="fi-FI" dirty="0"/>
          </a:p>
          <a:p>
            <a:pPr fontAlgn="base"/>
            <a:r>
              <a:rPr lang="fi-FI" i="1" dirty="0"/>
              <a:t>How </a:t>
            </a:r>
            <a:r>
              <a:rPr lang="fi-FI" i="1" dirty="0" err="1"/>
              <a:t>does</a:t>
            </a:r>
            <a:r>
              <a:rPr lang="fi-FI" i="1" dirty="0"/>
              <a:t> </a:t>
            </a:r>
            <a:r>
              <a:rPr lang="fi-FI" i="1" dirty="0" err="1"/>
              <a:t>knowledge</a:t>
            </a:r>
            <a:r>
              <a:rPr lang="fi-FI" i="1" dirty="0"/>
              <a:t> in </a:t>
            </a:r>
            <a:r>
              <a:rPr lang="fi-FI" i="1" dirty="0" err="1" smtClean="0"/>
              <a:t>politics</a:t>
            </a:r>
            <a:r>
              <a:rPr lang="fi-FI" i="1" dirty="0" smtClean="0"/>
              <a:t> </a:t>
            </a:r>
            <a:r>
              <a:rPr lang="fi-FI" i="1" dirty="0" err="1"/>
              <a:t>differ</a:t>
            </a:r>
            <a:r>
              <a:rPr lang="fi-FI" i="1" dirty="0"/>
              <a:t> </a:t>
            </a:r>
            <a:r>
              <a:rPr lang="fi-FI" i="1" dirty="0" err="1"/>
              <a:t>from</a:t>
            </a:r>
            <a:r>
              <a:rPr lang="fi-FI" i="1" dirty="0"/>
              <a:t> </a:t>
            </a:r>
            <a:r>
              <a:rPr lang="fi-FI" i="1" dirty="0" err="1"/>
              <a:t>knowledge</a:t>
            </a:r>
            <a:r>
              <a:rPr lang="fi-FI" i="1" dirty="0"/>
              <a:t> in </a:t>
            </a:r>
            <a:r>
              <a:rPr lang="fi-FI" i="1" dirty="0" err="1"/>
              <a:t>some</a:t>
            </a:r>
            <a:r>
              <a:rPr lang="fi-FI" i="1" dirty="0"/>
              <a:t> </a:t>
            </a:r>
            <a:r>
              <a:rPr lang="fi-FI" i="1" dirty="0" err="1"/>
              <a:t>other</a:t>
            </a:r>
            <a:r>
              <a:rPr lang="fi-FI" i="1" dirty="0"/>
              <a:t> </a:t>
            </a:r>
            <a:r>
              <a:rPr lang="fi-FI" i="1" dirty="0" err="1"/>
              <a:t>social</a:t>
            </a:r>
            <a:r>
              <a:rPr lang="fi-FI" i="1" dirty="0"/>
              <a:t> science </a:t>
            </a:r>
            <a:r>
              <a:rPr lang="fi-FI" i="1" dirty="0" err="1"/>
              <a:t>disciplines</a:t>
            </a:r>
            <a:r>
              <a:rPr lang="fi-FI" i="1" dirty="0"/>
              <a:t>, </a:t>
            </a:r>
            <a:r>
              <a:rPr lang="fi-FI" i="1" dirty="0" err="1"/>
              <a:t>such</a:t>
            </a:r>
            <a:r>
              <a:rPr lang="fi-FI" i="1" dirty="0"/>
              <a:t> as </a:t>
            </a:r>
            <a:r>
              <a:rPr lang="fi-FI" i="1" dirty="0" err="1" smtClean="0"/>
              <a:t>economics</a:t>
            </a:r>
            <a:r>
              <a:rPr lang="fi-FI" i="1" dirty="0" smtClean="0"/>
              <a:t>?</a:t>
            </a:r>
            <a:endParaRPr lang="fi-FI" dirty="0"/>
          </a:p>
          <a:p>
            <a:pPr fontAlgn="base"/>
            <a:r>
              <a:rPr lang="fi-FI" i="1" dirty="0"/>
              <a:t>How </a:t>
            </a:r>
            <a:r>
              <a:rPr lang="fi-FI" i="1" dirty="0" err="1"/>
              <a:t>do</a:t>
            </a:r>
            <a:r>
              <a:rPr lang="fi-FI" i="1" dirty="0"/>
              <a:t> </a:t>
            </a:r>
            <a:r>
              <a:rPr lang="fi-FI" i="1" dirty="0" err="1" smtClean="0"/>
              <a:t>nature</a:t>
            </a:r>
            <a:r>
              <a:rPr lang="fi-FI" i="1" dirty="0" smtClean="0"/>
              <a:t> </a:t>
            </a:r>
            <a:r>
              <a:rPr lang="fi-FI" i="1" dirty="0"/>
              <a:t>of </a:t>
            </a:r>
            <a:r>
              <a:rPr lang="fi-FI" i="1" dirty="0" err="1"/>
              <a:t>political</a:t>
            </a:r>
            <a:r>
              <a:rPr lang="fi-FI" i="1" dirty="0"/>
              <a:t> </a:t>
            </a:r>
            <a:r>
              <a:rPr lang="fi-FI" i="1" dirty="0" err="1"/>
              <a:t>beliefs</a:t>
            </a:r>
            <a:r>
              <a:rPr lang="fi-FI" i="1" dirty="0"/>
              <a:t> and </a:t>
            </a:r>
            <a:r>
              <a:rPr lang="fi-FI" i="1" dirty="0" err="1"/>
              <a:t>biases</a:t>
            </a:r>
            <a:r>
              <a:rPr lang="fi-FI" i="1" dirty="0"/>
              <a:t> </a:t>
            </a:r>
            <a:r>
              <a:rPr lang="fi-FI" i="1" dirty="0" err="1"/>
              <a:t>affect</a:t>
            </a:r>
            <a:r>
              <a:rPr lang="fi-FI" i="1" dirty="0"/>
              <a:t> </a:t>
            </a:r>
            <a:r>
              <a:rPr lang="fi-FI" i="1" dirty="0" err="1"/>
              <a:t>the</a:t>
            </a:r>
            <a:r>
              <a:rPr lang="fi-FI" i="1" dirty="0"/>
              <a:t> </a:t>
            </a:r>
            <a:r>
              <a:rPr lang="fi-FI" i="1" dirty="0" err="1"/>
              <a:t>acquisition</a:t>
            </a:r>
            <a:r>
              <a:rPr lang="fi-FI" i="1" dirty="0"/>
              <a:t> of </a:t>
            </a:r>
            <a:r>
              <a:rPr lang="fi-FI" i="1" dirty="0" err="1"/>
              <a:t>knowledge</a:t>
            </a:r>
            <a:r>
              <a:rPr lang="fi-FI" i="1" dirty="0"/>
              <a:t> </a:t>
            </a:r>
            <a:r>
              <a:rPr lang="fi-FI" i="1" dirty="0" err="1" smtClean="0"/>
              <a:t>politics</a:t>
            </a:r>
            <a:r>
              <a:rPr lang="fi-FI" i="1" dirty="0"/>
              <a:t>? </a:t>
            </a:r>
            <a:endParaRPr lang="fi-FI" dirty="0"/>
          </a:p>
          <a:p>
            <a:pPr fontAlgn="base"/>
            <a:r>
              <a:rPr lang="fi-FI" i="1" dirty="0"/>
              <a:t>How is </a:t>
            </a:r>
            <a:r>
              <a:rPr lang="fi-FI" i="1" dirty="0" err="1"/>
              <a:t>political</a:t>
            </a:r>
            <a:r>
              <a:rPr lang="fi-FI" i="1" dirty="0"/>
              <a:t> science </a:t>
            </a:r>
            <a:r>
              <a:rPr lang="fi-FI" i="1" dirty="0" err="1"/>
              <a:t>distinct</a:t>
            </a:r>
            <a:r>
              <a:rPr lang="fi-FI" i="1" dirty="0"/>
              <a:t> </a:t>
            </a:r>
            <a:r>
              <a:rPr lang="fi-FI" i="1" dirty="0" err="1"/>
              <a:t>from</a:t>
            </a:r>
            <a:r>
              <a:rPr lang="fi-FI" i="1" dirty="0"/>
              <a:t> </a:t>
            </a:r>
            <a:r>
              <a:rPr lang="fi-FI" i="1" dirty="0" err="1"/>
              <a:t>the</a:t>
            </a:r>
            <a:r>
              <a:rPr lang="fi-FI" i="1" dirty="0"/>
              <a:t> </a:t>
            </a:r>
            <a:r>
              <a:rPr lang="fi-FI" i="1" dirty="0" err="1"/>
              <a:t>practice</a:t>
            </a:r>
            <a:r>
              <a:rPr lang="fi-FI" i="1" dirty="0"/>
              <a:t> of </a:t>
            </a:r>
            <a:r>
              <a:rPr lang="fi-FI" i="1" dirty="0" err="1"/>
              <a:t>politics</a:t>
            </a:r>
            <a:r>
              <a:rPr lang="fi-FI" i="1" dirty="0"/>
              <a:t>? </a:t>
            </a:r>
            <a:endParaRPr lang="fi-FI" dirty="0"/>
          </a:p>
          <a:p>
            <a:pPr fontAlgn="base"/>
            <a:r>
              <a:rPr lang="fi-FI" i="1" dirty="0" err="1"/>
              <a:t>What</a:t>
            </a:r>
            <a:r>
              <a:rPr lang="fi-FI" i="1" dirty="0"/>
              <a:t> </a:t>
            </a:r>
            <a:r>
              <a:rPr lang="fi-FI" i="1" dirty="0" err="1"/>
              <a:t>are</a:t>
            </a:r>
            <a:r>
              <a:rPr lang="fi-FI" i="1" dirty="0"/>
              <a:t> </a:t>
            </a:r>
            <a:r>
              <a:rPr lang="fi-FI" i="1" dirty="0" err="1"/>
              <a:t>the</a:t>
            </a:r>
            <a:r>
              <a:rPr lang="fi-FI" i="1" dirty="0"/>
              <a:t> </a:t>
            </a:r>
            <a:r>
              <a:rPr lang="fi-FI" i="1" dirty="0" err="1"/>
              <a:t>benefits</a:t>
            </a:r>
            <a:r>
              <a:rPr lang="fi-FI" i="1" dirty="0"/>
              <a:t> and </a:t>
            </a:r>
            <a:r>
              <a:rPr lang="fi-FI" i="1" dirty="0" err="1"/>
              <a:t>difficulties</a:t>
            </a:r>
            <a:r>
              <a:rPr lang="fi-FI" i="1" dirty="0"/>
              <a:t> of </a:t>
            </a:r>
            <a:r>
              <a:rPr lang="fi-FI" i="1" dirty="0" err="1"/>
              <a:t>examining</a:t>
            </a:r>
            <a:r>
              <a:rPr lang="fi-FI" i="1" dirty="0"/>
              <a:t> </a:t>
            </a:r>
            <a:r>
              <a:rPr lang="fi-FI" i="1" dirty="0" err="1"/>
              <a:t>political</a:t>
            </a:r>
            <a:r>
              <a:rPr lang="fi-FI" i="1" dirty="0"/>
              <a:t> </a:t>
            </a:r>
            <a:r>
              <a:rPr lang="fi-FI" i="1" dirty="0" err="1" smtClean="0"/>
              <a:t>issues</a:t>
            </a:r>
            <a:r>
              <a:rPr lang="fi-FI" i="1" dirty="0"/>
              <a:t>?</a:t>
            </a:r>
            <a:r>
              <a:rPr lang="fi-FI" i="1" dirty="0" smtClean="0"/>
              <a:t> </a:t>
            </a:r>
          </a:p>
          <a:p>
            <a:pPr fontAlgn="base"/>
            <a:r>
              <a:rPr lang="fi-FI" i="1" dirty="0" err="1" smtClean="0"/>
              <a:t>Why</a:t>
            </a:r>
            <a:r>
              <a:rPr lang="fi-FI" i="1" dirty="0" smtClean="0"/>
              <a:t> </a:t>
            </a:r>
            <a:r>
              <a:rPr lang="fi-FI" i="1" dirty="0" err="1"/>
              <a:t>might</a:t>
            </a:r>
            <a:r>
              <a:rPr lang="fi-FI" i="1" dirty="0"/>
              <a:t> </a:t>
            </a:r>
            <a:r>
              <a:rPr lang="fi-FI" i="1" dirty="0" err="1"/>
              <a:t>the</a:t>
            </a:r>
            <a:r>
              <a:rPr lang="fi-FI" i="1" dirty="0"/>
              <a:t> </a:t>
            </a:r>
            <a:r>
              <a:rPr lang="fi-FI" i="1" dirty="0" err="1"/>
              <a:t>value</a:t>
            </a:r>
            <a:r>
              <a:rPr lang="fi-FI" i="1" dirty="0"/>
              <a:t> of case </a:t>
            </a:r>
            <a:r>
              <a:rPr lang="fi-FI" i="1" dirty="0" err="1"/>
              <a:t>studies</a:t>
            </a:r>
            <a:r>
              <a:rPr lang="fi-FI" i="1" dirty="0"/>
              <a:t> as a </a:t>
            </a:r>
            <a:r>
              <a:rPr lang="fi-FI" i="1" dirty="0" err="1"/>
              <a:t>method</a:t>
            </a:r>
            <a:r>
              <a:rPr lang="fi-FI" i="1" dirty="0"/>
              <a:t> of </a:t>
            </a:r>
            <a:r>
              <a:rPr lang="fi-FI" i="1" dirty="0" err="1"/>
              <a:t>acquiring</a:t>
            </a:r>
            <a:r>
              <a:rPr lang="fi-FI" i="1" dirty="0"/>
              <a:t> </a:t>
            </a:r>
            <a:r>
              <a:rPr lang="fi-FI" i="1" dirty="0" err="1"/>
              <a:t>knowledge</a:t>
            </a:r>
            <a:r>
              <a:rPr lang="fi-FI" i="1" dirty="0"/>
              <a:t> </a:t>
            </a:r>
            <a:r>
              <a:rPr lang="fi-FI" i="1" dirty="0" err="1"/>
              <a:t>be</a:t>
            </a:r>
            <a:r>
              <a:rPr lang="fi-FI" i="1" dirty="0"/>
              <a:t> </a:t>
            </a:r>
            <a:r>
              <a:rPr lang="fi-FI" i="1" dirty="0" err="1"/>
              <a:t>considered</a:t>
            </a:r>
            <a:r>
              <a:rPr lang="fi-FI" i="1" dirty="0"/>
              <a:t> </a:t>
            </a:r>
            <a:r>
              <a:rPr lang="fi-FI" i="1" dirty="0" err="1"/>
              <a:t>questionable</a:t>
            </a:r>
            <a:r>
              <a:rPr lang="fi-FI" i="1" dirty="0"/>
              <a:t>? 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4315502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Knowledge in </a:t>
            </a:r>
            <a:r>
              <a:rPr lang="en-US" dirty="0" err="1" smtClean="0"/>
              <a:t>poLitics</a:t>
            </a:r>
            <a:endParaRPr lang="en-US" dirty="0"/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3"/>
          </p:nvPr>
        </p:nvSpPr>
        <p:spPr/>
        <p:txBody>
          <a:bodyPr>
            <a:normAutofit fontScale="92500" lnSpcReduction="20000"/>
          </a:bodyPr>
          <a:lstStyle/>
          <a:p>
            <a:pPr fontAlgn="base"/>
            <a:r>
              <a:rPr lang="fi-FI" i="1" dirty="0"/>
              <a:t>Can </a:t>
            </a:r>
            <a:r>
              <a:rPr lang="fi-FI" i="1" dirty="0" err="1"/>
              <a:t>we</a:t>
            </a:r>
            <a:r>
              <a:rPr lang="fi-FI" i="1" dirty="0"/>
              <a:t> </a:t>
            </a:r>
            <a:r>
              <a:rPr lang="fi-FI" i="1" dirty="0" err="1"/>
              <a:t>have</a:t>
            </a:r>
            <a:r>
              <a:rPr lang="fi-FI" i="1" dirty="0"/>
              <a:t> </a:t>
            </a:r>
            <a:r>
              <a:rPr lang="fi-FI" i="1" dirty="0" err="1"/>
              <a:t>political</a:t>
            </a:r>
            <a:r>
              <a:rPr lang="fi-FI" i="1" dirty="0"/>
              <a:t> </a:t>
            </a:r>
            <a:r>
              <a:rPr lang="fi-FI" i="1" dirty="0" err="1"/>
              <a:t>beliefs</a:t>
            </a:r>
            <a:r>
              <a:rPr lang="fi-FI" i="1" dirty="0"/>
              <a:t> </a:t>
            </a:r>
            <a:r>
              <a:rPr lang="fi-FI" i="1" dirty="0" err="1"/>
              <a:t>or</a:t>
            </a:r>
            <a:r>
              <a:rPr lang="fi-FI" i="1" dirty="0"/>
              <a:t> </a:t>
            </a:r>
            <a:r>
              <a:rPr lang="fi-FI" i="1" dirty="0" err="1"/>
              <a:t>knowledge</a:t>
            </a:r>
            <a:r>
              <a:rPr lang="fi-FI" i="1" dirty="0"/>
              <a:t> </a:t>
            </a:r>
            <a:r>
              <a:rPr lang="fi-FI" i="1" dirty="0" err="1"/>
              <a:t>that</a:t>
            </a:r>
            <a:r>
              <a:rPr lang="fi-FI" i="1" dirty="0"/>
              <a:t> </a:t>
            </a:r>
            <a:r>
              <a:rPr lang="fi-FI" i="1" dirty="0" err="1"/>
              <a:t>are</a:t>
            </a:r>
            <a:r>
              <a:rPr lang="fi-FI" i="1" dirty="0"/>
              <a:t> </a:t>
            </a:r>
            <a:r>
              <a:rPr lang="fi-FI" i="1" dirty="0" err="1"/>
              <a:t>independent</a:t>
            </a:r>
            <a:r>
              <a:rPr lang="fi-FI" i="1" dirty="0"/>
              <a:t> of </a:t>
            </a:r>
            <a:r>
              <a:rPr lang="fi-FI" i="1" dirty="0" err="1"/>
              <a:t>our</a:t>
            </a:r>
            <a:r>
              <a:rPr lang="fi-FI" i="1" dirty="0"/>
              <a:t> </a:t>
            </a:r>
            <a:r>
              <a:rPr lang="fi-FI" i="1" dirty="0" err="1"/>
              <a:t>cultures</a:t>
            </a:r>
            <a:r>
              <a:rPr lang="fi-FI" i="1" dirty="0"/>
              <a:t>? </a:t>
            </a:r>
            <a:endParaRPr lang="fi-FI" dirty="0"/>
          </a:p>
          <a:p>
            <a:pPr fontAlgn="base"/>
            <a:r>
              <a:rPr lang="fi-FI" i="1" dirty="0" err="1"/>
              <a:t>Why</a:t>
            </a:r>
            <a:r>
              <a:rPr lang="fi-FI" i="1" dirty="0"/>
              <a:t> </a:t>
            </a:r>
            <a:r>
              <a:rPr lang="fi-FI" i="1" dirty="0" err="1"/>
              <a:t>do</a:t>
            </a:r>
            <a:r>
              <a:rPr lang="fi-FI" i="1" dirty="0"/>
              <a:t> </a:t>
            </a:r>
            <a:r>
              <a:rPr lang="fi-FI" i="1" dirty="0" err="1"/>
              <a:t>some</a:t>
            </a:r>
            <a:r>
              <a:rPr lang="fi-FI" i="1" dirty="0"/>
              <a:t> </a:t>
            </a:r>
            <a:r>
              <a:rPr lang="fi-FI" i="1" dirty="0" err="1"/>
              <a:t>individuals</a:t>
            </a:r>
            <a:r>
              <a:rPr lang="fi-FI" i="1" dirty="0"/>
              <a:t> </a:t>
            </a:r>
            <a:r>
              <a:rPr lang="fi-FI" i="1" dirty="0" err="1"/>
              <a:t>believe</a:t>
            </a:r>
            <a:r>
              <a:rPr lang="fi-FI" i="1" dirty="0"/>
              <a:t> </a:t>
            </a:r>
            <a:r>
              <a:rPr lang="fi-FI" i="1" dirty="0" err="1"/>
              <a:t>that</a:t>
            </a:r>
            <a:r>
              <a:rPr lang="fi-FI" i="1" dirty="0"/>
              <a:t> </a:t>
            </a:r>
            <a:r>
              <a:rPr lang="fi-FI" i="1" dirty="0" err="1"/>
              <a:t>they</a:t>
            </a:r>
            <a:r>
              <a:rPr lang="fi-FI" i="1" dirty="0"/>
              <a:t> </a:t>
            </a:r>
            <a:r>
              <a:rPr lang="fi-FI" i="1" dirty="0" err="1"/>
              <a:t>know</a:t>
            </a:r>
            <a:r>
              <a:rPr lang="fi-FI" i="1" dirty="0"/>
              <a:t> </a:t>
            </a:r>
            <a:r>
              <a:rPr lang="fi-FI" i="1" dirty="0" err="1"/>
              <a:t>what</a:t>
            </a:r>
            <a:r>
              <a:rPr lang="fi-FI" i="1" dirty="0"/>
              <a:t> is </a:t>
            </a:r>
            <a:r>
              <a:rPr lang="fi-FI" i="1" dirty="0" err="1"/>
              <a:t>right</a:t>
            </a:r>
            <a:r>
              <a:rPr lang="fi-FI" i="1" dirty="0"/>
              <a:t> for </a:t>
            </a:r>
            <a:r>
              <a:rPr lang="fi-FI" i="1" dirty="0" err="1"/>
              <a:t>others</a:t>
            </a:r>
            <a:r>
              <a:rPr lang="fi-FI" i="1" dirty="0"/>
              <a:t>? </a:t>
            </a:r>
            <a:endParaRPr lang="fi-FI" dirty="0"/>
          </a:p>
          <a:p>
            <a:pPr fontAlgn="base"/>
            <a:r>
              <a:rPr lang="fi-FI" i="1" dirty="0"/>
              <a:t>How </a:t>
            </a:r>
            <a:r>
              <a:rPr lang="fi-FI" i="1" dirty="0" err="1"/>
              <a:t>do</a:t>
            </a:r>
            <a:r>
              <a:rPr lang="fi-FI" i="1" dirty="0"/>
              <a:t> </a:t>
            </a:r>
            <a:r>
              <a:rPr lang="fi-FI" i="1" dirty="0" err="1"/>
              <a:t>we</a:t>
            </a:r>
            <a:r>
              <a:rPr lang="fi-FI" i="1" dirty="0"/>
              <a:t> </a:t>
            </a:r>
            <a:r>
              <a:rPr lang="fi-FI" i="1" dirty="0" err="1"/>
              <a:t>decide</a:t>
            </a:r>
            <a:r>
              <a:rPr lang="fi-FI" i="1" dirty="0"/>
              <a:t> </a:t>
            </a:r>
            <a:r>
              <a:rPr lang="fi-FI" i="1" dirty="0" err="1"/>
              <a:t>between</a:t>
            </a:r>
            <a:r>
              <a:rPr lang="fi-FI" i="1" dirty="0"/>
              <a:t> </a:t>
            </a:r>
            <a:r>
              <a:rPr lang="fi-FI" i="1" dirty="0" err="1"/>
              <a:t>the</a:t>
            </a:r>
            <a:r>
              <a:rPr lang="fi-FI" i="1" dirty="0"/>
              <a:t> </a:t>
            </a:r>
            <a:r>
              <a:rPr lang="fi-FI" i="1" dirty="0" err="1"/>
              <a:t>opinions</a:t>
            </a:r>
            <a:r>
              <a:rPr lang="fi-FI" i="1" dirty="0"/>
              <a:t> of </a:t>
            </a:r>
            <a:r>
              <a:rPr lang="fi-FI" i="1" dirty="0" err="1"/>
              <a:t>experts</a:t>
            </a:r>
            <a:r>
              <a:rPr lang="fi-FI" i="1" dirty="0"/>
              <a:t> </a:t>
            </a:r>
            <a:r>
              <a:rPr lang="fi-FI" i="1" dirty="0" err="1"/>
              <a:t>when</a:t>
            </a:r>
            <a:r>
              <a:rPr lang="fi-FI" i="1" dirty="0"/>
              <a:t> </a:t>
            </a:r>
            <a:r>
              <a:rPr lang="fi-FI" i="1" dirty="0" err="1"/>
              <a:t>they</a:t>
            </a:r>
            <a:r>
              <a:rPr lang="fi-FI" i="1" dirty="0"/>
              <a:t> </a:t>
            </a:r>
            <a:r>
              <a:rPr lang="fi-FI" i="1" dirty="0" err="1"/>
              <a:t>disagree</a:t>
            </a:r>
            <a:r>
              <a:rPr lang="fi-FI" i="1" dirty="0"/>
              <a:t>? </a:t>
            </a:r>
            <a:r>
              <a:rPr lang="fi-FI" i="1" dirty="0" err="1"/>
              <a:t>Who</a:t>
            </a:r>
            <a:r>
              <a:rPr lang="fi-FI" i="1" dirty="0"/>
              <a:t> </a:t>
            </a:r>
            <a:r>
              <a:rPr lang="fi-FI" i="1" dirty="0" err="1"/>
              <a:t>are</a:t>
            </a:r>
            <a:r>
              <a:rPr lang="fi-FI" i="1" dirty="0"/>
              <a:t> </a:t>
            </a:r>
            <a:r>
              <a:rPr lang="fi-FI" i="1" dirty="0" err="1"/>
              <a:t>the</a:t>
            </a:r>
            <a:r>
              <a:rPr lang="fi-FI" i="1" dirty="0"/>
              <a:t> </a:t>
            </a:r>
            <a:r>
              <a:rPr lang="fi-FI" i="1" dirty="0" err="1"/>
              <a:t>experts</a:t>
            </a:r>
            <a:r>
              <a:rPr lang="fi-FI" i="1" dirty="0"/>
              <a:t> </a:t>
            </a:r>
            <a:r>
              <a:rPr lang="fi-FI" i="1" dirty="0" smtClean="0"/>
              <a:t>in </a:t>
            </a:r>
            <a:r>
              <a:rPr lang="fi-FI" i="1" dirty="0" err="1"/>
              <a:t>politics</a:t>
            </a:r>
            <a:r>
              <a:rPr lang="fi-FI" i="1" dirty="0"/>
              <a:t>? </a:t>
            </a:r>
            <a:endParaRPr lang="fi-FI" dirty="0"/>
          </a:p>
          <a:p>
            <a:pPr fontAlgn="base"/>
            <a:r>
              <a:rPr lang="fi-FI" i="1" dirty="0" err="1"/>
              <a:t>What</a:t>
            </a:r>
            <a:r>
              <a:rPr lang="fi-FI" i="1" dirty="0"/>
              <a:t> is </a:t>
            </a:r>
            <a:r>
              <a:rPr lang="fi-FI" i="1" dirty="0" err="1"/>
              <a:t>the</a:t>
            </a:r>
            <a:r>
              <a:rPr lang="fi-FI" i="1" dirty="0"/>
              <a:t> </a:t>
            </a:r>
            <a:r>
              <a:rPr lang="fi-FI" i="1" dirty="0" err="1"/>
              <a:t>role</a:t>
            </a:r>
            <a:r>
              <a:rPr lang="fi-FI" i="1" dirty="0"/>
              <a:t> of </a:t>
            </a:r>
            <a:r>
              <a:rPr lang="fi-FI" i="1" dirty="0" err="1"/>
              <a:t>communication</a:t>
            </a:r>
            <a:r>
              <a:rPr lang="fi-FI" i="1" dirty="0"/>
              <a:t> and media in </a:t>
            </a:r>
            <a:r>
              <a:rPr lang="fi-FI" i="1" dirty="0" err="1"/>
              <a:t>shaping</a:t>
            </a:r>
            <a:r>
              <a:rPr lang="fi-FI" i="1" dirty="0"/>
              <a:t> </a:t>
            </a:r>
            <a:r>
              <a:rPr lang="fi-FI" i="1" dirty="0" err="1"/>
              <a:t>people’s</a:t>
            </a:r>
            <a:r>
              <a:rPr lang="fi-FI" i="1" dirty="0"/>
              <a:t> </a:t>
            </a:r>
            <a:r>
              <a:rPr lang="fi-FI" i="1" dirty="0" err="1"/>
              <a:t>perception</a:t>
            </a:r>
            <a:r>
              <a:rPr lang="fi-FI" i="1" dirty="0"/>
              <a:t> of </a:t>
            </a:r>
            <a:r>
              <a:rPr lang="fi-FI" i="1" dirty="0" err="1"/>
              <a:t>issues</a:t>
            </a:r>
            <a:r>
              <a:rPr lang="fi-FI" i="1" dirty="0"/>
              <a:t> </a:t>
            </a:r>
            <a:r>
              <a:rPr lang="fi-FI" i="1" dirty="0" smtClean="0"/>
              <a:t>in </a:t>
            </a:r>
            <a:r>
              <a:rPr lang="fi-FI" i="1" dirty="0" err="1"/>
              <a:t>politics</a:t>
            </a:r>
            <a:r>
              <a:rPr lang="fi-FI" i="1" dirty="0"/>
              <a:t>? </a:t>
            </a:r>
            <a:endParaRPr lang="fi-FI" dirty="0"/>
          </a:p>
          <a:p>
            <a:pPr fontAlgn="base"/>
            <a:r>
              <a:rPr lang="fi-FI" i="1" dirty="0"/>
              <a:t>Is it </a:t>
            </a:r>
            <a:r>
              <a:rPr lang="fi-FI" i="1" dirty="0" err="1"/>
              <a:t>ever</a:t>
            </a:r>
            <a:r>
              <a:rPr lang="fi-FI" i="1" dirty="0"/>
              <a:t> </a:t>
            </a:r>
            <a:r>
              <a:rPr lang="fi-FI" i="1" dirty="0" err="1"/>
              <a:t>justifiable</a:t>
            </a:r>
            <a:r>
              <a:rPr lang="fi-FI" i="1" dirty="0"/>
              <a:t> to act </a:t>
            </a:r>
            <a:r>
              <a:rPr lang="fi-FI" i="1" dirty="0" err="1"/>
              <a:t>without</a:t>
            </a:r>
            <a:r>
              <a:rPr lang="fi-FI" i="1" dirty="0"/>
              <a:t> </a:t>
            </a:r>
            <a:r>
              <a:rPr lang="fi-FI" i="1" dirty="0" err="1"/>
              <a:t>having</a:t>
            </a:r>
            <a:r>
              <a:rPr lang="fi-FI" i="1" dirty="0"/>
              <a:t> </a:t>
            </a:r>
            <a:r>
              <a:rPr lang="fi-FI" i="1" dirty="0" err="1"/>
              <a:t>good</a:t>
            </a:r>
            <a:r>
              <a:rPr lang="fi-FI" i="1" dirty="0"/>
              <a:t> </a:t>
            </a:r>
            <a:r>
              <a:rPr lang="fi-FI" i="1" dirty="0" err="1"/>
              <a:t>grounds</a:t>
            </a:r>
            <a:r>
              <a:rPr lang="fi-FI" i="1" dirty="0"/>
              <a:t> </a:t>
            </a:r>
            <a:r>
              <a:rPr lang="fi-FI" i="1" dirty="0" err="1"/>
              <a:t>or</a:t>
            </a:r>
            <a:r>
              <a:rPr lang="fi-FI" i="1" dirty="0"/>
              <a:t> </a:t>
            </a:r>
            <a:r>
              <a:rPr lang="fi-FI" i="1" dirty="0" err="1"/>
              <a:t>evidence</a:t>
            </a:r>
            <a:r>
              <a:rPr lang="fi-FI" i="1" dirty="0"/>
              <a:t> for </a:t>
            </a:r>
            <a:r>
              <a:rPr lang="fi-FI" i="1" dirty="0" err="1"/>
              <a:t>doing</a:t>
            </a:r>
            <a:r>
              <a:rPr lang="fi-FI" i="1" dirty="0"/>
              <a:t> </a:t>
            </a:r>
            <a:r>
              <a:rPr lang="fi-FI" i="1" dirty="0" err="1"/>
              <a:t>so</a:t>
            </a:r>
            <a:r>
              <a:rPr lang="fi-FI" i="1" dirty="0"/>
              <a:t>? </a:t>
            </a:r>
            <a:r>
              <a:rPr lang="fi-FI" dirty="0"/>
              <a:t/>
            </a:r>
            <a:br>
              <a:rPr lang="fi-FI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754077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74450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Politics all about and how to know  that?</a:t>
            </a:r>
            <a:endParaRPr lang="en-US" dirty="0"/>
          </a:p>
        </p:txBody>
      </p:sp>
      <p:pic>
        <p:nvPicPr>
          <p:cNvPr id="4" name="Sisällön paikkamerkki 3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46725" y="1919518"/>
            <a:ext cx="3015923" cy="4657201"/>
          </a:xfrm>
        </p:spPr>
      </p:pic>
    </p:spTree>
    <p:extLst>
      <p:ext uri="{BB962C8B-B14F-4D97-AF65-F5344CB8AC3E}">
        <p14:creationId xmlns:p14="http://schemas.microsoft.com/office/powerpoint/2010/main" val="1855234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Political perspectives and  knowledge</a:t>
            </a:r>
            <a:endParaRPr lang="en-US" dirty="0"/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Awareness of political perspectives demands conscious engagement AND UNDERSTADING OF THE CONCEPTS</a:t>
            </a:r>
          </a:p>
          <a:p>
            <a:pPr lvl="1"/>
            <a:r>
              <a:rPr lang="en-US" dirty="0" smtClean="0"/>
              <a:t>The need to follow news and views critically with awareness  of media leanings and the importance of alternative sources of information : OPVL- what was that?</a:t>
            </a:r>
          </a:p>
          <a:p>
            <a:pPr lvl="1"/>
            <a:r>
              <a:rPr lang="en-US" dirty="0" smtClean="0"/>
              <a:t>Political perspectives in liberal democracies: “LEFT” AND “RIGHT” : CHOOSE YOUR SIDE ; DISCUSSION ACTIVITY</a:t>
            </a:r>
          </a:p>
        </p:txBody>
      </p:sp>
    </p:spTree>
    <p:extLst>
      <p:ext uri="{BB962C8B-B14F-4D97-AF65-F5344CB8AC3E}">
        <p14:creationId xmlns:p14="http://schemas.microsoft.com/office/powerpoint/2010/main" val="14327280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POLITICAL PERSPECTIVES</a:t>
            </a:r>
            <a:endParaRPr lang="en-US" dirty="0"/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lvl="1"/>
            <a:r>
              <a:rPr lang="en-US" dirty="0" smtClean="0"/>
              <a:t>Political </a:t>
            </a:r>
            <a:r>
              <a:rPr lang="en-US" dirty="0"/>
              <a:t>perspectives </a:t>
            </a:r>
            <a:r>
              <a:rPr lang="en-US" dirty="0" smtClean="0"/>
              <a:t>ARE </a:t>
            </a:r>
            <a:r>
              <a:rPr lang="en-US" dirty="0"/>
              <a:t>closely allied with different kinds of government: How to organize a </a:t>
            </a:r>
            <a:r>
              <a:rPr lang="en-US" dirty="0" smtClean="0"/>
              <a:t>society</a:t>
            </a:r>
            <a:r>
              <a:rPr lang="en-US" dirty="0"/>
              <a:t> </a:t>
            </a:r>
            <a:r>
              <a:rPr lang="en-US" dirty="0" smtClean="0"/>
              <a:t>( values &amp; assumptions)</a:t>
            </a:r>
            <a:endParaRPr lang="en-US" dirty="0"/>
          </a:p>
          <a:p>
            <a:pPr lvl="1"/>
            <a:r>
              <a:rPr lang="en-US" dirty="0" smtClean="0"/>
              <a:t>1)  </a:t>
            </a:r>
            <a:r>
              <a:rPr lang="en-US" dirty="0"/>
              <a:t>monarchy ( or chiefdom of emirate)- someone rules because of </a:t>
            </a:r>
            <a:r>
              <a:rPr lang="en-US" dirty="0" err="1"/>
              <a:t>hiS</a:t>
            </a:r>
            <a:r>
              <a:rPr lang="en-US" dirty="0"/>
              <a:t> OR HER SOCIAL POSITIONS OF BIRTH </a:t>
            </a:r>
          </a:p>
          <a:p>
            <a:pPr lvl="1"/>
            <a:r>
              <a:rPr lang="en-US" dirty="0" smtClean="0"/>
              <a:t>2</a:t>
            </a:r>
            <a:r>
              <a:rPr lang="en-US" dirty="0"/>
              <a:t>) THEOCRACY- AN ELITE RULES BECAUSE OF HTEIR GREATER KNOWLEDGE OF RELIGION AND THEREBUY THE WILL OF GOD FOR </a:t>
            </a:r>
            <a:r>
              <a:rPr lang="en-US" dirty="0" smtClean="0"/>
              <a:t>SOCIETY</a:t>
            </a:r>
          </a:p>
          <a:p>
            <a:pPr lvl="1"/>
            <a:r>
              <a:rPr lang="en-US" dirty="0" smtClean="0"/>
              <a:t> 3) DEMOCRACY- PEOPLE HAVE THE VOTE RULE THEMSELVES THROUGH THEIR ELECTED       	REPRESENTATIVES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60363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Political perspectives</a:t>
            </a:r>
            <a:endParaRPr lang="en-US" dirty="0"/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3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What  assumptions in each case are made about human equality?</a:t>
            </a:r>
          </a:p>
          <a:p>
            <a:r>
              <a:rPr lang="en-US" dirty="0" smtClean="0"/>
              <a:t>What assumptions are made about who knows the best how to govern a society?</a:t>
            </a:r>
          </a:p>
          <a:p>
            <a:r>
              <a:rPr lang="en-US" dirty="0" smtClean="0"/>
              <a:t>What are the likely sources of the values to guide the society?</a:t>
            </a:r>
          </a:p>
          <a:p>
            <a:r>
              <a:rPr lang="en-US" dirty="0" smtClean="0"/>
              <a:t>AUTHORITARIAN SYSTEM: PUBLIC POLITICAL DEBATE ON HOW TO EXERCISE POWER IS LIMITED OR NON-EXISTENT</a:t>
            </a:r>
          </a:p>
          <a:p>
            <a:r>
              <a:rPr lang="en-US" dirty="0" smtClean="0"/>
              <a:t>DEMOCRACY: GOVERNMENT DOES NOT USUALLY EXERCISE DIRECT CONTROL OF KNOWLEDGE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70526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Key concepts to understand knowledge in politics</a:t>
            </a:r>
            <a:endParaRPr lang="en-US" dirty="0"/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 smtClean="0"/>
              <a:t>POWER, SOVEREIGNTY, LEGITIMACY, INTERDEPENDENCE, HUMAN RIGHTS, JUSTICE, LIBERTY , EQUALITY, DEVELOPMENT, SUSTAINABILITY, GLOBALIZATION, INEQUALITY, PEACE, CONFLICT, VIOLENCE, NON-VIOLENCE</a:t>
            </a:r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5763455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do you know politics</a:t>
            </a:r>
            <a:endParaRPr lang="en-US" dirty="0"/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 smtClean="0"/>
              <a:t>Which ways of knowing to use?  Give examples and explain</a:t>
            </a:r>
            <a:endParaRPr lang="en-US" dirty="0"/>
          </a:p>
        </p:txBody>
      </p:sp>
      <p:pic>
        <p:nvPicPr>
          <p:cNvPr id="5" name="Sisällön paikkamerkki 4"/>
          <p:cNvPicPr>
            <a:picLocks noGrp="1" noChangeAspect="1"/>
          </p:cNvPicPr>
          <p:nvPr>
            <p:ph sz="quarter" idx="14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35229" y="2366963"/>
            <a:ext cx="3579341" cy="3424237"/>
          </a:xfrm>
        </p:spPr>
      </p:pic>
    </p:spTree>
    <p:extLst>
      <p:ext uri="{BB962C8B-B14F-4D97-AF65-F5344CB8AC3E}">
        <p14:creationId xmlns:p14="http://schemas.microsoft.com/office/powerpoint/2010/main" val="83146280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 one sees the world just “ as it is”; that is why we need theories</a:t>
            </a:r>
            <a:endParaRPr lang="en-US" dirty="0"/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fi-FI" dirty="0" err="1" smtClean="0"/>
              <a:t>All</a:t>
            </a:r>
            <a:r>
              <a:rPr lang="fi-FI" dirty="0" smtClean="0"/>
              <a:t> </a:t>
            </a:r>
            <a:r>
              <a:rPr lang="fi-FI" dirty="0"/>
              <a:t>of us look at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world</a:t>
            </a:r>
            <a:r>
              <a:rPr lang="fi-FI" dirty="0"/>
              <a:t> </a:t>
            </a:r>
            <a:r>
              <a:rPr lang="fi-FI" dirty="0" err="1"/>
              <a:t>through</a:t>
            </a:r>
            <a:r>
              <a:rPr lang="fi-FI" dirty="0"/>
              <a:t> a </a:t>
            </a:r>
            <a:r>
              <a:rPr lang="fi-FI" dirty="0" err="1"/>
              <a:t>veil</a:t>
            </a:r>
            <a:r>
              <a:rPr lang="fi-FI" dirty="0"/>
              <a:t> of </a:t>
            </a:r>
            <a:r>
              <a:rPr lang="fi-FI" dirty="0" err="1" smtClean="0"/>
              <a:t>theories</a:t>
            </a:r>
            <a:r>
              <a:rPr lang="fi-FI" dirty="0"/>
              <a:t>, </a:t>
            </a:r>
            <a:r>
              <a:rPr lang="fi-FI" dirty="0" err="1"/>
              <a:t>presuppositions</a:t>
            </a:r>
            <a:r>
              <a:rPr lang="fi-FI" dirty="0"/>
              <a:t> and </a:t>
            </a:r>
            <a:r>
              <a:rPr lang="fi-FI" dirty="0" err="1"/>
              <a:t>assumptions</a:t>
            </a:r>
            <a:r>
              <a:rPr lang="fi-FI" dirty="0"/>
              <a:t>. </a:t>
            </a:r>
          </a:p>
          <a:p>
            <a:r>
              <a:rPr lang="fi-FI" dirty="0" err="1" smtClean="0"/>
              <a:t>observation</a:t>
            </a:r>
            <a:r>
              <a:rPr lang="fi-FI" dirty="0" smtClean="0"/>
              <a:t> </a:t>
            </a:r>
            <a:r>
              <a:rPr lang="fi-FI" dirty="0"/>
              <a:t>and </a:t>
            </a:r>
            <a:r>
              <a:rPr lang="fi-FI" dirty="0" err="1"/>
              <a:t>interpretation</a:t>
            </a:r>
            <a:r>
              <a:rPr lang="fi-FI" dirty="0"/>
              <a:t> </a:t>
            </a:r>
            <a:r>
              <a:rPr lang="fi-FI" dirty="0" err="1"/>
              <a:t>are</a:t>
            </a:r>
            <a:r>
              <a:rPr lang="fi-FI" dirty="0"/>
              <a:t> </a:t>
            </a:r>
            <a:r>
              <a:rPr lang="fi-FI" dirty="0" smtClean="0"/>
              <a:t> </a:t>
            </a:r>
            <a:r>
              <a:rPr lang="fi-FI" dirty="0" err="1"/>
              <a:t>bound</a:t>
            </a:r>
            <a:r>
              <a:rPr lang="fi-FI" dirty="0"/>
              <a:t> </a:t>
            </a:r>
            <a:r>
              <a:rPr lang="fi-FI" dirty="0" err="1"/>
              <a:t>together</a:t>
            </a:r>
            <a:r>
              <a:rPr lang="fi-FI" dirty="0"/>
              <a:t>: </a:t>
            </a:r>
            <a:r>
              <a:rPr lang="fi-FI" dirty="0" err="1"/>
              <a:t>when</a:t>
            </a:r>
            <a:r>
              <a:rPr lang="fi-FI" dirty="0"/>
              <a:t> </a:t>
            </a:r>
            <a:r>
              <a:rPr lang="fi-FI" dirty="0" err="1"/>
              <a:t>we</a:t>
            </a:r>
            <a:r>
              <a:rPr lang="fi-FI" dirty="0"/>
              <a:t> look at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world</a:t>
            </a:r>
            <a:r>
              <a:rPr lang="fi-FI" dirty="0"/>
              <a:t> </a:t>
            </a:r>
            <a:r>
              <a:rPr lang="fi-FI" dirty="0" err="1"/>
              <a:t>we</a:t>
            </a:r>
            <a:r>
              <a:rPr lang="fi-FI" dirty="0"/>
              <a:t> </a:t>
            </a:r>
            <a:r>
              <a:rPr lang="fi-FI" dirty="0" err="1"/>
              <a:t>are</a:t>
            </a:r>
            <a:r>
              <a:rPr lang="fi-FI" dirty="0"/>
              <a:t> </a:t>
            </a:r>
            <a:r>
              <a:rPr lang="fi-FI" dirty="0" err="1"/>
              <a:t>also</a:t>
            </a:r>
            <a:r>
              <a:rPr lang="fi-FI" dirty="0"/>
              <a:t> </a:t>
            </a:r>
            <a:r>
              <a:rPr lang="fi-FI" dirty="0" err="1"/>
              <a:t>engaged</a:t>
            </a:r>
            <a:r>
              <a:rPr lang="fi-FI" dirty="0"/>
              <a:t> in </a:t>
            </a:r>
            <a:r>
              <a:rPr lang="fi-FI" dirty="0" err="1" smtClean="0"/>
              <a:t>imposing</a:t>
            </a:r>
            <a:r>
              <a:rPr lang="fi-FI" dirty="0" smtClean="0"/>
              <a:t> </a:t>
            </a:r>
            <a:r>
              <a:rPr lang="fi-FI" dirty="0" err="1"/>
              <a:t>meaning</a:t>
            </a:r>
            <a:r>
              <a:rPr lang="fi-FI" dirty="0"/>
              <a:t> on it. </a:t>
            </a:r>
            <a:endParaRPr lang="fi-FI" dirty="0" smtClean="0"/>
          </a:p>
          <a:p>
            <a:r>
              <a:rPr lang="fi-FI" dirty="0" smtClean="0"/>
              <a:t> </a:t>
            </a:r>
            <a:r>
              <a:rPr lang="fi-FI" dirty="0" err="1"/>
              <a:t>theory</a:t>
            </a:r>
            <a:r>
              <a:rPr lang="fi-FI" dirty="0"/>
              <a:t> is </a:t>
            </a:r>
            <a:r>
              <a:rPr lang="fi-FI" dirty="0" err="1"/>
              <a:t>important</a:t>
            </a:r>
            <a:r>
              <a:rPr lang="fi-FI" dirty="0"/>
              <a:t>: it </a:t>
            </a:r>
            <a:r>
              <a:rPr lang="fi-FI" dirty="0" err="1"/>
              <a:t>gives</a:t>
            </a:r>
            <a:r>
              <a:rPr lang="fi-FI" dirty="0"/>
              <a:t> </a:t>
            </a:r>
            <a:r>
              <a:rPr lang="fi-FI" dirty="0" err="1"/>
              <a:t>shape</a:t>
            </a:r>
            <a:r>
              <a:rPr lang="fi-FI" dirty="0"/>
              <a:t> and </a:t>
            </a:r>
            <a:r>
              <a:rPr lang="fi-FI" dirty="0" err="1"/>
              <a:t>structure</a:t>
            </a:r>
            <a:r>
              <a:rPr lang="fi-FI" dirty="0"/>
              <a:t> to an </a:t>
            </a:r>
            <a:r>
              <a:rPr lang="fi-FI" dirty="0" err="1"/>
              <a:t>otherwise</a:t>
            </a:r>
            <a:r>
              <a:rPr lang="fi-FI" dirty="0"/>
              <a:t> </a:t>
            </a:r>
            <a:r>
              <a:rPr lang="fi-FI" dirty="0" err="1"/>
              <a:t>shapeless</a:t>
            </a:r>
            <a:r>
              <a:rPr lang="fi-FI" dirty="0"/>
              <a:t> and </a:t>
            </a:r>
            <a:r>
              <a:rPr lang="fi-FI" dirty="0" err="1"/>
              <a:t>confusing</a:t>
            </a:r>
            <a:r>
              <a:rPr lang="fi-FI" dirty="0"/>
              <a:t> </a:t>
            </a:r>
            <a:r>
              <a:rPr lang="fi-FI" dirty="0" err="1"/>
              <a:t>reality</a:t>
            </a:r>
            <a:r>
              <a:rPr lang="fi-FI" dirty="0"/>
              <a:t> </a:t>
            </a:r>
            <a:endParaRPr lang="fi-FI" dirty="0" smtClean="0"/>
          </a:p>
          <a:p>
            <a:r>
              <a:rPr lang="fi-FI" dirty="0" err="1" smtClean="0"/>
              <a:t>Aristotle</a:t>
            </a:r>
            <a:r>
              <a:rPr lang="fi-FI" dirty="0" smtClean="0"/>
              <a:t>, Machiavelli, Thomas </a:t>
            </a:r>
            <a:r>
              <a:rPr lang="fi-FI" dirty="0" err="1" smtClean="0"/>
              <a:t>Hobbes</a:t>
            </a:r>
            <a:r>
              <a:rPr lang="fi-FI" dirty="0" smtClean="0"/>
              <a:t>, John </a:t>
            </a:r>
            <a:r>
              <a:rPr lang="fi-FI" dirty="0" err="1" smtClean="0"/>
              <a:t>locke</a:t>
            </a:r>
            <a:r>
              <a:rPr lang="fi-FI" dirty="0" smtClean="0"/>
              <a:t>, John </a:t>
            </a:r>
            <a:r>
              <a:rPr lang="fi-FI" dirty="0" err="1" smtClean="0"/>
              <a:t>Mearsheimer</a:t>
            </a:r>
            <a:r>
              <a:rPr lang="fi-FI" dirty="0" smtClean="0"/>
              <a:t>, Joseph </a:t>
            </a:r>
            <a:r>
              <a:rPr lang="fi-FI" dirty="0" err="1" smtClean="0"/>
              <a:t>Nye</a:t>
            </a:r>
            <a:r>
              <a:rPr lang="mr-IN" dirty="0" smtClean="0"/>
              <a:t>…</a:t>
            </a:r>
            <a:endParaRPr lang="fi-FI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985599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Knowledge in </a:t>
            </a:r>
            <a:r>
              <a:rPr lang="en-US" dirty="0" err="1" smtClean="0"/>
              <a:t>POlitics</a:t>
            </a:r>
            <a:endParaRPr lang="en-US" dirty="0"/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fontAlgn="base"/>
            <a:r>
              <a:rPr lang="fi-FI" dirty="0" err="1" smtClean="0"/>
              <a:t>What</a:t>
            </a:r>
            <a:r>
              <a:rPr lang="fi-FI" dirty="0" smtClean="0"/>
              <a:t> </a:t>
            </a:r>
            <a:r>
              <a:rPr lang="fi-FI" dirty="0" err="1" smtClean="0"/>
              <a:t>lies</a:t>
            </a:r>
            <a:r>
              <a:rPr lang="fi-FI" dirty="0" smtClean="0"/>
              <a:t> </a:t>
            </a:r>
            <a:r>
              <a:rPr lang="fi-FI" dirty="0" err="1" smtClean="0"/>
              <a:t>behind</a:t>
            </a:r>
            <a:r>
              <a:rPr lang="fi-FI" dirty="0" smtClean="0"/>
              <a:t> </a:t>
            </a:r>
            <a:r>
              <a:rPr lang="fi-FI" dirty="0" err="1" smtClean="0"/>
              <a:t>political</a:t>
            </a:r>
            <a:r>
              <a:rPr lang="fi-FI" dirty="0" smtClean="0"/>
              <a:t> </a:t>
            </a:r>
            <a:r>
              <a:rPr lang="fi-FI" dirty="0" err="1" smtClean="0"/>
              <a:t>decisions</a:t>
            </a:r>
            <a:r>
              <a:rPr lang="fi-FI" dirty="0" smtClean="0"/>
              <a:t>?</a:t>
            </a:r>
          </a:p>
          <a:p>
            <a:pPr fontAlgn="base"/>
            <a:r>
              <a:rPr lang="fi-FI" dirty="0" err="1" smtClean="0"/>
              <a:t>What</a:t>
            </a:r>
            <a:r>
              <a:rPr lang="fi-FI" dirty="0" smtClean="0"/>
              <a:t> </a:t>
            </a:r>
            <a:r>
              <a:rPr lang="fi-FI" dirty="0" err="1"/>
              <a:t>are</a:t>
            </a:r>
            <a:r>
              <a:rPr lang="fi-FI" dirty="0"/>
              <a:t>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motivations</a:t>
            </a:r>
            <a:r>
              <a:rPr lang="fi-FI" dirty="0"/>
              <a:t> of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various</a:t>
            </a:r>
            <a:r>
              <a:rPr lang="fi-FI" dirty="0"/>
              <a:t> </a:t>
            </a:r>
            <a:r>
              <a:rPr lang="fi-FI" dirty="0" err="1" smtClean="0"/>
              <a:t>political</a:t>
            </a:r>
            <a:r>
              <a:rPr lang="fi-FI" dirty="0" smtClean="0"/>
              <a:t> </a:t>
            </a:r>
            <a:r>
              <a:rPr lang="fi-FI" dirty="0" err="1" smtClean="0"/>
              <a:t>actors</a:t>
            </a:r>
            <a:r>
              <a:rPr lang="fi-FI" dirty="0"/>
              <a:t>? </a:t>
            </a:r>
            <a:endParaRPr lang="fi-FI" dirty="0" smtClean="0"/>
          </a:p>
          <a:p>
            <a:pPr fontAlgn="base"/>
            <a:r>
              <a:rPr lang="fi-FI" dirty="0" smtClean="0"/>
              <a:t>On </a:t>
            </a:r>
            <a:r>
              <a:rPr lang="fi-FI" dirty="0" err="1"/>
              <a:t>which</a:t>
            </a:r>
            <a:r>
              <a:rPr lang="fi-FI" dirty="0"/>
              <a:t> </a:t>
            </a:r>
            <a:r>
              <a:rPr lang="fi-FI" dirty="0" err="1"/>
              <a:t>assumptions</a:t>
            </a:r>
            <a:r>
              <a:rPr lang="fi-FI" dirty="0"/>
              <a:t> </a:t>
            </a:r>
            <a:r>
              <a:rPr lang="fi-FI" dirty="0" err="1"/>
              <a:t>do</a:t>
            </a:r>
            <a:r>
              <a:rPr lang="fi-FI" dirty="0"/>
              <a:t> </a:t>
            </a:r>
            <a:r>
              <a:rPr lang="fi-FI" dirty="0" err="1"/>
              <a:t>these</a:t>
            </a:r>
            <a:r>
              <a:rPr lang="fi-FI" dirty="0"/>
              <a:t> </a:t>
            </a:r>
            <a:r>
              <a:rPr lang="fi-FI" dirty="0" err="1"/>
              <a:t>actors</a:t>
            </a:r>
            <a:r>
              <a:rPr lang="fi-FI" dirty="0"/>
              <a:t> </a:t>
            </a:r>
            <a:r>
              <a:rPr lang="fi-FI" dirty="0" err="1"/>
              <a:t>base</a:t>
            </a:r>
            <a:r>
              <a:rPr lang="fi-FI" dirty="0"/>
              <a:t> </a:t>
            </a:r>
            <a:r>
              <a:rPr lang="fi-FI" dirty="0" err="1"/>
              <a:t>their</a:t>
            </a:r>
            <a:r>
              <a:rPr lang="fi-FI" dirty="0"/>
              <a:t> </a:t>
            </a:r>
            <a:r>
              <a:rPr lang="fi-FI" dirty="0" err="1"/>
              <a:t>beliefs</a:t>
            </a:r>
            <a:r>
              <a:rPr lang="fi-FI" dirty="0"/>
              <a:t>, </a:t>
            </a:r>
            <a:r>
              <a:rPr lang="fi-FI" dirty="0" err="1"/>
              <a:t>policies</a:t>
            </a:r>
            <a:r>
              <a:rPr lang="fi-FI" dirty="0"/>
              <a:t> and </a:t>
            </a:r>
            <a:r>
              <a:rPr lang="fi-FI" dirty="0" err="1" smtClean="0"/>
              <a:t>behaviours</a:t>
            </a:r>
            <a:r>
              <a:rPr lang="fi-FI" dirty="0" smtClean="0"/>
              <a:t>? </a:t>
            </a:r>
          </a:p>
          <a:p>
            <a:pPr fontAlgn="base"/>
            <a:r>
              <a:rPr lang="fi-FI" dirty="0" smtClean="0"/>
              <a:t>How </a:t>
            </a:r>
            <a:r>
              <a:rPr lang="fi-FI" dirty="0" err="1"/>
              <a:t>do</a:t>
            </a:r>
            <a:r>
              <a:rPr lang="fi-FI" dirty="0"/>
              <a:t>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power</a:t>
            </a:r>
            <a:r>
              <a:rPr lang="fi-FI" dirty="0"/>
              <a:t> </a:t>
            </a:r>
            <a:r>
              <a:rPr lang="fi-FI" dirty="0" err="1"/>
              <a:t>dynamics</a:t>
            </a:r>
            <a:r>
              <a:rPr lang="fi-FI" dirty="0"/>
              <a:t> of </a:t>
            </a:r>
            <a:r>
              <a:rPr lang="fi-FI" dirty="0" smtClean="0"/>
              <a:t>a </a:t>
            </a:r>
            <a:r>
              <a:rPr lang="fi-FI" dirty="0" err="1" smtClean="0"/>
              <a:t>situation</a:t>
            </a:r>
            <a:r>
              <a:rPr lang="fi-FI" dirty="0" smtClean="0"/>
              <a:t> </a:t>
            </a:r>
            <a:r>
              <a:rPr lang="fi-FI" dirty="0" err="1"/>
              <a:t>influence</a:t>
            </a:r>
            <a:r>
              <a:rPr lang="fi-FI" dirty="0"/>
              <a:t> </a:t>
            </a:r>
            <a:r>
              <a:rPr lang="fi-FI" dirty="0" err="1"/>
              <a:t>motivations</a:t>
            </a:r>
            <a:r>
              <a:rPr lang="fi-FI" dirty="0"/>
              <a:t>, </a:t>
            </a:r>
            <a:r>
              <a:rPr lang="fi-FI" dirty="0" err="1"/>
              <a:t>assumptions</a:t>
            </a:r>
            <a:r>
              <a:rPr lang="fi-FI" dirty="0"/>
              <a:t> and </a:t>
            </a:r>
            <a:r>
              <a:rPr lang="fi-FI" dirty="0" err="1"/>
              <a:t>outcomes</a:t>
            </a:r>
            <a:r>
              <a:rPr lang="fi-FI" dirty="0"/>
              <a:t>? </a:t>
            </a:r>
            <a:endParaRPr lang="fi-FI" dirty="0" smtClean="0"/>
          </a:p>
          <a:p>
            <a:pPr fontAlgn="base"/>
            <a:r>
              <a:rPr lang="fi-FI" dirty="0" err="1" smtClean="0"/>
              <a:t>the</a:t>
            </a:r>
            <a:r>
              <a:rPr lang="fi-FI" dirty="0" smtClean="0"/>
              <a:t> </a:t>
            </a:r>
            <a:r>
              <a:rPr lang="fi-FI" dirty="0" err="1" smtClean="0"/>
              <a:t>role</a:t>
            </a:r>
            <a:r>
              <a:rPr lang="fi-FI" dirty="0" smtClean="0"/>
              <a:t> of </a:t>
            </a:r>
            <a:r>
              <a:rPr lang="fi-FI" dirty="0" err="1" smtClean="0"/>
              <a:t>emotions</a:t>
            </a:r>
            <a:r>
              <a:rPr lang="fi-FI" dirty="0" smtClean="0"/>
              <a:t> in </a:t>
            </a:r>
            <a:r>
              <a:rPr lang="fi-FI" dirty="0" err="1" smtClean="0"/>
              <a:t>politics</a:t>
            </a:r>
            <a:r>
              <a:rPr lang="fi-FI" dirty="0" smtClean="0"/>
              <a:t>?</a:t>
            </a:r>
          </a:p>
          <a:p>
            <a:pPr fontAlgn="base"/>
            <a:endParaRPr lang="fi-FI" dirty="0"/>
          </a:p>
          <a:p>
            <a:pPr fontAlgn="base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9617609"/>
      </p:ext>
    </p:extLst>
  </p:cSld>
  <p:clrMapOvr>
    <a:masterClrMapping/>
  </p:clrMapOvr>
</p:sld>
</file>

<file path=ppt/theme/theme1.xml><?xml version="1.0" encoding="utf-8"?>
<a:theme xmlns:a="http://schemas.openxmlformats.org/drawingml/2006/main" name="Pisara">
  <a:themeElements>
    <a:clrScheme name="Droplet">
      <a:dk1>
        <a:sysClr val="windowText" lastClr="000000"/>
      </a:dk1>
      <a:lt1>
        <a:sysClr val="window" lastClr="FFFFFF"/>
      </a:lt1>
      <a:dk2>
        <a:srgbClr val="355071"/>
      </a:dk2>
      <a:lt2>
        <a:srgbClr val="AABED7"/>
      </a:lt2>
      <a:accent1>
        <a:srgbClr val="2FA3EE"/>
      </a:accent1>
      <a:accent2>
        <a:srgbClr val="4BCAAD"/>
      </a:accent2>
      <a:accent3>
        <a:srgbClr val="86C157"/>
      </a:accent3>
      <a:accent4>
        <a:srgbClr val="D99C3F"/>
      </a:accent4>
      <a:accent5>
        <a:srgbClr val="CE6633"/>
      </a:accent5>
      <a:accent6>
        <a:srgbClr val="A35DD1"/>
      </a:accent6>
      <a:hlink>
        <a:srgbClr val="56BCFE"/>
      </a:hlink>
      <a:folHlink>
        <a:srgbClr val="97C5E3"/>
      </a:folHlink>
    </a:clrScheme>
    <a:fontScheme name="Drople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roplet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130000"/>
                <a:satMod val="150000"/>
                <a:lumMod val="112000"/>
              </a:schemeClr>
            </a:gs>
            <a:gs pos="100000">
              <a:schemeClr val="phClr">
                <a:shade val="92000"/>
                <a:satMod val="140000"/>
                <a:lumMod val="11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A633B6A3-9E7F-4C10-9C98-2517A3134361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Pisara</Template>
  <TotalTime>4124</TotalTime>
  <Words>468</Words>
  <Application>Microsoft Macintosh PowerPoint</Application>
  <PresentationFormat>Laajakuva</PresentationFormat>
  <Paragraphs>52</Paragraphs>
  <Slides>13</Slides>
  <Notes>1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13</vt:i4>
      </vt:variant>
    </vt:vector>
  </HeadingPairs>
  <TitlesOfParts>
    <vt:vector size="18" baseType="lpstr">
      <vt:lpstr>Arial</vt:lpstr>
      <vt:lpstr>Calibri</vt:lpstr>
      <vt:lpstr>Mangal</vt:lpstr>
      <vt:lpstr>Tw Cen MT</vt:lpstr>
      <vt:lpstr>Pisara</vt:lpstr>
      <vt:lpstr>Knowledge in POlitics</vt:lpstr>
      <vt:lpstr>What is Politics all about and how to know  that?</vt:lpstr>
      <vt:lpstr>Political perspectives and  knowledge</vt:lpstr>
      <vt:lpstr>POLITICAL PERSPECTIVES</vt:lpstr>
      <vt:lpstr>Political perspectives</vt:lpstr>
      <vt:lpstr>Key concepts to understand knowledge in politics</vt:lpstr>
      <vt:lpstr>How do you know politics</vt:lpstr>
      <vt:lpstr>No one sees the world just “ as it is”; that is why we need theories</vt:lpstr>
      <vt:lpstr>Knowledge in POlitics</vt:lpstr>
      <vt:lpstr>How to define Political knowledge?</vt:lpstr>
      <vt:lpstr>Knowledge in POlitics</vt:lpstr>
      <vt:lpstr>Knowledge in poLitics</vt:lpstr>
      <vt:lpstr>PowerPoint-esitys</vt:lpstr>
    </vt:vector>
  </TitlesOfParts>
  <Company/>
  <LinksUpToDate>false</LinksUpToDate>
  <SharedDoc>false</SharedDoc>
  <HyperlinksChanged>false</HyperlinksChanged>
  <AppVersion>15.0029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Knowledge in POlitics</dc:title>
  <dc:creator>Soininen Susanna</dc:creator>
  <cp:lastModifiedBy>Soininen Susanna</cp:lastModifiedBy>
  <cp:revision>17</cp:revision>
  <dcterms:created xsi:type="dcterms:W3CDTF">2019-10-28T08:33:49Z</dcterms:created>
  <dcterms:modified xsi:type="dcterms:W3CDTF">2019-10-31T08:08:02Z</dcterms:modified>
</cp:coreProperties>
</file>