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4" r:id="rId1"/>
    <p:sldMasterId id="2147483665" r:id="rId2"/>
  </p:sldMasterIdLst>
  <p:notesMasterIdLst>
    <p:notesMasterId r:id="rId6"/>
  </p:notesMasterIdLst>
  <p:sldIdLst>
    <p:sldId id="256" r:id="rId3"/>
    <p:sldId id="257" r:id="rId4"/>
    <p:sldId id="258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591d0711f6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1591d0711f6_0_160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700" cy="446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06d01d5b22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206d01d5b22_0_2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700" cy="446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500" cy="19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2"/>
          <p:cNvSpPr txBox="1"/>
          <p:nvPr/>
        </p:nvSpPr>
        <p:spPr>
          <a:xfrm>
            <a:off x="23110613" y="88587"/>
            <a:ext cx="11031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300" cy="35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300" cy="4749600"/>
          </a:xfrm>
          <a:prstGeom prst="rect">
            <a:avLst/>
          </a:prstGeom>
          <a:noFill/>
          <a:ln>
            <a:noFill/>
          </a:ln>
        </p:spPr>
      </p:sp>
      <p:sp>
        <p:nvSpPr>
          <p:cNvPr id="96" name="Google Shape;96;p1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300" cy="35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1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300" cy="4749600"/>
          </a:xfrm>
          <a:prstGeom prst="rect">
            <a:avLst/>
          </a:prstGeom>
          <a:noFill/>
          <a:ln>
            <a:noFill/>
          </a:ln>
        </p:spPr>
      </p:sp>
      <p:sp>
        <p:nvSpPr>
          <p:cNvPr id="98" name="Google Shape;98;p1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300" cy="35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300" cy="4749600"/>
          </a:xfrm>
          <a:prstGeom prst="rect">
            <a:avLst/>
          </a:prstGeom>
          <a:noFill/>
          <a:ln>
            <a:noFill/>
          </a:ln>
        </p:spPr>
      </p:sp>
      <p:sp>
        <p:nvSpPr>
          <p:cNvPr id="100" name="Google Shape;100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3"/>
          <p:cNvSpPr txBox="1"/>
          <p:nvPr/>
        </p:nvSpPr>
        <p:spPr>
          <a:xfrm>
            <a:off x="23110613" y="88587"/>
            <a:ext cx="11031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3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3100" cy="84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300"/>
              <a:buFont typeface="Calibri"/>
              <a:buNone/>
              <a:defRPr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3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900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13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700" cy="213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9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100"/>
              <a:buFont typeface="Calibri"/>
              <a:buNone/>
              <a:defRPr sz="6100"/>
            </a:lvl1pPr>
            <a:lvl2pPr marL="914400" lvl="1" indent="-5651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5300"/>
              <a:buChar char="•"/>
              <a:defRPr sz="5300"/>
            </a:lvl2pPr>
            <a:lvl3pPr marL="1371600" lvl="2" indent="-5334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13" name="Google Shape;113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5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4100" cy="16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5"/>
          <p:cNvSpPr txBox="1"/>
          <p:nvPr/>
        </p:nvSpPr>
        <p:spPr>
          <a:xfrm>
            <a:off x="23110613" y="88587"/>
            <a:ext cx="11031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5"/>
          <p:cNvSpPr/>
          <p:nvPr/>
        </p:nvSpPr>
        <p:spPr>
          <a:xfrm>
            <a:off x="8404703" y="4080086"/>
            <a:ext cx="3941700" cy="69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5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100"/>
              <a:buFont typeface="Calibri"/>
              <a:buNone/>
              <a:defRPr sz="6100"/>
            </a:lvl1pPr>
            <a:lvl2pPr marL="914400" lvl="1" indent="-5651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5300"/>
              <a:buChar char="•"/>
              <a:defRPr sz="5300"/>
            </a:lvl2pPr>
            <a:lvl3pPr marL="1371600" lvl="2" indent="-5334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15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100"/>
              <a:buFont typeface="Calibri"/>
              <a:buNone/>
              <a:defRPr sz="6100"/>
            </a:lvl1pPr>
            <a:lvl2pPr marL="914400" lvl="1" indent="-5651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5300"/>
              <a:buChar char="•"/>
              <a:defRPr sz="5300"/>
            </a:lvl2pPr>
            <a:lvl3pPr marL="1371600" lvl="2" indent="-5334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p15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21" name="Google Shape;121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6"/>
          <p:cNvSpPr>
            <a:spLocks noGrp="1"/>
          </p:cNvSpPr>
          <p:nvPr>
            <p:ph type="pic" idx="2"/>
          </p:nvPr>
        </p:nvSpPr>
        <p:spPr>
          <a:xfrm>
            <a:off x="1" y="0"/>
            <a:ext cx="10923900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124" name="Google Shape;124;p16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100" cy="218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6"/>
          <p:cNvSpPr txBox="1"/>
          <p:nvPr/>
        </p:nvSpPr>
        <p:spPr>
          <a:xfrm>
            <a:off x="23110613" y="88587"/>
            <a:ext cx="11031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6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100" cy="86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300"/>
              <a:buFont typeface="Calibri"/>
              <a:buNone/>
              <a:defRPr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27" name="Google Shape;127;p16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28" name="Google Shape;128;p1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500" cy="19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7"/>
          <p:cNvSpPr txBox="1"/>
          <p:nvPr/>
        </p:nvSpPr>
        <p:spPr>
          <a:xfrm>
            <a:off x="23110613" y="88587"/>
            <a:ext cx="11031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7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00" cy="3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33" name="Google Shape;133;p17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00" cy="4749600"/>
          </a:xfrm>
          <a:prstGeom prst="rect">
            <a:avLst/>
          </a:prstGeom>
          <a:noFill/>
          <a:ln>
            <a:noFill/>
          </a:ln>
        </p:spPr>
      </p:sp>
      <p:sp>
        <p:nvSpPr>
          <p:cNvPr id="134" name="Google Shape;134;p17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00" cy="3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17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00" cy="4749600"/>
          </a:xfrm>
          <a:prstGeom prst="rect">
            <a:avLst/>
          </a:prstGeom>
          <a:noFill/>
          <a:ln>
            <a:noFill/>
          </a:ln>
        </p:spPr>
      </p:sp>
      <p:sp>
        <p:nvSpPr>
          <p:cNvPr id="136" name="Google Shape;136;p17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00" cy="3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37" name="Google Shape;137;p17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00" cy="4749600"/>
          </a:xfrm>
          <a:prstGeom prst="rect">
            <a:avLst/>
          </a:prstGeom>
          <a:noFill/>
          <a:ln>
            <a:noFill/>
          </a:ln>
        </p:spPr>
      </p:sp>
      <p:sp>
        <p:nvSpPr>
          <p:cNvPr id="138" name="Google Shape;138;p17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00" cy="3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39" name="Google Shape;139;p17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00" cy="4749600"/>
          </a:xfrm>
          <a:prstGeom prst="rect">
            <a:avLst/>
          </a:prstGeom>
          <a:noFill/>
          <a:ln>
            <a:noFill/>
          </a:ln>
        </p:spPr>
      </p:sp>
      <p:sp>
        <p:nvSpPr>
          <p:cNvPr id="140" name="Google Shape;140;p1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41" name="Google Shape;141;p17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500" cy="19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18"/>
          <p:cNvSpPr txBox="1"/>
          <p:nvPr/>
        </p:nvSpPr>
        <p:spPr>
          <a:xfrm>
            <a:off x="23110613" y="88587"/>
            <a:ext cx="1103100" cy="4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8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900" cy="65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46" name="Google Shape;146;p18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900" cy="65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8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148" name="Google Shape;148;p18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199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cxnSp>
        <p:nvCxnSpPr>
          <p:cNvPr id="149" name="Google Shape;149;p18"/>
          <p:cNvCxnSpPr/>
          <p:nvPr/>
        </p:nvCxnSpPr>
        <p:spPr>
          <a:xfrm>
            <a:off x="768588" y="4204109"/>
            <a:ext cx="109647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0" name="Google Shape;150;p18"/>
          <p:cNvCxnSpPr/>
          <p:nvPr/>
        </p:nvCxnSpPr>
        <p:spPr>
          <a:xfrm>
            <a:off x="12591208" y="4204109"/>
            <a:ext cx="109647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1" name="Google Shape;151;p1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52" name="Google Shape;152;p18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200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6700"/>
              <a:buFont typeface="Calibri"/>
              <a:buNone/>
              <a:defRPr sz="6700" b="1">
                <a:solidFill>
                  <a:schemeClr val="lt1"/>
                </a:solidFill>
              </a:defRPr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200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pic>
        <p:nvPicPr>
          <p:cNvPr id="90" name="Google Shape;90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6" cy="9932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200" cy="81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300"/>
              <a:buFont typeface="Calibri"/>
              <a:buNone/>
              <a:defRPr sz="5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143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Char char="•"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635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635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635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35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35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35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0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5" name="Google Shape;85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25" rIns="91400" bIns="457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1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2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s.fi/otava/art-2000008122041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sanosesaameksi.yle.fi/dokumenti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FAD"/>
        </a:solidFill>
        <a:effectLst/>
      </p:bgPr>
    </p:bg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9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/>
              <a:t>8. Keskustelua saamelaisten asemasta</a:t>
            </a:r>
            <a:br>
              <a:rPr lang="fi-FI"/>
            </a:br>
            <a:br>
              <a:rPr lang="fi-FI"/>
            </a:br>
            <a:r>
              <a:rPr lang="fi-FI"/>
              <a:t>Taitotehtävä: Historiallinen empatia</a:t>
            </a:r>
            <a:endParaRPr/>
          </a:p>
        </p:txBody>
      </p:sp>
      <p:sp>
        <p:nvSpPr>
          <p:cNvPr id="158" name="Google Shape;158;p19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6</a:t>
            </a:r>
            <a:endParaRPr/>
          </a:p>
        </p:txBody>
      </p:sp>
      <p:sp>
        <p:nvSpPr>
          <p:cNvPr id="159" name="Google Shape;159;p19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00" tIns="45725" rIns="91400" bIns="457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Tehtävässä harjoiteltavat taidot</a:t>
            </a:r>
            <a:endParaRPr/>
          </a:p>
        </p:txBody>
      </p:sp>
      <p:sp>
        <p:nvSpPr>
          <p:cNvPr id="165" name="Google Shape;165;p2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600"/>
          </a:xfrm>
          <a:prstGeom prst="rect">
            <a:avLst/>
          </a:prstGeom>
        </p:spPr>
        <p:txBody>
          <a:bodyPr spcFirstLastPara="1" wrap="square" lIns="91400" tIns="45725" rIns="91400" bIns="45725" anchor="t" anchorCtr="0">
            <a:normAutofit/>
          </a:bodyPr>
          <a:lstStyle/>
          <a:p>
            <a:pPr marL="1219200" lvl="0" indent="-996950" algn="l" rtl="0">
              <a:spcBef>
                <a:spcPts val="2100"/>
              </a:spcBef>
              <a:spcAft>
                <a:spcPts val="0"/>
              </a:spcAft>
              <a:buSzPts val="6100"/>
              <a:buChar char="●"/>
            </a:pPr>
            <a:r>
              <a:rPr lang="fi-FI"/>
              <a:t>historiallinen empatia</a:t>
            </a:r>
            <a:endParaRPr/>
          </a:p>
          <a:p>
            <a:pPr marL="1219200" lvl="0" indent="-996950" algn="l" rtl="0">
              <a:spcBef>
                <a:spcPts val="0"/>
              </a:spcBef>
              <a:spcAft>
                <a:spcPts val="0"/>
              </a:spcAft>
              <a:buSzPts val="6100"/>
              <a:buChar char="●"/>
            </a:pPr>
            <a:r>
              <a:rPr lang="fi-FI"/>
              <a:t>argumentointi</a:t>
            </a:r>
            <a:endParaRPr/>
          </a:p>
          <a:p>
            <a:pPr marL="1219200" lvl="0" indent="-996950" algn="l" rtl="0">
              <a:spcBef>
                <a:spcPts val="0"/>
              </a:spcBef>
              <a:spcAft>
                <a:spcPts val="0"/>
              </a:spcAft>
              <a:buSzPts val="6100"/>
              <a:buChar char="●"/>
            </a:pPr>
            <a:r>
              <a:rPr lang="fi-FI"/>
              <a:t>soveltaminen</a:t>
            </a:r>
            <a:endParaRPr/>
          </a:p>
          <a:p>
            <a:pPr marL="1219200" lvl="0" indent="-996950" algn="l" rtl="0">
              <a:spcBef>
                <a:spcPts val="0"/>
              </a:spcBef>
              <a:spcAft>
                <a:spcPts val="0"/>
              </a:spcAft>
              <a:buSzPts val="6100"/>
              <a:buChar char="●"/>
            </a:pPr>
            <a:r>
              <a:rPr lang="fi-FI"/>
              <a:t>kirjallinen esittäminen</a:t>
            </a:r>
          </a:p>
        </p:txBody>
      </p:sp>
      <p:sp>
        <p:nvSpPr>
          <p:cNvPr id="166" name="Google Shape;166;p20"/>
          <p:cNvSpPr txBox="1"/>
          <p:nvPr/>
        </p:nvSpPr>
        <p:spPr>
          <a:xfrm>
            <a:off x="811275" y="12263275"/>
            <a:ext cx="66033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>
                <a:latin typeface="Calibri"/>
                <a:ea typeface="Calibri"/>
                <a:cs typeface="Calibri"/>
                <a:sym typeface="Calibri"/>
              </a:rPr>
              <a:t>Forum Historia 6, Luku 8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00" tIns="45725" rIns="91400" bIns="457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Saamenpuku ja kulttuurinen omiminen</a:t>
            </a:r>
            <a:endParaRPr/>
          </a:p>
        </p:txBody>
      </p:sp>
      <p:sp>
        <p:nvSpPr>
          <p:cNvPr id="172" name="Google Shape;172;p2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600"/>
          </a:xfrm>
          <a:prstGeom prst="rect">
            <a:avLst/>
          </a:prstGeom>
        </p:spPr>
        <p:txBody>
          <a:bodyPr spcFirstLastPara="1" wrap="square" lIns="91400" tIns="45725" rIns="91400" bIns="457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2100"/>
              </a:spcBef>
              <a:spcAft>
                <a:spcPts val="0"/>
              </a:spcAft>
              <a:buNone/>
            </a:pPr>
            <a:r>
              <a:rPr lang="fi-FI" dirty="0"/>
              <a:t>Lue Helsingin Sanomien </a:t>
            </a:r>
            <a:r>
              <a:rPr lang="fi-FI" dirty="0">
                <a:hlinkClick r:id="rId3"/>
              </a:rPr>
              <a:t>artikkeli</a:t>
            </a:r>
            <a:r>
              <a:rPr lang="fi-FI" dirty="0"/>
              <a:t> saamelaisten kokemuksista asuntolakouluissa ja katso Sano se saameksi -sivuston lyhytdokumentti Jouni Aikion </a:t>
            </a:r>
            <a:r>
              <a:rPr lang="fi-FI" dirty="0" err="1"/>
              <a:t>kokemuksista.</a:t>
            </a:r>
            <a:r>
              <a:rPr lang="fi-FI" dirty="0" err="1">
                <a:hlinkClick r:id="rId4"/>
              </a:rPr>
              <a:t>http</a:t>
            </a:r>
            <a:r>
              <a:rPr lang="fi-FI">
                <a:hlinkClick r:id="rId4"/>
              </a:rPr>
              <a:t>://sanosesaameksi.yle.fi/dokumentit/</a:t>
            </a:r>
            <a:endParaRPr lang="fi-FI"/>
          </a:p>
          <a:p>
            <a:pPr marL="0" lvl="0" indent="0" algn="l" rtl="0">
              <a:spcBef>
                <a:spcPts val="2100"/>
              </a:spcBef>
              <a:spcAft>
                <a:spcPts val="0"/>
              </a:spcAft>
              <a:buNone/>
            </a:pPr>
            <a:r>
              <a:rPr lang="fi-FI" dirty="0"/>
              <a:t>Tee kirjoitustehtävät aineistoihin tutustumisen jälkeen.</a:t>
            </a:r>
            <a:br>
              <a:rPr lang="fi-FI" dirty="0"/>
            </a:br>
            <a:endParaRPr dirty="0"/>
          </a:p>
          <a:p>
            <a:pPr marL="0" lvl="0" indent="0" algn="l" rtl="0">
              <a:spcBef>
                <a:spcPts val="2100"/>
              </a:spcBef>
              <a:spcAft>
                <a:spcPts val="0"/>
              </a:spcAft>
              <a:buNone/>
            </a:pPr>
            <a:r>
              <a:rPr lang="fi-FI" dirty="0"/>
              <a:t>1. Kuvittele olevasi Suomen opetusministeri. Kirjoita puhe muille poliittisille päättäjille, jossa perustelet, miksi Suomen valtion pitäisi pyytää saamelaisilta anteeksi.</a:t>
            </a:r>
            <a:br>
              <a:rPr lang="fi-FI" dirty="0"/>
            </a:br>
            <a:endParaRPr dirty="0"/>
          </a:p>
          <a:p>
            <a:pPr marL="0" lvl="0" indent="0" algn="l" rtl="0">
              <a:spcBef>
                <a:spcPts val="2100"/>
              </a:spcBef>
              <a:spcAft>
                <a:spcPts val="0"/>
              </a:spcAft>
              <a:buNone/>
            </a:pPr>
            <a:r>
              <a:rPr lang="fi-FI" dirty="0"/>
              <a:t>2. Kirjoita saamelaisille osoitettu anteeksipyyntö.</a:t>
            </a:r>
            <a:endParaRPr dirty="0"/>
          </a:p>
        </p:txBody>
      </p:sp>
      <p:sp>
        <p:nvSpPr>
          <p:cNvPr id="173" name="Google Shape;173;p21"/>
          <p:cNvSpPr txBox="1"/>
          <p:nvPr/>
        </p:nvSpPr>
        <p:spPr>
          <a:xfrm>
            <a:off x="811275" y="12263275"/>
            <a:ext cx="66033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>
                <a:latin typeface="Calibri"/>
                <a:ea typeface="Calibri"/>
                <a:cs typeface="Calibri"/>
                <a:sym typeface="Calibri"/>
              </a:rPr>
              <a:t>Forum Historia 6, Luku 8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107</Words>
  <Application>Microsoft Office PowerPoint</Application>
  <PresentationFormat>Mukautettu</PresentationFormat>
  <Paragraphs>15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Office-teema</vt:lpstr>
      <vt:lpstr>Office-teema</vt:lpstr>
      <vt:lpstr>8. Keskustelua saamelaisten asemasta  Taitotehtävä: Historiallinen empatia</vt:lpstr>
      <vt:lpstr>Tehtävässä harjoiteltavat taidot</vt:lpstr>
      <vt:lpstr>Saamenpuku ja kulttuurinen omiminen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Keskustelua saamelaisten asemasta  Taitotehtävä: Historiallinen empatia</dc:title>
  <dc:creator>Kaartinen Minna</dc:creator>
  <cp:lastModifiedBy>Kaartinen Minna</cp:lastModifiedBy>
  <cp:revision>2</cp:revision>
  <dcterms:modified xsi:type="dcterms:W3CDTF">2026-03-12T17:25:27Z</dcterms:modified>
</cp:coreProperties>
</file>