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0080625" cy="7559675" type="screen4x3"/>
  <p:notesSz cx="7559675" cy="10691813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540" y="-9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3" name="Dátum helye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4" name="Élőláb helye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" name="Dia számának helye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A872D4A3-D5A2-422D-90DF-ED8AE192489A}" type="slidenum">
              <a:t>‹#›</a:t>
            </a:fld>
            <a:endParaRPr lang="fr-FR" sz="1400" b="0" i="0" u="none" strike="noStrike" kern="1200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041541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" name="Élőfej hely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Dátum helye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Élőláb helye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Dia számának helye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E3AF418B-FEBD-45D1-888C-39B648F12115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8848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fr-FR" sz="2000" b="0" i="0" u="none" strike="noStrike" kern="1200">
        <a:ln>
          <a:noFill/>
        </a:ln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E630F97-C3ED-477E-85A6-F115A1945A24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08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4FE51C-6772-418C-86EB-0F4D04B73B29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202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E1AC2FB-A2F3-49FD-9290-3CDB631D4DCF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75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CBD576-9FE3-498F-8B6C-28883198E32B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502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CD49CF3-626E-457D-86F6-355CCFCB36DF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477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F7FE38F-4479-415E-8D7E-83219A0CFE95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535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B5E0222-5110-497F-9AE1-0E9F01D09C69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645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C84DAEA-D7A4-415E-8022-F607EC45B268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3049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1CFBA5A-26B6-4E5F-AEFD-CE4397644D42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658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FFF176D-9A31-48FB-9BD5-A20F952D59C6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690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8172C16-3839-4719-AFED-8A3C4E7553A0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429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fr-FR"/>
          </a:p>
        </p:txBody>
      </p:sp>
      <p:sp>
        <p:nvSpPr>
          <p:cNvPr id="3" name="Szöveg helye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fr-FR" sz="32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32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fr-FR" sz="28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4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fr-FR"/>
          </a:p>
        </p:txBody>
      </p:sp>
      <p:sp>
        <p:nvSpPr>
          <p:cNvPr id="4" name="Dátum helye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Élőláb helye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Dia számának helye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019F17CC-0C42-489B-8EA6-8F8E610A0F99}" type="slidenum"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fr-FR" sz="4400" b="0" i="0" u="none" strike="noStrike" kern="1200">
          <a:ln>
            <a:noFill/>
          </a:ln>
          <a:latin typeface="Liberation Sans" pitchFamily="18"/>
        </a:defRPr>
      </a:lvl1pPr>
    </p:titleStyle>
    <p:bodyStyle>
      <a:lvl1pPr marL="0" marR="0" indent="0" rtl="0" hangingPunct="0">
        <a:spcBef>
          <a:spcPts val="1414"/>
        </a:spcBef>
        <a:spcAft>
          <a:spcPts val="0"/>
        </a:spcAft>
        <a:tabLst/>
        <a:defRPr lang="fr-FR" sz="3200" b="0" i="0" u="none" strike="noStrike" kern="1200">
          <a:ln>
            <a:noFill/>
          </a:ln>
          <a:latin typeface="Liberation Sans" pitchFamily="18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 b="1"/>
              <a:t>The French School System</a:t>
            </a:r>
            <a:br>
              <a:rPr lang="fr-FR" b="1"/>
            </a:br>
            <a:r>
              <a:rPr lang="fr-FR" b="1"/>
              <a:t>and Saint-Joseph High School</a:t>
            </a:r>
          </a:p>
        </p:txBody>
      </p:sp>
    </p:spTree>
  </p:cSld>
  <p:clrMapOvr>
    <a:masterClrMapping/>
  </p:clrMapOvr>
  <p:transition spd="med" advTm="1000">
    <p:push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/>
              <a:t>Teaching English as a first language</a:t>
            </a:r>
          </a:p>
        </p:txBody>
      </p:sp>
      <p:sp>
        <p:nvSpPr>
          <p:cNvPr id="3" name="Szöveg helye 2"/>
          <p:cNvSpPr txBox="1">
            <a:spLocks noGrp="1"/>
          </p:cNvSpPr>
          <p:nvPr>
            <p:ph type="body" idx="4294967295"/>
          </p:nvPr>
        </p:nvSpPr>
        <p:spPr>
          <a:blipFill>
            <a:blip r:embed="rId3"/>
            <a:stretch>
              <a:fillRect/>
            </a:stretch>
          </a:blipFill>
        </p:spPr>
        <p:txBody>
          <a:bodyPr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fr-FR" sz="32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32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fr-FR" sz="28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4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9pPr>
          </a:lstStyle>
          <a:p>
            <a:pPr lvl="0"/>
            <a:r>
              <a:rPr lang="fr-FR">
                <a:solidFill>
                  <a:srgbClr val="E6E6FF"/>
                </a:solidFill>
              </a:rPr>
              <a:t>Pupils are tested in their own school.</a:t>
            </a:r>
          </a:p>
          <a:p>
            <a:pPr lvl="0"/>
            <a:r>
              <a:rPr lang="fr-FR" b="1">
                <a:solidFill>
                  <a:srgbClr val="E6E6FF"/>
                </a:solidFill>
              </a:rPr>
              <a:t>A national grid is used for marking</a:t>
            </a:r>
            <a:r>
              <a:rPr lang="fr-FR">
                <a:solidFill>
                  <a:srgbClr val="E6E6FF"/>
                </a:solidFill>
              </a:rPr>
              <a:t>.</a:t>
            </a:r>
          </a:p>
          <a:p>
            <a:pPr lvl="0"/>
            <a:r>
              <a:rPr lang="fr-FR">
                <a:solidFill>
                  <a:srgbClr val="E6E6FF"/>
                </a:solidFill>
              </a:rPr>
              <a:t>The orals last for </a:t>
            </a:r>
            <a:r>
              <a:rPr lang="fr-FR" b="1">
                <a:solidFill>
                  <a:srgbClr val="E6E6FF"/>
                </a:solidFill>
              </a:rPr>
              <a:t>10 mn</a:t>
            </a:r>
            <a:r>
              <a:rPr lang="fr-FR">
                <a:solidFill>
                  <a:srgbClr val="E6E6FF"/>
                </a:solidFill>
              </a:rPr>
              <a:t> (+ 10 mn preparation).</a:t>
            </a:r>
          </a:p>
          <a:p>
            <a:pPr lvl="0"/>
            <a:endParaRPr lang="fr-FR">
              <a:solidFill>
                <a:srgbClr val="E6E6FF"/>
              </a:solidFill>
            </a:endParaRPr>
          </a:p>
          <a:p>
            <a:pPr lvl="0"/>
            <a:r>
              <a:rPr lang="fr-FR">
                <a:solidFill>
                  <a:srgbClr val="E6E6FF"/>
                </a:solidFill>
              </a:rPr>
              <a:t>The last </a:t>
            </a:r>
            <a:r>
              <a:rPr lang="fr-FR" b="1">
                <a:solidFill>
                  <a:srgbClr val="E6E6FF"/>
                </a:solidFill>
              </a:rPr>
              <a:t>2 written competences are tested in June</a:t>
            </a:r>
            <a:r>
              <a:rPr lang="fr-FR">
                <a:solidFill>
                  <a:srgbClr val="E6E6FF"/>
                </a:solidFill>
              </a:rPr>
              <a:t>, with the other subjects.</a:t>
            </a:r>
          </a:p>
          <a:p>
            <a:pPr lvl="0"/>
            <a:endParaRPr lang="fr-FR"/>
          </a:p>
        </p:txBody>
      </p:sp>
    </p:spTree>
  </p:cSld>
  <p:clrMapOvr>
    <a:masterClrMapping/>
  </p:clrMapOvr>
  <p:transition spd="med" advTm="20000">
    <p:push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4320" y="360000"/>
            <a:ext cx="2371680" cy="1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ím 2"/>
          <p:cNvSpPr txBox="1">
            <a:spLocks noGrp="1"/>
          </p:cNvSpPr>
          <p:nvPr>
            <p:ph type="title" idx="4294967295"/>
          </p:nvPr>
        </p:nvSpPr>
        <p:spPr>
          <a:xfrm>
            <a:off x="3168360" y="288000"/>
            <a:ext cx="5615640" cy="151200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 b="1"/>
              <a:t>French  pupils </a:t>
            </a:r>
            <a:br>
              <a:rPr lang="fr-FR" b="1"/>
            </a:br>
            <a:endParaRPr lang="fr-FR" b="1"/>
          </a:p>
        </p:txBody>
      </p:sp>
      <p:sp>
        <p:nvSpPr>
          <p:cNvPr id="4" name="Szöveg helye 3"/>
          <p:cNvSpPr txBox="1">
            <a:spLocks noGrp="1"/>
          </p:cNvSpPr>
          <p:nvPr>
            <p:ph type="body" idx="4294967295"/>
          </p:nvPr>
        </p:nvSpPr>
        <p:spPr>
          <a:xfrm>
            <a:off x="503999" y="2448000"/>
            <a:ext cx="9071640" cy="3345479"/>
          </a:xfrm>
        </p:spPr>
        <p:txBody>
          <a:bodyPr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fr-FR" sz="32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32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fr-FR" sz="28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4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9pPr>
          </a:lstStyle>
          <a:p>
            <a:pPr lvl="0">
              <a:buNone/>
            </a:pPr>
            <a:r>
              <a:rPr lang="fr-FR" sz="2000"/>
              <a:t>1 - “L’École Maternelle” = Preschool in France = 3 to 5 years old</a:t>
            </a:r>
          </a:p>
          <a:p>
            <a:pPr lvl="0">
              <a:buNone/>
            </a:pPr>
            <a:r>
              <a:rPr lang="fr-FR" sz="2000"/>
              <a:t>2 - “L’École Primaire” = French Elementary School = 6 to 10 years old</a:t>
            </a:r>
          </a:p>
          <a:p>
            <a:pPr lvl="0">
              <a:buNone/>
            </a:pPr>
            <a:r>
              <a:rPr lang="fr-FR" sz="2000"/>
              <a:t>3 - Le Collège = French Middle School = 11 to 16 years old</a:t>
            </a:r>
          </a:p>
          <a:p>
            <a:pPr lvl="0">
              <a:buNone/>
            </a:pPr>
            <a:r>
              <a:rPr lang="fr-FR" sz="2000" b="1"/>
              <a:t>4 - Le Lycée – High School = 16 to 18 years old</a:t>
            </a:r>
            <a:r>
              <a:rPr lang="fr-FR" sz="2000" b="1">
                <a:solidFill>
                  <a:srgbClr val="800000"/>
                </a:solidFill>
              </a:rPr>
              <a:t> at Saint-Joseph!</a:t>
            </a:r>
          </a:p>
          <a:p>
            <a:pPr lvl="0">
              <a:buNone/>
            </a:pPr>
            <a:r>
              <a:rPr lang="fr-FR" sz="2000"/>
              <a:t>5 - “L’Enseignement Supérieur” –</a:t>
            </a:r>
          </a:p>
          <a:p>
            <a:pPr lvl="0">
              <a:buNone/>
            </a:pPr>
            <a:r>
              <a:rPr lang="fr-FR" sz="2000"/>
              <a:t>Higher Studies in France.</a:t>
            </a:r>
          </a:p>
          <a:p>
            <a:pPr lvl="0">
              <a:buNone/>
            </a:pPr>
            <a:r>
              <a:rPr lang="fr-FR" sz="2000"/>
              <a:t>You need to pass "le baccalauréat"</a:t>
            </a:r>
          </a:p>
          <a:p>
            <a:pPr lvl="0">
              <a:buNone/>
            </a:pPr>
            <a:r>
              <a:rPr lang="fr-FR" sz="2000"/>
              <a:t>to enter these schools.</a:t>
            </a:r>
          </a:p>
          <a:p>
            <a:pPr lvl="0">
              <a:buNone/>
            </a:pPr>
            <a:endParaRPr lang="fr-FR"/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976000" y="4248000"/>
            <a:ext cx="3671999" cy="28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0">
    <p:push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/>
              <a:t>Saint-Joseph High School</a:t>
            </a:r>
            <a:br>
              <a:rPr lang="fr-FR"/>
            </a:br>
            <a:r>
              <a:rPr lang="fr-FR"/>
              <a:t>in Lamballe, in Brittany</a:t>
            </a:r>
          </a:p>
        </p:txBody>
      </p:sp>
      <p:sp>
        <p:nvSpPr>
          <p:cNvPr id="3" name="Szöveg helye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fr-FR" sz="32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32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fr-FR" sz="28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4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9pPr>
          </a:lstStyle>
          <a:p>
            <a:pPr marL="0" indent="0"/>
            <a:endParaRPr lang="fr-FR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24000" y="2592000"/>
            <a:ext cx="7272000" cy="428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0">
    <p:push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/>
              <a:t>St Joseph High School</a:t>
            </a:r>
          </a:p>
        </p:txBody>
      </p:sp>
      <p:sp>
        <p:nvSpPr>
          <p:cNvPr id="3" name="Szöveg helye 2"/>
          <p:cNvSpPr txBox="1">
            <a:spLocks noGrp="1"/>
          </p:cNvSpPr>
          <p:nvPr>
            <p:ph type="body" idx="4294967295"/>
          </p:nvPr>
        </p:nvSpPr>
        <p:spPr>
          <a:xfrm>
            <a:off x="503999" y="1519560"/>
            <a:ext cx="9216000" cy="560844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fr-FR" sz="32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32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fr-FR" sz="28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4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9pPr>
          </a:lstStyle>
          <a:p>
            <a:pPr lvl="0">
              <a:buNone/>
            </a:pPr>
            <a:endParaRPr lang="fr-FR"/>
          </a:p>
          <a:p>
            <a:pPr lvl="0"/>
            <a:r>
              <a:rPr lang="fr-FR">
                <a:solidFill>
                  <a:srgbClr val="333333"/>
                </a:solidFill>
              </a:rPr>
              <a:t>750 pupils</a:t>
            </a:r>
          </a:p>
          <a:p>
            <a:pPr lvl="0"/>
            <a:r>
              <a:rPr lang="fr-FR">
                <a:solidFill>
                  <a:srgbClr val="333333"/>
                </a:solidFill>
              </a:rPr>
              <a:t>About 70 teachers and staff</a:t>
            </a:r>
          </a:p>
          <a:p>
            <a:pPr lvl="0"/>
            <a:r>
              <a:rPr lang="fr-FR">
                <a:solidFill>
                  <a:srgbClr val="333333"/>
                </a:solidFill>
              </a:rPr>
              <a:t>Training: general/ technological/ professional</a:t>
            </a:r>
          </a:p>
          <a:p>
            <a:pPr lvl="0"/>
            <a:r>
              <a:rPr lang="fr-FR" b="1">
                <a:solidFill>
                  <a:srgbClr val="333333"/>
                </a:solidFill>
              </a:rPr>
              <a:t>Technological</a:t>
            </a:r>
          </a:p>
          <a:p>
            <a:pPr lvl="0"/>
            <a:r>
              <a:rPr lang="en-US" altLang="zh-CN">
                <a:solidFill>
                  <a:srgbClr val="333333"/>
                </a:solidFill>
              </a:rPr>
              <a:t>° ST2S= health and social fields</a:t>
            </a:r>
          </a:p>
          <a:p>
            <a:pPr lvl="0"/>
            <a:r>
              <a:rPr lang="en-US" altLang="zh-CN">
                <a:solidFill>
                  <a:srgbClr val="333333"/>
                </a:solidFill>
              </a:rPr>
              <a:t>° And soon STMG= management and marketing</a:t>
            </a:r>
          </a:p>
          <a:p>
            <a:pPr lvl="0"/>
            <a:r>
              <a:rPr lang="fr-FR" b="1">
                <a:solidFill>
                  <a:srgbClr val="333333"/>
                </a:solidFill>
              </a:rPr>
              <a:t>Professional </a:t>
            </a:r>
            <a:r>
              <a:rPr lang="fr-FR">
                <a:solidFill>
                  <a:srgbClr val="333333"/>
                </a:solidFill>
              </a:rPr>
              <a:t>= ASSP = health care</a:t>
            </a:r>
          </a:p>
          <a:p>
            <a:pPr lvl="0"/>
            <a:endParaRPr lang="fr-FR">
              <a:solidFill>
                <a:srgbClr val="00DCFF"/>
              </a:solidFill>
            </a:endParaRPr>
          </a:p>
          <a:p>
            <a:pPr lvl="0"/>
            <a:endParaRPr lang="fr-FR"/>
          </a:p>
        </p:txBody>
      </p:sp>
    </p:spTree>
  </p:cSld>
  <p:clrMapOvr>
    <a:masterClrMapping/>
  </p:clrMapOvr>
  <p:transition spd="med" advTm="20000">
    <p:push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>
          <a:xfrm>
            <a:off x="503999" y="-1711800"/>
            <a:ext cx="9071640" cy="601812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/>
              <a:t/>
            </a:r>
            <a:br>
              <a:rPr lang="fr-FR"/>
            </a:br>
            <a:r>
              <a:rPr lang="fr-FR"/>
              <a:t/>
            </a:r>
            <a:br>
              <a:rPr lang="fr-FR"/>
            </a:br>
            <a:r>
              <a:rPr lang="fr-FR"/>
              <a:t/>
            </a:r>
            <a:br>
              <a:rPr lang="fr-FR"/>
            </a:br>
            <a:r>
              <a:rPr lang="fr-FR" b="1"/>
              <a:t>St Joseph High School</a:t>
            </a:r>
            <a:r>
              <a:rPr lang="fr-FR"/>
              <a:t/>
            </a:r>
            <a:br>
              <a:rPr lang="fr-FR"/>
            </a:br>
            <a:r>
              <a:rPr lang="fr-FR"/>
              <a:t/>
            </a:r>
            <a:br>
              <a:rPr lang="fr-FR"/>
            </a:br>
            <a:r>
              <a:rPr lang="fr-FR" sz="4000"/>
              <a:t>- a horse riding section</a:t>
            </a:r>
            <a:br>
              <a:rPr lang="fr-FR" sz="4000"/>
            </a:br>
            <a:r>
              <a:rPr lang="fr-FR" sz="4000"/>
              <a:t>- an eco friendly school</a:t>
            </a:r>
            <a:br>
              <a:rPr lang="fr-FR" sz="4000"/>
            </a:br>
            <a:r>
              <a:rPr lang="fr-FR" sz="4000"/>
              <a:t>- Chinese and Russian as third foreign languages</a:t>
            </a:r>
            <a:r>
              <a:rPr lang="fr-FR"/>
              <a:t/>
            </a:r>
            <a:br>
              <a:rPr lang="fr-FR"/>
            </a:br>
            <a:endParaRPr lang="fr-FR"/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2000" y="4104000"/>
            <a:ext cx="3960000" cy="2664000"/>
          </a:xfrm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352000" y="587520"/>
            <a:ext cx="1047239" cy="142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400000" y="3888000"/>
            <a:ext cx="3888000" cy="295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0">
    <p:push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/>
              <a:t>Teaching English as a first language</a:t>
            </a:r>
          </a:p>
        </p:txBody>
      </p:sp>
      <p:sp>
        <p:nvSpPr>
          <p:cNvPr id="3" name="Szöveg helye 2"/>
          <p:cNvSpPr txBox="1">
            <a:spLocks noGrp="1"/>
          </p:cNvSpPr>
          <p:nvPr>
            <p:ph type="body" idx="4294967295"/>
          </p:nvPr>
        </p:nvSpPr>
        <p:spPr>
          <a:xfrm>
            <a:off x="519120" y="1466640"/>
            <a:ext cx="9071640" cy="438444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fr-FR" sz="32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32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fr-FR" sz="28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4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9pPr>
          </a:lstStyle>
          <a:p>
            <a:pPr lvl="0"/>
            <a:r>
              <a:rPr lang="fr-FR">
                <a:solidFill>
                  <a:srgbClr val="E6E6FF"/>
                </a:solidFill>
              </a:rPr>
              <a:t>It starts in primary school.</a:t>
            </a:r>
          </a:p>
          <a:p>
            <a:pPr lvl="0"/>
            <a:r>
              <a:rPr lang="fr-FR">
                <a:solidFill>
                  <a:srgbClr val="E6E6FF"/>
                </a:solidFill>
              </a:rPr>
              <a:t>In secondary school = 4 hours per week, then 3 hours per week.</a:t>
            </a:r>
          </a:p>
          <a:p>
            <a:pPr lvl="0"/>
            <a:r>
              <a:rPr lang="fr-FR">
                <a:solidFill>
                  <a:srgbClr val="E6E6FF"/>
                </a:solidFill>
              </a:rPr>
              <a:t>In high school = 3 and sometimes only 1h30</a:t>
            </a:r>
          </a:p>
          <a:p>
            <a:pPr lvl="0"/>
            <a:r>
              <a:rPr lang="fr-FR">
                <a:solidFill>
                  <a:srgbClr val="E6E6FF"/>
                </a:solidFill>
              </a:rPr>
              <a:t>per week!</a:t>
            </a:r>
          </a:p>
          <a:p>
            <a:pPr lvl="0"/>
            <a:r>
              <a:rPr lang="fr-FR">
                <a:solidFill>
                  <a:srgbClr val="E6E6FF"/>
                </a:solidFill>
              </a:rPr>
              <a:t>In L – the literary series = 6 or 7 hours a week, including literature in English</a:t>
            </a:r>
            <a:r>
              <a:rPr lang="fr-FR"/>
              <a:t>.</a:t>
            </a:r>
          </a:p>
          <a:p>
            <a:pPr lvl="0"/>
            <a:endParaRPr lang="fr-FR"/>
          </a:p>
          <a:p>
            <a:pPr lvl="0"/>
            <a:endParaRPr lang="fr-FR"/>
          </a:p>
        </p:txBody>
      </p:sp>
    </p:spTree>
  </p:cSld>
  <p:clrMapOvr>
    <a:masterClrMapping/>
  </p:clrMapOvr>
  <p:transition spd="med" advTm="20000">
    <p:push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/>
              <a:t>Teaching English as a first language</a:t>
            </a:r>
          </a:p>
        </p:txBody>
      </p:sp>
      <p:sp>
        <p:nvSpPr>
          <p:cNvPr id="3" name="Szöveg helye 2"/>
          <p:cNvSpPr txBox="1">
            <a:spLocks noGrp="1"/>
          </p:cNvSpPr>
          <p:nvPr>
            <p:ph type="body" idx="4294967295"/>
          </p:nvPr>
        </p:nvSpPr>
        <p:spPr>
          <a:xfrm>
            <a:off x="504359" y="2088000"/>
            <a:ext cx="9071640" cy="4384440"/>
          </a:xfrm>
        </p:spPr>
        <p:txBody>
          <a:bodyPr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fr-FR" sz="32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32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fr-FR" sz="28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4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9pPr>
          </a:lstStyle>
          <a:p>
            <a:pPr lvl="0"/>
            <a:r>
              <a:rPr lang="fr-FR" b="1" dirty="0"/>
              <a:t>The actional </a:t>
            </a:r>
            <a:r>
              <a:rPr lang="hu-HU" b="1" dirty="0" smtClean="0"/>
              <a:t> </a:t>
            </a:r>
            <a:r>
              <a:rPr lang="fr-FR" b="1" dirty="0" smtClean="0"/>
              <a:t>approach</a:t>
            </a:r>
            <a:r>
              <a:rPr lang="fr-FR" dirty="0"/>
              <a:t>.</a:t>
            </a:r>
          </a:p>
          <a:p>
            <a:pPr marL="108000" lvl="0" indent="0">
              <a:buNone/>
            </a:pPr>
            <a:endParaRPr lang="fr-FR" dirty="0"/>
          </a:p>
          <a:p>
            <a:pPr lvl="0"/>
            <a:r>
              <a:rPr lang="fr-FR" dirty="0"/>
              <a:t>Tables in groups of 4 pupils.</a:t>
            </a:r>
          </a:p>
          <a:p>
            <a:pPr lvl="0"/>
            <a:endParaRPr lang="fr-FR" dirty="0"/>
          </a:p>
          <a:p>
            <a:pPr lvl="0"/>
            <a:r>
              <a:rPr lang="fr-FR" b="1" dirty="0"/>
              <a:t>No translations </a:t>
            </a:r>
            <a:r>
              <a:rPr lang="fr-FR" dirty="0"/>
              <a:t>but various </a:t>
            </a:r>
            <a:r>
              <a:rPr lang="fr-FR" dirty="0" smtClean="0"/>
              <a:t>techni</a:t>
            </a:r>
            <a:r>
              <a:rPr lang="hu-HU" dirty="0" smtClean="0"/>
              <a:t>c</a:t>
            </a:r>
            <a:r>
              <a:rPr lang="fr-FR" dirty="0" smtClean="0"/>
              <a:t>s </a:t>
            </a:r>
            <a:r>
              <a:rPr lang="fr-FR" dirty="0"/>
              <a:t>= synonyms, antonyms, key words, mime, etc.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</p:spTree>
  </p:cSld>
  <p:clrMapOvr>
    <a:masterClrMapping/>
  </p:clrMapOvr>
  <p:transition spd="med" advTm="20000">
    <p:push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/>
              <a:t>Teaching English as a first language</a:t>
            </a:r>
          </a:p>
        </p:txBody>
      </p:sp>
      <p:sp>
        <p:nvSpPr>
          <p:cNvPr id="3" name="Szöveg helye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fr-FR" sz="32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32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fr-FR" sz="28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4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9pPr>
          </a:lstStyle>
          <a:p>
            <a:pPr lvl="0"/>
            <a:r>
              <a:rPr lang="fr-FR"/>
              <a:t>We teach </a:t>
            </a:r>
            <a:r>
              <a:rPr lang="fr-FR" b="1"/>
              <a:t>5 competences</a:t>
            </a:r>
            <a:r>
              <a:rPr lang="fr-FR"/>
              <a:t> which are the listening and the written comprehensions/ the written expression and the oral expressions (EOC and EOI).</a:t>
            </a:r>
          </a:p>
          <a:p>
            <a:pPr lvl="0"/>
            <a:r>
              <a:rPr lang="fr-FR" b="1"/>
              <a:t>The listening comprehension</a:t>
            </a:r>
            <a:r>
              <a:rPr lang="fr-FR"/>
              <a:t> is not guided: the students must listen, take notes and recap in </a:t>
            </a:r>
            <a:r>
              <a:rPr lang="fr-FR" u="sng"/>
              <a:t>French</a:t>
            </a:r>
            <a:r>
              <a:rPr lang="fr-FR"/>
              <a:t> (10 mn).</a:t>
            </a:r>
          </a:p>
          <a:p>
            <a:pPr lvl="0"/>
            <a:r>
              <a:rPr lang="fr-FR" b="1"/>
              <a:t>The oral exam</a:t>
            </a:r>
            <a:r>
              <a:rPr lang="fr-FR"/>
              <a:t> is also early in the year compared to the written exams, in June.</a:t>
            </a:r>
          </a:p>
        </p:txBody>
      </p:sp>
    </p:spTree>
  </p:cSld>
  <p:clrMapOvr>
    <a:masterClrMapping/>
  </p:clrMapOvr>
  <p:transition spd="med" advTm="20000">
    <p:push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/>
              <a:t>Teaching English as a first language</a:t>
            </a:r>
          </a:p>
        </p:txBody>
      </p:sp>
      <p:sp>
        <p:nvSpPr>
          <p:cNvPr id="3" name="Szöveg helye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None/>
              <a:defRPr lang="fr-FR" sz="32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defPPr>
            <a:lvl1pPr marL="432000" marR="0" lvl="0" indent="-324000">
              <a:spcBef>
                <a:spcPts val="1414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32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1pPr>
            <a:lvl2pPr marL="864000" marR="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fr-FR" sz="28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2pPr>
            <a:lvl3pPr marL="1295999" marR="0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4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3pPr>
            <a:lvl4pPr marL="1728000" marR="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4pPr>
            <a:lvl5pPr marL="2160000" marR="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5pPr>
            <a:lvl6pPr marL="2592000" marR="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6pPr>
            <a:lvl7pPr marL="3024000" marR="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7pPr>
            <a:lvl8pPr marL="3456000" marR="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8pPr>
            <a:lvl9pPr marL="3887999" marR="0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defRPr>
            </a:lvl9pPr>
          </a:lstStyle>
          <a:p>
            <a:pPr lvl="0"/>
            <a:r>
              <a:rPr lang="fr-FR"/>
              <a:t>Pupils study </a:t>
            </a:r>
            <a:r>
              <a:rPr lang="fr-FR" b="1"/>
              <a:t>4 notions</a:t>
            </a:r>
            <a:r>
              <a:rPr lang="fr-FR"/>
              <a:t> in the school year:</a:t>
            </a:r>
          </a:p>
          <a:p>
            <a:pPr lvl="0"/>
            <a:r>
              <a:rPr lang="en-US" altLang="zh-CN"/>
              <a:t>° 'The idea of progress'</a:t>
            </a:r>
          </a:p>
          <a:p>
            <a:pPr lvl="0"/>
            <a:r>
              <a:rPr lang="en-US" altLang="zh-CN"/>
              <a:t>° 'Spaces and exchanges'</a:t>
            </a:r>
          </a:p>
          <a:p>
            <a:pPr lvl="0"/>
            <a:r>
              <a:rPr lang="en-US" altLang="zh-CN"/>
              <a:t>° 'Locations and forms of power'</a:t>
            </a:r>
          </a:p>
          <a:p>
            <a:pPr lvl="0"/>
            <a:r>
              <a:rPr lang="en-US" altLang="zh-CN"/>
              <a:t>° 'Myths and heroes'</a:t>
            </a:r>
          </a:p>
          <a:p>
            <a:pPr lvl="0"/>
            <a:r>
              <a:rPr lang="fr-FR"/>
              <a:t>and they must find </a:t>
            </a:r>
            <a:r>
              <a:rPr lang="fr-FR" b="1"/>
              <a:t>an issue for each notion</a:t>
            </a:r>
            <a:r>
              <a:rPr lang="fr-FR"/>
              <a:t>.</a:t>
            </a:r>
          </a:p>
        </p:txBody>
      </p:sp>
    </p:spTree>
  </p:cSld>
  <p:clrMapOvr>
    <a:masterClrMapping/>
  </p:clrMapOvr>
  <p:transition spd="med" advTm="20000">
    <p:push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317</Words>
  <Application>Microsoft Office PowerPoint</Application>
  <PresentationFormat>Diavetítés a képernyőre (4:3 oldalarány)</PresentationFormat>
  <Paragraphs>50</Paragraphs>
  <Slides>10</Slides>
  <Notes>10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1" baseType="lpstr">
      <vt:lpstr>Standard</vt:lpstr>
      <vt:lpstr>The French School System and Saint-Joseph High School</vt:lpstr>
      <vt:lpstr>French  pupils  </vt:lpstr>
      <vt:lpstr>Saint-Joseph High School in Lamballe, in Brittany</vt:lpstr>
      <vt:lpstr>St Joseph High School</vt:lpstr>
      <vt:lpstr>   St Joseph High School  - a horse riding section - an eco friendly school - Chinese and Russian as third foreign languages </vt:lpstr>
      <vt:lpstr>Teaching English as a first language</vt:lpstr>
      <vt:lpstr>Teaching English as a first language</vt:lpstr>
      <vt:lpstr>Teaching English as a first language</vt:lpstr>
      <vt:lpstr>Teaching English as a first language</vt:lpstr>
      <vt:lpstr>Teaching English as a first language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French School System and Saint-Joseph High School</dc:title>
  <dc:creator>PasztorGergely</dc:creator>
  <cp:lastModifiedBy>PasztorGergely</cp:lastModifiedBy>
  <cp:revision>56</cp:revision>
  <dcterms:created xsi:type="dcterms:W3CDTF">2017-11-22T16:48:15Z</dcterms:created>
  <dcterms:modified xsi:type="dcterms:W3CDTF">2018-02-19T14:43:59Z</dcterms:modified>
</cp:coreProperties>
</file>