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59" r:id="rId6"/>
    <p:sldId id="260" r:id="rId7"/>
    <p:sldId id="268"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2" d="100"/>
          <a:sy n="62" d="100"/>
        </p:scale>
        <p:origin x="82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fi-FI"/>
              <a:t>Muokkaa ots. perustyyl. napsautt.</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1748B963-62DC-43F0-920F-BF3AA98D7B5F}" type="datetimeFigureOut">
              <a:rPr lang="fi-FI" smtClean="0"/>
              <a:t>8.9.2024</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B49D6C2-5C65-430C-B928-0F69EDF2D5ED}" type="slidenum">
              <a:rPr lang="fi-FI" smtClean="0"/>
              <a:t>‹#›</a:t>
            </a:fld>
            <a:endParaRPr lang="fi-FI"/>
          </a:p>
        </p:txBody>
      </p:sp>
    </p:spTree>
    <p:extLst>
      <p:ext uri="{BB962C8B-B14F-4D97-AF65-F5344CB8AC3E}">
        <p14:creationId xmlns:p14="http://schemas.microsoft.com/office/powerpoint/2010/main" val="2393444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ncho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1748B963-62DC-43F0-920F-BF3AA98D7B5F}" type="datetimeFigureOut">
              <a:rPr lang="fi-FI" smtClean="0"/>
              <a:t>8.9.2024</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4B49D6C2-5C65-430C-B928-0F69EDF2D5ED}" type="slidenum">
              <a:rPr lang="fi-FI" smtClean="0"/>
              <a:t>‹#›</a:t>
            </a:fld>
            <a:endParaRPr lang="fi-FI"/>
          </a:p>
        </p:txBody>
      </p:sp>
    </p:spTree>
    <p:extLst>
      <p:ext uri="{BB962C8B-B14F-4D97-AF65-F5344CB8AC3E}">
        <p14:creationId xmlns:p14="http://schemas.microsoft.com/office/powerpoint/2010/main" val="829803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1748B963-62DC-43F0-920F-BF3AA98D7B5F}" type="datetimeFigureOut">
              <a:rPr lang="fi-FI" smtClean="0"/>
              <a:t>8.9.2024</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4B49D6C2-5C65-430C-B928-0F69EDF2D5ED}" type="slidenum">
              <a:rPr lang="fi-FI" smtClean="0"/>
              <a:t>‹#›</a:t>
            </a:fld>
            <a:endParaRPr lang="fi-FI"/>
          </a:p>
        </p:txBody>
      </p:sp>
    </p:spTree>
    <p:extLst>
      <p:ext uri="{BB962C8B-B14F-4D97-AF65-F5344CB8AC3E}">
        <p14:creationId xmlns:p14="http://schemas.microsoft.com/office/powerpoint/2010/main" val="335788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1748B963-62DC-43F0-920F-BF3AA98D7B5F}" type="datetimeFigureOut">
              <a:rPr lang="fi-FI" smtClean="0"/>
              <a:t>8.9.2024</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B49D6C2-5C65-430C-B928-0F69EDF2D5ED}" type="slidenum">
              <a:rPr lang="fi-FI" smtClean="0"/>
              <a:t>‹#›</a:t>
            </a:fld>
            <a:endParaRPr lang="fi-FI"/>
          </a:p>
        </p:txBody>
      </p:sp>
    </p:spTree>
    <p:extLst>
      <p:ext uri="{BB962C8B-B14F-4D97-AF65-F5344CB8AC3E}">
        <p14:creationId xmlns:p14="http://schemas.microsoft.com/office/powerpoint/2010/main" val="634429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fi-FI"/>
              <a:t>Muokkaa ots. perustyyl. napsautt.</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1748B963-62DC-43F0-920F-BF3AA98D7B5F}" type="datetimeFigureOut">
              <a:rPr lang="fi-FI" smtClean="0"/>
              <a:t>8.9.2024</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B49D6C2-5C65-430C-B928-0F69EDF2D5ED}" type="slidenum">
              <a:rPr lang="fi-FI" smtClean="0"/>
              <a:t>‹#›</a:t>
            </a:fld>
            <a:endParaRPr lang="fi-FI"/>
          </a:p>
        </p:txBody>
      </p:sp>
    </p:spTree>
    <p:extLst>
      <p:ext uri="{BB962C8B-B14F-4D97-AF65-F5344CB8AC3E}">
        <p14:creationId xmlns:p14="http://schemas.microsoft.com/office/powerpoint/2010/main" val="3120321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8" name="Date Placeholder 7"/>
          <p:cNvSpPr>
            <a:spLocks noGrp="1"/>
          </p:cNvSpPr>
          <p:nvPr>
            <p:ph type="dt" sz="half" idx="10"/>
          </p:nvPr>
        </p:nvSpPr>
        <p:spPr/>
        <p:txBody>
          <a:bodyPr/>
          <a:lstStyle/>
          <a:p>
            <a:fld id="{1748B963-62DC-43F0-920F-BF3AA98D7B5F}" type="datetimeFigureOut">
              <a:rPr lang="fi-FI" smtClean="0"/>
              <a:t>8.9.2024</a:t>
            </a:fld>
            <a:endParaRPr lang="fi-FI"/>
          </a:p>
        </p:txBody>
      </p:sp>
      <p:sp>
        <p:nvSpPr>
          <p:cNvPr id="9" name="Footer Placeholder 8"/>
          <p:cNvSpPr>
            <a:spLocks noGrp="1"/>
          </p:cNvSpPr>
          <p:nvPr>
            <p:ph type="ftr" sz="quarter" idx="11"/>
          </p:nvPr>
        </p:nvSpPr>
        <p:spPr/>
        <p:txBody>
          <a:bodyPr/>
          <a:lstStyle/>
          <a:p>
            <a:endParaRPr lang="fi-FI"/>
          </a:p>
        </p:txBody>
      </p:sp>
      <p:sp>
        <p:nvSpPr>
          <p:cNvPr id="10" name="Slide Number Placeholder 9"/>
          <p:cNvSpPr>
            <a:spLocks noGrp="1"/>
          </p:cNvSpPr>
          <p:nvPr>
            <p:ph type="sldNum" sz="quarter" idx="12"/>
          </p:nvPr>
        </p:nvSpPr>
        <p:spPr/>
        <p:txBody>
          <a:bodyPr/>
          <a:lstStyle/>
          <a:p>
            <a:fld id="{4B49D6C2-5C65-430C-B928-0F69EDF2D5ED}" type="slidenum">
              <a:rPr lang="fi-FI" smtClean="0"/>
              <a:t>‹#›</a:t>
            </a:fld>
            <a:endParaRPr lang="fi-FI"/>
          </a:p>
        </p:txBody>
      </p:sp>
    </p:spTree>
    <p:extLst>
      <p:ext uri="{BB962C8B-B14F-4D97-AF65-F5344CB8AC3E}">
        <p14:creationId xmlns:p14="http://schemas.microsoft.com/office/powerpoint/2010/main" val="2908318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a:t>Muokkaa ots. perustyyl. napsautt.</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2" name="Date Placeholder 1"/>
          <p:cNvSpPr>
            <a:spLocks noGrp="1"/>
          </p:cNvSpPr>
          <p:nvPr>
            <p:ph type="dt" sz="half" idx="10"/>
          </p:nvPr>
        </p:nvSpPr>
        <p:spPr/>
        <p:txBody>
          <a:bodyPr/>
          <a:lstStyle/>
          <a:p>
            <a:fld id="{1748B963-62DC-43F0-920F-BF3AA98D7B5F}" type="datetimeFigureOut">
              <a:rPr lang="fi-FI" smtClean="0"/>
              <a:t>8.9.2024</a:t>
            </a:fld>
            <a:endParaRPr lang="fi-FI"/>
          </a:p>
        </p:txBody>
      </p:sp>
      <p:sp>
        <p:nvSpPr>
          <p:cNvPr id="11" name="Footer Placeholder 10"/>
          <p:cNvSpPr>
            <a:spLocks noGrp="1"/>
          </p:cNvSpPr>
          <p:nvPr>
            <p:ph type="ftr" sz="quarter" idx="11"/>
          </p:nvPr>
        </p:nvSpPr>
        <p:spPr/>
        <p:txBody>
          <a:bodyPr/>
          <a:lstStyle/>
          <a:p>
            <a:endParaRPr lang="fi-FI"/>
          </a:p>
        </p:txBody>
      </p:sp>
      <p:sp>
        <p:nvSpPr>
          <p:cNvPr id="12" name="Slide Number Placeholder 11"/>
          <p:cNvSpPr>
            <a:spLocks noGrp="1"/>
          </p:cNvSpPr>
          <p:nvPr>
            <p:ph type="sldNum" sz="quarter" idx="12"/>
          </p:nvPr>
        </p:nvSpPr>
        <p:spPr/>
        <p:txBody>
          <a:bodyPr/>
          <a:lstStyle/>
          <a:p>
            <a:fld id="{4B49D6C2-5C65-430C-B928-0F69EDF2D5ED}" type="slidenum">
              <a:rPr lang="fi-FI" smtClean="0"/>
              <a:t>‹#›</a:t>
            </a:fld>
            <a:endParaRPr lang="fi-FI"/>
          </a:p>
        </p:txBody>
      </p:sp>
    </p:spTree>
    <p:extLst>
      <p:ext uri="{BB962C8B-B14F-4D97-AF65-F5344CB8AC3E}">
        <p14:creationId xmlns:p14="http://schemas.microsoft.com/office/powerpoint/2010/main" val="3711986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i-FI"/>
              <a:t>Muokkaa ots. perustyyl. napsautt.</a:t>
            </a:r>
            <a:endParaRPr lang="en-US" dirty="0"/>
          </a:p>
        </p:txBody>
      </p:sp>
      <p:sp>
        <p:nvSpPr>
          <p:cNvPr id="2" name="Date Placeholder 1"/>
          <p:cNvSpPr>
            <a:spLocks noGrp="1"/>
          </p:cNvSpPr>
          <p:nvPr>
            <p:ph type="dt" sz="half" idx="10"/>
          </p:nvPr>
        </p:nvSpPr>
        <p:spPr/>
        <p:txBody>
          <a:bodyPr/>
          <a:lstStyle/>
          <a:p>
            <a:fld id="{1748B963-62DC-43F0-920F-BF3AA98D7B5F}" type="datetimeFigureOut">
              <a:rPr lang="fi-FI" smtClean="0"/>
              <a:t>8.9.2024</a:t>
            </a:fld>
            <a:endParaRPr lang="fi-FI"/>
          </a:p>
        </p:txBody>
      </p:sp>
      <p:sp>
        <p:nvSpPr>
          <p:cNvPr id="7" name="Footer Placeholder 6"/>
          <p:cNvSpPr>
            <a:spLocks noGrp="1"/>
          </p:cNvSpPr>
          <p:nvPr>
            <p:ph type="ftr" sz="quarter" idx="11"/>
          </p:nvPr>
        </p:nvSpPr>
        <p:spPr/>
        <p:txBody>
          <a:bodyPr/>
          <a:lstStyle/>
          <a:p>
            <a:endParaRPr lang="fi-FI"/>
          </a:p>
        </p:txBody>
      </p:sp>
      <p:sp>
        <p:nvSpPr>
          <p:cNvPr id="8" name="Slide Number Placeholder 7"/>
          <p:cNvSpPr>
            <a:spLocks noGrp="1"/>
          </p:cNvSpPr>
          <p:nvPr>
            <p:ph type="sldNum" sz="quarter" idx="12"/>
          </p:nvPr>
        </p:nvSpPr>
        <p:spPr/>
        <p:txBody>
          <a:bodyPr/>
          <a:lstStyle/>
          <a:p>
            <a:fld id="{4B49D6C2-5C65-430C-B928-0F69EDF2D5ED}" type="slidenum">
              <a:rPr lang="fi-FI" smtClean="0"/>
              <a:t>‹#›</a:t>
            </a:fld>
            <a:endParaRPr lang="fi-FI"/>
          </a:p>
        </p:txBody>
      </p:sp>
    </p:spTree>
    <p:extLst>
      <p:ext uri="{BB962C8B-B14F-4D97-AF65-F5344CB8AC3E}">
        <p14:creationId xmlns:p14="http://schemas.microsoft.com/office/powerpoint/2010/main" val="548443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748B963-62DC-43F0-920F-BF3AA98D7B5F}" type="datetimeFigureOut">
              <a:rPr lang="fi-FI" smtClean="0"/>
              <a:t>8.9.2024</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B49D6C2-5C65-430C-B928-0F69EDF2D5ED}" type="slidenum">
              <a:rPr lang="fi-FI" smtClean="0"/>
              <a:t>‹#›</a:t>
            </a:fld>
            <a:endParaRPr lang="fi-FI"/>
          </a:p>
        </p:txBody>
      </p:sp>
    </p:spTree>
    <p:extLst>
      <p:ext uri="{BB962C8B-B14F-4D97-AF65-F5344CB8AC3E}">
        <p14:creationId xmlns:p14="http://schemas.microsoft.com/office/powerpoint/2010/main" val="67324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fi-FI"/>
              <a:t>Muokkaa ots. perustyyl. napsautt.</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8" name="Date Placeholder 7"/>
          <p:cNvSpPr>
            <a:spLocks noGrp="1"/>
          </p:cNvSpPr>
          <p:nvPr>
            <p:ph type="dt" sz="half" idx="10"/>
          </p:nvPr>
        </p:nvSpPr>
        <p:spPr/>
        <p:txBody>
          <a:bodyPr/>
          <a:lstStyle/>
          <a:p>
            <a:fld id="{1748B963-62DC-43F0-920F-BF3AA98D7B5F}" type="datetimeFigureOut">
              <a:rPr lang="fi-FI" smtClean="0"/>
              <a:t>8.9.2024</a:t>
            </a:fld>
            <a:endParaRPr lang="fi-FI"/>
          </a:p>
        </p:txBody>
      </p:sp>
      <p:sp>
        <p:nvSpPr>
          <p:cNvPr id="9" name="Footer Placeholder 8"/>
          <p:cNvSpPr>
            <a:spLocks noGrp="1"/>
          </p:cNvSpPr>
          <p:nvPr>
            <p:ph type="ftr" sz="quarter" idx="11"/>
          </p:nvPr>
        </p:nvSpPr>
        <p:spPr/>
        <p:txBody>
          <a:bodyPr/>
          <a:lstStyle/>
          <a:p>
            <a:endParaRPr lang="fi-FI"/>
          </a:p>
        </p:txBody>
      </p:sp>
      <p:sp>
        <p:nvSpPr>
          <p:cNvPr id="10" name="Slide Number Placeholder 9"/>
          <p:cNvSpPr>
            <a:spLocks noGrp="1"/>
          </p:cNvSpPr>
          <p:nvPr>
            <p:ph type="sldNum" sz="quarter" idx="12"/>
          </p:nvPr>
        </p:nvSpPr>
        <p:spPr/>
        <p:txBody>
          <a:bodyPr/>
          <a:lstStyle/>
          <a:p>
            <a:fld id="{4B49D6C2-5C65-430C-B928-0F69EDF2D5ED}" type="slidenum">
              <a:rPr lang="fi-FI" smtClean="0"/>
              <a:t>‹#›</a:t>
            </a:fld>
            <a:endParaRPr lang="fi-FI"/>
          </a:p>
        </p:txBody>
      </p:sp>
    </p:spTree>
    <p:extLst>
      <p:ext uri="{BB962C8B-B14F-4D97-AF65-F5344CB8AC3E}">
        <p14:creationId xmlns:p14="http://schemas.microsoft.com/office/powerpoint/2010/main" val="1113999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8" name="Date Placeholder 7"/>
          <p:cNvSpPr>
            <a:spLocks noGrp="1"/>
          </p:cNvSpPr>
          <p:nvPr>
            <p:ph type="dt" sz="half" idx="10"/>
          </p:nvPr>
        </p:nvSpPr>
        <p:spPr/>
        <p:txBody>
          <a:bodyPr/>
          <a:lstStyle/>
          <a:p>
            <a:fld id="{1748B963-62DC-43F0-920F-BF3AA98D7B5F}" type="datetimeFigureOut">
              <a:rPr lang="fi-FI" smtClean="0"/>
              <a:t>8.9.2024</a:t>
            </a:fld>
            <a:endParaRPr lang="fi-FI"/>
          </a:p>
        </p:txBody>
      </p:sp>
      <p:sp>
        <p:nvSpPr>
          <p:cNvPr id="9" name="Footer Placeholder 8"/>
          <p:cNvSpPr>
            <a:spLocks noGrp="1"/>
          </p:cNvSpPr>
          <p:nvPr>
            <p:ph type="ftr" sz="quarter" idx="11"/>
          </p:nvPr>
        </p:nvSpPr>
        <p:spPr>
          <a:xfrm>
            <a:off x="3499101" y="6356350"/>
            <a:ext cx="5911517" cy="365125"/>
          </a:xfrm>
        </p:spPr>
        <p:txBody>
          <a:bodyPr/>
          <a:lstStyle/>
          <a:p>
            <a:endParaRPr lang="fi-FI"/>
          </a:p>
        </p:txBody>
      </p:sp>
      <p:sp>
        <p:nvSpPr>
          <p:cNvPr id="10" name="Slide Number Placeholder 9"/>
          <p:cNvSpPr>
            <a:spLocks noGrp="1"/>
          </p:cNvSpPr>
          <p:nvPr>
            <p:ph type="sldNum" sz="quarter" idx="12"/>
          </p:nvPr>
        </p:nvSpPr>
        <p:spPr/>
        <p:txBody>
          <a:bodyPr/>
          <a:lstStyle/>
          <a:p>
            <a:fld id="{4B49D6C2-5C65-430C-B928-0F69EDF2D5ED}" type="slidenum">
              <a:rPr lang="fi-FI" smtClean="0"/>
              <a:t>‹#›</a:t>
            </a:fld>
            <a:endParaRPr lang="fi-FI"/>
          </a:p>
        </p:txBody>
      </p:sp>
    </p:spTree>
    <p:extLst>
      <p:ext uri="{BB962C8B-B14F-4D97-AF65-F5344CB8AC3E}">
        <p14:creationId xmlns:p14="http://schemas.microsoft.com/office/powerpoint/2010/main" val="906543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fi-FI"/>
              <a:t>Muokkaa ots. perustyyl. napsautt.</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1748B963-62DC-43F0-920F-BF3AA98D7B5F}" type="datetimeFigureOut">
              <a:rPr lang="fi-FI" smtClean="0"/>
              <a:t>8.9.2024</a:t>
            </a:fld>
            <a:endParaRPr lang="fi-FI"/>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fi-FI"/>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B49D6C2-5C65-430C-B928-0F69EDF2D5ED}" type="slidenum">
              <a:rPr lang="fi-FI" smtClean="0"/>
              <a:t>‹#›</a:t>
            </a:fld>
            <a:endParaRPr lang="fi-FI"/>
          </a:p>
        </p:txBody>
      </p:sp>
    </p:spTree>
    <p:extLst>
      <p:ext uri="{BB962C8B-B14F-4D97-AF65-F5344CB8AC3E}">
        <p14:creationId xmlns:p14="http://schemas.microsoft.com/office/powerpoint/2010/main" val="32193644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D0B9910-A16F-A316-A144-C11B64938D8B}"/>
              </a:ext>
            </a:extLst>
          </p:cNvPr>
          <p:cNvSpPr>
            <a:spLocks noGrp="1"/>
          </p:cNvSpPr>
          <p:nvPr>
            <p:ph type="ctrTitle"/>
          </p:nvPr>
        </p:nvSpPr>
        <p:spPr/>
        <p:txBody>
          <a:bodyPr/>
          <a:lstStyle/>
          <a:p>
            <a:r>
              <a:rPr lang="fi-FI" dirty="0"/>
              <a:t>Kohti YO-koetta</a:t>
            </a:r>
          </a:p>
        </p:txBody>
      </p:sp>
      <p:sp>
        <p:nvSpPr>
          <p:cNvPr id="3" name="Alaotsikko 2">
            <a:extLst>
              <a:ext uri="{FF2B5EF4-FFF2-40B4-BE49-F238E27FC236}">
                <a16:creationId xmlns:a16="http://schemas.microsoft.com/office/drawing/2014/main" id="{6C6F4BE2-72AA-0E1F-E93F-0277F9814B08}"/>
              </a:ext>
            </a:extLst>
          </p:cNvPr>
          <p:cNvSpPr>
            <a:spLocks noGrp="1"/>
          </p:cNvSpPr>
          <p:nvPr>
            <p:ph type="subTitle" idx="1"/>
          </p:nvPr>
        </p:nvSpPr>
        <p:spPr/>
        <p:txBody>
          <a:bodyPr/>
          <a:lstStyle/>
          <a:p>
            <a:endParaRPr lang="fi-FI"/>
          </a:p>
        </p:txBody>
      </p:sp>
    </p:spTree>
    <p:extLst>
      <p:ext uri="{BB962C8B-B14F-4D97-AF65-F5344CB8AC3E}">
        <p14:creationId xmlns:p14="http://schemas.microsoft.com/office/powerpoint/2010/main" val="41453278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A32BA24-F0C0-A399-507D-D550BFC5337C}"/>
              </a:ext>
            </a:extLst>
          </p:cNvPr>
          <p:cNvSpPr>
            <a:spLocks noGrp="1"/>
          </p:cNvSpPr>
          <p:nvPr>
            <p:ph type="title"/>
          </p:nvPr>
        </p:nvSpPr>
        <p:spPr/>
        <p:txBody>
          <a:bodyPr/>
          <a:lstStyle/>
          <a:p>
            <a:r>
              <a:rPr lang="fi-FI" dirty="0"/>
              <a:t>Yo-koe - ajankäyttö</a:t>
            </a:r>
          </a:p>
        </p:txBody>
      </p:sp>
      <p:sp>
        <p:nvSpPr>
          <p:cNvPr id="3" name="Sisällön paikkamerkki 2">
            <a:extLst>
              <a:ext uri="{FF2B5EF4-FFF2-40B4-BE49-F238E27FC236}">
                <a16:creationId xmlns:a16="http://schemas.microsoft.com/office/drawing/2014/main" id="{07030FBE-734C-5CDE-75DF-492E1B615CCA}"/>
              </a:ext>
            </a:extLst>
          </p:cNvPr>
          <p:cNvSpPr>
            <a:spLocks noGrp="1"/>
          </p:cNvSpPr>
          <p:nvPr>
            <p:ph idx="1"/>
          </p:nvPr>
        </p:nvSpPr>
        <p:spPr/>
        <p:txBody>
          <a:bodyPr>
            <a:normAutofit fontScale="92500" lnSpcReduction="20000"/>
          </a:bodyPr>
          <a:lstStyle/>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Kokeessa laaditaan kuuden tunnin aikana viisi vastausta.</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Sinulla on noin 60–75 minuuttia vastausaikaa per tehtävä, koska tehtävien lukemiseen menee aikaa noin puolesta tunnista tuntiin.</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Kun koe alkaa, käy ensin kaikki tehtävät läpi.</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Kun luet tehtäviä läpi, arvioi, mihin uskot osaavasi vastata parhaiten. Päätä sitten, mihin tehtäviin vastaat. Kirjoita suttupaperille lyhyitä huomiotasi tehtävistä (”aloita tästä”, ”muista aineisto” tms.).</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Hahmottele vastaus etukäteen suttupaperille, mutta käytä siihen järkevästi aikaa suhteessa kokonaisaikaan. Käytä itsellesi luontevaa suunnittelutapaa, esimerkiksi luetelmaviivoja tai käsitekarttaa. Tärkeintä on, että jäsentelet asiat ennen kuin kirjoitat ne vastaukseesi.</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Tarkkaile kelloa. Älä käytä liikaa aikaa yksittäiseen tehtävään, muuten</a:t>
            </a:r>
            <a:br>
              <a:rPr lang="fi-FI" b="0" i="0" dirty="0">
                <a:solidFill>
                  <a:srgbClr val="212121"/>
                </a:solidFill>
                <a:effectLst/>
                <a:highlight>
                  <a:srgbClr val="FFFFFF"/>
                </a:highlight>
                <a:latin typeface="Source Sans Pro" panose="020B0503030403020204" pitchFamily="34" charset="0"/>
              </a:rPr>
            </a:br>
            <a:r>
              <a:rPr lang="fi-FI" b="0" i="0" dirty="0">
                <a:solidFill>
                  <a:srgbClr val="212121"/>
                </a:solidFill>
                <a:effectLst/>
                <a:highlight>
                  <a:srgbClr val="FFFFFF"/>
                </a:highlight>
                <a:latin typeface="Source Sans Pro" panose="020B0503030403020204" pitchFamily="34" charset="0"/>
              </a:rPr>
              <a:t>joudut vastaamaan joihinkin tehtäviin liian lyhyessä ajassa.</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Huomioi, että tehtäviin liittyvien aineistojen lukeminen ja analysoiminen vie oman aikansa.</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Käytä hyväksesi sinulle annetut kuusi tuntia. Hyvä historian vastaaja on kokeessa loppuun asti.</a:t>
            </a:r>
          </a:p>
          <a:p>
            <a:endParaRPr lang="fi-FI" dirty="0"/>
          </a:p>
        </p:txBody>
      </p:sp>
    </p:spTree>
    <p:extLst>
      <p:ext uri="{BB962C8B-B14F-4D97-AF65-F5344CB8AC3E}">
        <p14:creationId xmlns:p14="http://schemas.microsoft.com/office/powerpoint/2010/main" val="3066690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CCF8816-0833-D783-0404-1974EE37612B}"/>
              </a:ext>
            </a:extLst>
          </p:cNvPr>
          <p:cNvSpPr>
            <a:spLocks noGrp="1"/>
          </p:cNvSpPr>
          <p:nvPr>
            <p:ph type="title"/>
          </p:nvPr>
        </p:nvSpPr>
        <p:spPr/>
        <p:txBody>
          <a:bodyPr/>
          <a:lstStyle/>
          <a:p>
            <a:r>
              <a:rPr lang="fi-FI" dirty="0"/>
              <a:t>Muita vinkkejä Yo-kokeeseen</a:t>
            </a:r>
          </a:p>
        </p:txBody>
      </p:sp>
      <p:sp>
        <p:nvSpPr>
          <p:cNvPr id="3" name="Sisällön paikkamerkki 2">
            <a:extLst>
              <a:ext uri="{FF2B5EF4-FFF2-40B4-BE49-F238E27FC236}">
                <a16:creationId xmlns:a16="http://schemas.microsoft.com/office/drawing/2014/main" id="{50653711-C349-8CB0-C388-F4AF06E0015F}"/>
              </a:ext>
            </a:extLst>
          </p:cNvPr>
          <p:cNvSpPr>
            <a:spLocks noGrp="1"/>
          </p:cNvSpPr>
          <p:nvPr>
            <p:ph idx="1"/>
          </p:nvPr>
        </p:nvSpPr>
        <p:spPr/>
        <p:txBody>
          <a:bodyPr>
            <a:normAutofit fontScale="77500" lnSpcReduction="20000"/>
          </a:bodyPr>
          <a:lstStyle/>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Mieti vastausjärjestys etukäteen ja rytmitä se järkevästi. Aloita itsellesi selkeästä</a:t>
            </a:r>
            <a:br>
              <a:rPr lang="fi-FI" b="0" i="0" dirty="0">
                <a:solidFill>
                  <a:srgbClr val="212121"/>
                </a:solidFill>
                <a:effectLst/>
                <a:highlight>
                  <a:srgbClr val="FFFFFF"/>
                </a:highlight>
                <a:latin typeface="Source Sans Pro" panose="020B0503030403020204" pitchFamily="34" charset="0"/>
              </a:rPr>
            </a:br>
            <a:r>
              <a:rPr lang="fi-FI" b="0" i="0" dirty="0">
                <a:solidFill>
                  <a:srgbClr val="212121"/>
                </a:solidFill>
                <a:effectLst/>
                <a:highlight>
                  <a:srgbClr val="FFFFFF"/>
                </a:highlight>
                <a:latin typeface="Source Sans Pro" panose="020B0503030403020204" pitchFamily="34" charset="0"/>
              </a:rPr>
              <a:t>20 pisteen tehtävästä, koska se luo sinuun itsevarmuutta.</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Vastaa sen jälkeen toiseen 30 pisteen tehtävään, joka vie todennäköisesti melko paljon aikaa. Vastaa sen jälkeen taas johonkin perustehtävään ja sitten toiseen 30 pisteen tehtävään. Vastaa lopuksi vielä yhteen perustehtävään.</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Älä pelkää dokumenttitehtäviä, olethan tottunut niihin Forum-kirjoja lukiessasi.</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Muista, että dokumenttitehtävissä on jo annettu jotain tietoa jo valmiiksi. Sinun täytyy vain osata käsitellä tietoa ja laajentaa aihepiiriä kysyttyyn suuntaan.</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Kun olet valmistautunut hyvin, tiedot alkavat yleensä putkahdella mieleesi koetilanteessa.</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Älä takerru yksityiskohtiin, joita et muista. Niillä on harvoin kovin suurta merkitystä kokonaisuuden kannalta.</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Katso osatehtävien pisteytyksiä. Ne antavat viitteitä siitä, kuinka laajaa vastausta odotetaan.</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Älä taustoita tehtäviä liian laveasti, jotta pääset vastaamaan siihen, mitä kysytään.</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Ole tarkka siitä, mitä kysytään, ja vastaa nimenomaan siihen. Huomioi erityisesti ajoitus.</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Kirjoita aina hyvää suomen kieltä. Käytä kokonaisia virkkeitä ja huomioi oikeinkirjoitus.</a:t>
            </a:r>
          </a:p>
        </p:txBody>
      </p:sp>
    </p:spTree>
    <p:extLst>
      <p:ext uri="{BB962C8B-B14F-4D97-AF65-F5344CB8AC3E}">
        <p14:creationId xmlns:p14="http://schemas.microsoft.com/office/powerpoint/2010/main" val="903182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8182C8D-1516-6B82-18B0-94B07DB28368}"/>
              </a:ext>
            </a:extLst>
          </p:cNvPr>
          <p:cNvSpPr>
            <a:spLocks noGrp="1"/>
          </p:cNvSpPr>
          <p:nvPr>
            <p:ph type="title"/>
          </p:nvPr>
        </p:nvSpPr>
        <p:spPr/>
        <p:txBody>
          <a:bodyPr/>
          <a:lstStyle/>
          <a:p>
            <a:r>
              <a:rPr lang="fi-FI" dirty="0"/>
              <a:t>HOX: sähköisessä kokeessa…</a:t>
            </a:r>
          </a:p>
        </p:txBody>
      </p:sp>
      <p:sp>
        <p:nvSpPr>
          <p:cNvPr id="3" name="Sisällön paikkamerkki 2">
            <a:extLst>
              <a:ext uri="{FF2B5EF4-FFF2-40B4-BE49-F238E27FC236}">
                <a16:creationId xmlns:a16="http://schemas.microsoft.com/office/drawing/2014/main" id="{F916ED3D-03A5-CCDC-454D-E97AC7CE7B30}"/>
              </a:ext>
            </a:extLst>
          </p:cNvPr>
          <p:cNvSpPr>
            <a:spLocks noGrp="1"/>
          </p:cNvSpPr>
          <p:nvPr>
            <p:ph idx="1"/>
          </p:nvPr>
        </p:nvSpPr>
        <p:spPr/>
        <p:txBody>
          <a:bodyPr/>
          <a:lstStyle/>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Jaa näytön ruutu kahteen osaan, kun vastaat aineistotehtäviin. Näin voit tarkastella aineistoa ja kirjoittaa vastausta samaan aikaan. Voit jakaa ruudun tarttumalla välilehden otsikkopalkkiin (esim. aineisto) ja raahaamalla sen keskelle ruutua. Kone sijoittaa välilehden automaattisesti ruudun toiselle puolelle. Toiselle puolelle jää näkyviin välilehti, jossa on vastauslaatikko.</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Voit suunnitella tai kirjoittaa vastauksesi myös </a:t>
            </a:r>
            <a:r>
              <a:rPr lang="fi-FI" b="0" i="0" dirty="0" err="1">
                <a:solidFill>
                  <a:srgbClr val="212121"/>
                </a:solidFill>
                <a:effectLst/>
                <a:highlight>
                  <a:srgbClr val="FFFFFF"/>
                </a:highlight>
                <a:latin typeface="Source Sans Pro" panose="020B0503030403020204" pitchFamily="34" charset="0"/>
              </a:rPr>
              <a:t>Abitin</a:t>
            </a:r>
            <a:r>
              <a:rPr lang="fi-FI" b="0" i="0" dirty="0">
                <a:solidFill>
                  <a:srgbClr val="212121"/>
                </a:solidFill>
                <a:effectLst/>
                <a:highlight>
                  <a:srgbClr val="FFFFFF"/>
                </a:highlight>
                <a:latin typeface="Source Sans Pro" panose="020B0503030403020204" pitchFamily="34" charset="0"/>
              </a:rPr>
              <a:t> tekstinkäsittelyohjelmaan. Kone ei kuitenkaan tallenna automaattisesti näitä tekstejä, ainoastaan vastauslaatikon tekstin. Kopioi tekstiä siis riittävän usein ohjelmasta vastauslaatikkoon tai kirjoita teksti suoraan sinne.</a:t>
            </a:r>
          </a:p>
          <a:p>
            <a:endParaRPr lang="fi-FI" dirty="0"/>
          </a:p>
        </p:txBody>
      </p:sp>
    </p:spTree>
    <p:extLst>
      <p:ext uri="{BB962C8B-B14F-4D97-AF65-F5344CB8AC3E}">
        <p14:creationId xmlns:p14="http://schemas.microsoft.com/office/powerpoint/2010/main" val="3114693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F422A8F-A9E9-4C3D-7C69-326AD8ECB4E6}"/>
              </a:ext>
            </a:extLst>
          </p:cNvPr>
          <p:cNvSpPr>
            <a:spLocks noGrp="1"/>
          </p:cNvSpPr>
          <p:nvPr>
            <p:ph type="title"/>
          </p:nvPr>
        </p:nvSpPr>
        <p:spPr/>
        <p:txBody>
          <a:bodyPr>
            <a:normAutofit/>
          </a:bodyPr>
          <a:lstStyle/>
          <a:p>
            <a:r>
              <a:rPr lang="fi-FI" b="1" i="0" u="none" strike="noStrike" dirty="0">
                <a:solidFill>
                  <a:srgbClr val="313132"/>
                </a:solidFill>
                <a:effectLst/>
                <a:highlight>
                  <a:srgbClr val="FFFFFF"/>
                </a:highlight>
                <a:latin typeface="Source Sans Pro" panose="020B0503030403020204" pitchFamily="34" charset="0"/>
              </a:rPr>
              <a:t>Viisi iskulausetta, joiden avulla menestyt kokeessa</a:t>
            </a:r>
            <a:br>
              <a:rPr lang="fi-FI" b="1" i="0" u="none" strike="noStrike" dirty="0">
                <a:solidFill>
                  <a:srgbClr val="313132"/>
                </a:solidFill>
                <a:effectLst/>
                <a:highlight>
                  <a:srgbClr val="FFFFFF"/>
                </a:highlight>
                <a:latin typeface="Source Sans Pro" panose="020B0503030403020204" pitchFamily="34" charset="0"/>
              </a:rPr>
            </a:br>
            <a:endParaRPr lang="fi-FI" dirty="0"/>
          </a:p>
        </p:txBody>
      </p:sp>
      <p:sp>
        <p:nvSpPr>
          <p:cNvPr id="3" name="Sisällön paikkamerkki 2">
            <a:extLst>
              <a:ext uri="{FF2B5EF4-FFF2-40B4-BE49-F238E27FC236}">
                <a16:creationId xmlns:a16="http://schemas.microsoft.com/office/drawing/2014/main" id="{05278F64-1303-53B8-4667-544A4DD5BB6E}"/>
              </a:ext>
            </a:extLst>
          </p:cNvPr>
          <p:cNvSpPr>
            <a:spLocks noGrp="1"/>
          </p:cNvSpPr>
          <p:nvPr>
            <p:ph idx="1"/>
          </p:nvPr>
        </p:nvSpPr>
        <p:spPr/>
        <p:txBody>
          <a:bodyPr/>
          <a:lstStyle/>
          <a:p>
            <a:pPr algn="l" fontAlgn="t">
              <a:buFont typeface="+mj-lt"/>
              <a:buAutoNum type="arabicPeriod"/>
            </a:pPr>
            <a:r>
              <a:rPr lang="fi-FI" b="0" i="0" dirty="0">
                <a:solidFill>
                  <a:srgbClr val="212121"/>
                </a:solidFill>
                <a:effectLst/>
                <a:highlight>
                  <a:srgbClr val="FFFFFF"/>
                </a:highlight>
                <a:latin typeface="Source Sans Pro" panose="020B0503030403020204" pitchFamily="34" charset="0"/>
              </a:rPr>
              <a:t>Usko itseesi ja siihen, mitä teet.</a:t>
            </a:r>
          </a:p>
          <a:p>
            <a:pPr algn="l" fontAlgn="t">
              <a:buFont typeface="+mj-lt"/>
              <a:buAutoNum type="arabicPeriod"/>
            </a:pPr>
            <a:r>
              <a:rPr lang="fi-FI" b="0" i="0" dirty="0">
                <a:solidFill>
                  <a:srgbClr val="212121"/>
                </a:solidFill>
                <a:effectLst/>
                <a:highlight>
                  <a:srgbClr val="FFFFFF"/>
                </a:highlight>
                <a:latin typeface="Source Sans Pro" panose="020B0503030403020204" pitchFamily="34" charset="0"/>
              </a:rPr>
              <a:t>Menestyminen vaatii aina kovaa työntekoa, joten älä luovuta.</a:t>
            </a:r>
          </a:p>
          <a:p>
            <a:pPr algn="l" fontAlgn="t">
              <a:buFont typeface="+mj-lt"/>
              <a:buAutoNum type="arabicPeriod"/>
            </a:pPr>
            <a:r>
              <a:rPr lang="fi-FI" b="0" i="0" dirty="0">
                <a:solidFill>
                  <a:srgbClr val="212121"/>
                </a:solidFill>
                <a:effectLst/>
                <a:highlight>
                  <a:srgbClr val="FFFFFF"/>
                </a:highlight>
                <a:latin typeface="Source Sans Pro" panose="020B0503030403020204" pitchFamily="34" charset="0"/>
              </a:rPr>
              <a:t>Työnteko palkitaan.</a:t>
            </a:r>
          </a:p>
          <a:p>
            <a:pPr algn="l" fontAlgn="t">
              <a:buFont typeface="+mj-lt"/>
              <a:buAutoNum type="arabicPeriod"/>
            </a:pPr>
            <a:r>
              <a:rPr lang="fi-FI" b="0" i="0" dirty="0">
                <a:solidFill>
                  <a:srgbClr val="212121"/>
                </a:solidFill>
                <a:effectLst/>
                <a:highlight>
                  <a:srgbClr val="FFFFFF"/>
                </a:highlight>
                <a:latin typeface="Source Sans Pro" panose="020B0503030403020204" pitchFamily="34" charset="0"/>
              </a:rPr>
              <a:t>Lue, testaa tietosi, harjoittele ja opi virheistä.</a:t>
            </a:r>
          </a:p>
          <a:p>
            <a:pPr algn="l" fontAlgn="t">
              <a:buFont typeface="+mj-lt"/>
              <a:buAutoNum type="arabicPeriod"/>
            </a:pPr>
            <a:r>
              <a:rPr lang="fi-FI" b="0" i="0" dirty="0">
                <a:solidFill>
                  <a:srgbClr val="212121"/>
                </a:solidFill>
                <a:effectLst/>
                <a:highlight>
                  <a:srgbClr val="FFFFFF"/>
                </a:highlight>
                <a:latin typeface="Source Sans Pro" panose="020B0503030403020204" pitchFamily="34" charset="0"/>
              </a:rPr>
              <a:t>Laadi itsellesi tavoitteet ja kirjoita ne ylös. Katso tavoitteitasi säännöllisin väliajoin.</a:t>
            </a:r>
          </a:p>
          <a:p>
            <a:endParaRPr lang="fi-FI" dirty="0"/>
          </a:p>
        </p:txBody>
      </p:sp>
    </p:spTree>
    <p:extLst>
      <p:ext uri="{BB962C8B-B14F-4D97-AF65-F5344CB8AC3E}">
        <p14:creationId xmlns:p14="http://schemas.microsoft.com/office/powerpoint/2010/main" val="200557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354D7D2-AA51-FBF8-9828-233680695575}"/>
              </a:ext>
            </a:extLst>
          </p:cNvPr>
          <p:cNvSpPr>
            <a:spLocks noGrp="1"/>
          </p:cNvSpPr>
          <p:nvPr>
            <p:ph type="title"/>
          </p:nvPr>
        </p:nvSpPr>
        <p:spPr/>
        <p:txBody>
          <a:bodyPr/>
          <a:lstStyle/>
          <a:p>
            <a:r>
              <a:rPr lang="fi-FI" b="1" i="0" u="none" strike="noStrike" dirty="0">
                <a:solidFill>
                  <a:srgbClr val="313132"/>
                </a:solidFill>
                <a:effectLst/>
                <a:highlight>
                  <a:srgbClr val="FFFFFF"/>
                </a:highlight>
                <a:latin typeface="Source Sans Pro" panose="020B0503030403020204" pitchFamily="34" charset="0"/>
              </a:rPr>
              <a:t>Lue kertauskirjaa ja kurssikirjoja</a:t>
            </a:r>
            <a:br>
              <a:rPr lang="fi-FI" b="1" i="0" u="none" strike="noStrike" dirty="0">
                <a:solidFill>
                  <a:srgbClr val="313132"/>
                </a:solidFill>
                <a:effectLst/>
                <a:highlight>
                  <a:srgbClr val="FFFFFF"/>
                </a:highlight>
                <a:latin typeface="Source Sans Pro" panose="020B0503030403020204" pitchFamily="34" charset="0"/>
              </a:rPr>
            </a:br>
            <a:endParaRPr lang="fi-FI" dirty="0"/>
          </a:p>
        </p:txBody>
      </p:sp>
      <p:sp>
        <p:nvSpPr>
          <p:cNvPr id="3" name="Sisällön paikkamerkki 2">
            <a:extLst>
              <a:ext uri="{FF2B5EF4-FFF2-40B4-BE49-F238E27FC236}">
                <a16:creationId xmlns:a16="http://schemas.microsoft.com/office/drawing/2014/main" id="{BDFF2DE3-0661-F493-17C1-528D6D5C882C}"/>
              </a:ext>
            </a:extLst>
          </p:cNvPr>
          <p:cNvSpPr>
            <a:spLocks noGrp="1"/>
          </p:cNvSpPr>
          <p:nvPr>
            <p:ph idx="1"/>
          </p:nvPr>
        </p:nvSpPr>
        <p:spPr/>
        <p:txBody>
          <a:bodyPr/>
          <a:lstStyle/>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Aloita opintojaksojen kertaaminen ajoissa, koska niitä on kuusi.</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Lue tämän jälkeen kurssikirjat ainakin kerran läpi. Tee muistiinpanoja ja tehtäviä.</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Lue lopuksi vielä kerran kertauskirja ja tekemäsi muistiinpanot. Testaa tietojasi: katso ensin pelkkää kysymystä ja mieti siihen vastausta</a:t>
            </a:r>
          </a:p>
          <a:p>
            <a:endParaRPr lang="fi-FI" dirty="0"/>
          </a:p>
        </p:txBody>
      </p:sp>
    </p:spTree>
    <p:extLst>
      <p:ext uri="{BB962C8B-B14F-4D97-AF65-F5344CB8AC3E}">
        <p14:creationId xmlns:p14="http://schemas.microsoft.com/office/powerpoint/2010/main" val="895611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E031CB6-1D9D-7E83-4F77-B5C0E9B0353E}"/>
              </a:ext>
            </a:extLst>
          </p:cNvPr>
          <p:cNvSpPr>
            <a:spLocks noGrp="1"/>
          </p:cNvSpPr>
          <p:nvPr>
            <p:ph type="title"/>
          </p:nvPr>
        </p:nvSpPr>
        <p:spPr/>
        <p:txBody>
          <a:bodyPr/>
          <a:lstStyle/>
          <a:p>
            <a:r>
              <a:rPr lang="fi-FI" b="1" i="0" u="none" strike="noStrike" dirty="0">
                <a:solidFill>
                  <a:srgbClr val="313132"/>
                </a:solidFill>
                <a:effectLst/>
                <a:highlight>
                  <a:srgbClr val="FFFFFF"/>
                </a:highlight>
                <a:latin typeface="Source Sans Pro" panose="020B0503030403020204" pitchFamily="34" charset="0"/>
              </a:rPr>
              <a:t>Laadi itsellesi lukuaikataulu</a:t>
            </a:r>
            <a:br>
              <a:rPr lang="fi-FI" b="1" i="0" u="none" strike="noStrike" dirty="0">
                <a:solidFill>
                  <a:srgbClr val="313132"/>
                </a:solidFill>
                <a:effectLst/>
                <a:highlight>
                  <a:srgbClr val="FFFFFF"/>
                </a:highlight>
                <a:latin typeface="Source Sans Pro" panose="020B0503030403020204" pitchFamily="34" charset="0"/>
              </a:rPr>
            </a:br>
            <a:br>
              <a:rPr lang="fi-FI" b="0" i="0" dirty="0">
                <a:solidFill>
                  <a:srgbClr val="212121"/>
                </a:solidFill>
                <a:effectLst/>
                <a:highlight>
                  <a:srgbClr val="FFFFFF"/>
                </a:highlight>
                <a:latin typeface="Source Sans Pro" panose="020B0503030403020204" pitchFamily="34" charset="0"/>
              </a:rPr>
            </a:br>
            <a:endParaRPr lang="fi-FI" dirty="0"/>
          </a:p>
        </p:txBody>
      </p:sp>
      <p:sp>
        <p:nvSpPr>
          <p:cNvPr id="3" name="Sisällön paikkamerkki 2">
            <a:extLst>
              <a:ext uri="{FF2B5EF4-FFF2-40B4-BE49-F238E27FC236}">
                <a16:creationId xmlns:a16="http://schemas.microsoft.com/office/drawing/2014/main" id="{E50F620C-F225-373A-F3EC-1A86DBCBE19E}"/>
              </a:ext>
            </a:extLst>
          </p:cNvPr>
          <p:cNvSpPr>
            <a:spLocks noGrp="1"/>
          </p:cNvSpPr>
          <p:nvPr>
            <p:ph idx="1"/>
          </p:nvPr>
        </p:nvSpPr>
        <p:spPr/>
        <p:txBody>
          <a:bodyPr/>
          <a:lstStyle/>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Sinun tulee ylioppilaskirjoituksissa hallita laaja tietomäärä, ja sen vuoksi sinun on tehtävä lukusuunnitelma asioiden kertaamiseksi.</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Suunnittele tietty kappale- tai sivumäärä, jonka luet päivässä.</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Harjoittele lukemisen ohessa. Kirjoita esseitä, tee muistiinpanoja ja tehtäviä.</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Noudata laatimaasi aikataulua.</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Kevään kirjoittaja: Lukuloma on vain kolme viikkoa elämästäsi. Uhraa siis lukemiseen aikaa, se kannattaa.</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Syksyn kirjoittaja: Aloita lukeminen jo kesällä, muuten tulee kiire. Vältä kuormittamasta ensimmäistä jaksoa liian monella opintojaksolla, jotta voit varata aikaa lukemiseen etkä väsähdä ennen kirjoituksia.</a:t>
            </a:r>
          </a:p>
          <a:p>
            <a:endParaRPr lang="fi-FI" dirty="0"/>
          </a:p>
        </p:txBody>
      </p:sp>
    </p:spTree>
    <p:extLst>
      <p:ext uri="{BB962C8B-B14F-4D97-AF65-F5344CB8AC3E}">
        <p14:creationId xmlns:p14="http://schemas.microsoft.com/office/powerpoint/2010/main" val="1836416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670D986-7565-3027-1914-7794C249B6BB}"/>
              </a:ext>
            </a:extLst>
          </p:cNvPr>
          <p:cNvSpPr>
            <a:spLocks noGrp="1"/>
          </p:cNvSpPr>
          <p:nvPr>
            <p:ph type="title"/>
          </p:nvPr>
        </p:nvSpPr>
        <p:spPr/>
        <p:txBody>
          <a:bodyPr/>
          <a:lstStyle/>
          <a:p>
            <a:r>
              <a:rPr lang="fi-FI" b="1" i="0" u="none" strike="noStrike" dirty="0">
                <a:solidFill>
                  <a:srgbClr val="313132"/>
                </a:solidFill>
                <a:effectLst/>
                <a:highlight>
                  <a:srgbClr val="FFFFFF"/>
                </a:highlight>
                <a:latin typeface="Source Sans Pro" panose="020B0503030403020204" pitchFamily="34" charset="0"/>
              </a:rPr>
              <a:t>Laadi itsellesi </a:t>
            </a:r>
            <a:br>
              <a:rPr lang="fi-FI" b="1" i="0" u="none" strike="noStrike" dirty="0">
                <a:solidFill>
                  <a:srgbClr val="313132"/>
                </a:solidFill>
                <a:effectLst/>
                <a:highlight>
                  <a:srgbClr val="FFFFFF"/>
                </a:highlight>
                <a:latin typeface="Source Sans Pro" panose="020B0503030403020204" pitchFamily="34" charset="0"/>
              </a:rPr>
            </a:br>
            <a:r>
              <a:rPr lang="fi-FI" b="1" i="0" u="none" strike="noStrike" dirty="0">
                <a:solidFill>
                  <a:srgbClr val="313132"/>
                </a:solidFill>
                <a:effectLst/>
                <a:highlight>
                  <a:srgbClr val="FFFFFF"/>
                </a:highlight>
                <a:latin typeface="Source Sans Pro" panose="020B0503030403020204" pitchFamily="34" charset="0"/>
              </a:rPr>
              <a:t>päivärytmi </a:t>
            </a:r>
            <a:br>
              <a:rPr lang="fi-FI" b="1" i="0" u="none" strike="noStrike" dirty="0">
                <a:solidFill>
                  <a:srgbClr val="313132"/>
                </a:solidFill>
                <a:effectLst/>
                <a:highlight>
                  <a:srgbClr val="FFFFFF"/>
                </a:highlight>
                <a:latin typeface="Source Sans Pro" panose="020B0503030403020204" pitchFamily="34" charset="0"/>
              </a:rPr>
            </a:br>
            <a:r>
              <a:rPr lang="fi-FI" b="1" i="0" u="none" strike="noStrike" dirty="0">
                <a:solidFill>
                  <a:srgbClr val="313132"/>
                </a:solidFill>
                <a:effectLst/>
                <a:highlight>
                  <a:srgbClr val="FFFFFF"/>
                </a:highlight>
                <a:latin typeface="Source Sans Pro" panose="020B0503030403020204" pitchFamily="34" charset="0"/>
              </a:rPr>
              <a:t>lukulomalla</a:t>
            </a:r>
            <a:br>
              <a:rPr lang="fi-FI" b="1" i="0" u="none" strike="noStrike" dirty="0">
                <a:solidFill>
                  <a:srgbClr val="313132"/>
                </a:solidFill>
                <a:effectLst/>
                <a:highlight>
                  <a:srgbClr val="FFFFFF"/>
                </a:highlight>
                <a:latin typeface="Source Sans Pro" panose="020B0503030403020204" pitchFamily="34" charset="0"/>
              </a:rPr>
            </a:br>
            <a:br>
              <a:rPr lang="fi-FI" b="0" i="0" dirty="0">
                <a:solidFill>
                  <a:srgbClr val="212121"/>
                </a:solidFill>
                <a:effectLst/>
                <a:highlight>
                  <a:srgbClr val="FFFFFF"/>
                </a:highlight>
                <a:latin typeface="Source Sans Pro" panose="020B0503030403020204" pitchFamily="34" charset="0"/>
              </a:rPr>
            </a:br>
            <a:endParaRPr lang="fi-FI" dirty="0"/>
          </a:p>
        </p:txBody>
      </p:sp>
      <p:sp>
        <p:nvSpPr>
          <p:cNvPr id="3" name="Sisällön paikkamerkki 2">
            <a:extLst>
              <a:ext uri="{FF2B5EF4-FFF2-40B4-BE49-F238E27FC236}">
                <a16:creationId xmlns:a16="http://schemas.microsoft.com/office/drawing/2014/main" id="{24D17C6C-1CC3-4E57-5E8A-D53B8A878716}"/>
              </a:ext>
            </a:extLst>
          </p:cNvPr>
          <p:cNvSpPr>
            <a:spLocks noGrp="1"/>
          </p:cNvSpPr>
          <p:nvPr>
            <p:ph idx="1"/>
          </p:nvPr>
        </p:nvSpPr>
        <p:spPr/>
        <p:txBody>
          <a:bodyPr>
            <a:normAutofit fontScale="92500" lnSpcReduction="20000"/>
          </a:bodyPr>
          <a:lstStyle/>
          <a:p>
            <a:pPr fontAlgn="t">
              <a:buFont typeface="Arial" panose="020B0604020202020204" pitchFamily="34" charset="0"/>
              <a:buChar char="•"/>
            </a:pPr>
            <a:r>
              <a:rPr lang="fi-FI" b="0" dirty="0">
                <a:solidFill>
                  <a:srgbClr val="212121"/>
                </a:solidFill>
                <a:effectLst/>
                <a:latin typeface="Source Sans Pro" panose="020B0503030403020204" pitchFamily="34" charset="0"/>
              </a:rPr>
              <a:t>Pidä säännöllinen päivärytmi. Älä valvo myöhään viikonloppunakaan.</a:t>
            </a:r>
          </a:p>
          <a:p>
            <a:pPr fontAlgn="t">
              <a:buFont typeface="Arial" panose="020B0604020202020204" pitchFamily="34" charset="0"/>
              <a:buChar char="•"/>
            </a:pPr>
            <a:r>
              <a:rPr lang="fi-FI" b="0" dirty="0">
                <a:solidFill>
                  <a:srgbClr val="212121"/>
                </a:solidFill>
                <a:effectLst/>
                <a:latin typeface="Source Sans Pro" panose="020B0503030403020204" pitchFamily="34" charset="0"/>
              </a:rPr>
              <a:t>Herää joka aamu samaan aikaan, esimerkiksi kahdeksalta.</a:t>
            </a:r>
          </a:p>
          <a:p>
            <a:pPr fontAlgn="t">
              <a:buFont typeface="Arial" panose="020B0604020202020204" pitchFamily="34" charset="0"/>
              <a:buChar char="•"/>
            </a:pPr>
            <a:r>
              <a:rPr lang="fi-FI" b="0" dirty="0">
                <a:solidFill>
                  <a:srgbClr val="212121"/>
                </a:solidFill>
                <a:effectLst/>
                <a:latin typeface="Source Sans Pro" panose="020B0503030403020204" pitchFamily="34" charset="0"/>
              </a:rPr>
              <a:t>Lue esimerkiksi pari tuntia kerralla ja pidä sitten pieni tauko. Laita puhelin pois ulottuviltasi, kun luet.</a:t>
            </a:r>
          </a:p>
          <a:p>
            <a:pPr fontAlgn="t">
              <a:buFont typeface="Arial" panose="020B0604020202020204" pitchFamily="34" charset="0"/>
              <a:buChar char="•"/>
            </a:pPr>
            <a:r>
              <a:rPr lang="fi-FI" b="0" dirty="0">
                <a:solidFill>
                  <a:srgbClr val="212121"/>
                </a:solidFill>
                <a:effectLst/>
                <a:latin typeface="Source Sans Pro" panose="020B0503030403020204" pitchFamily="34" charset="0"/>
              </a:rPr>
              <a:t>Lue toiset pari tuntia ja syö lounas.</a:t>
            </a:r>
          </a:p>
          <a:p>
            <a:pPr fontAlgn="t">
              <a:buFont typeface="Arial" panose="020B0604020202020204" pitchFamily="34" charset="0"/>
              <a:buChar char="•"/>
            </a:pPr>
            <a:r>
              <a:rPr lang="fi-FI" b="0" dirty="0">
                <a:solidFill>
                  <a:srgbClr val="212121"/>
                </a:solidFill>
                <a:effectLst/>
                <a:latin typeface="Source Sans Pro" panose="020B0503030403020204" pitchFamily="34" charset="0"/>
              </a:rPr>
              <a:t>Jatka lukemista iltapäivällä vielä pari kolme tuntia.</a:t>
            </a:r>
          </a:p>
          <a:p>
            <a:pPr fontAlgn="t">
              <a:buFont typeface="Arial" panose="020B0604020202020204" pitchFamily="34" charset="0"/>
              <a:buChar char="•"/>
            </a:pPr>
            <a:r>
              <a:rPr lang="fi-FI" b="0" dirty="0">
                <a:solidFill>
                  <a:srgbClr val="212121"/>
                </a:solidFill>
                <a:effectLst/>
                <a:latin typeface="Source Sans Pro" panose="020B0503030403020204" pitchFamily="34" charset="0"/>
              </a:rPr>
              <a:t>Pidä pidempi tauko, ulkoile, tapaa ystäviä tai tee jotain muuta mukavaa. Mahdollisesti voit lukea illalla vielä pari tuntia.</a:t>
            </a:r>
          </a:p>
          <a:p>
            <a:pPr fontAlgn="t">
              <a:buFont typeface="Arial" panose="020B0604020202020204" pitchFamily="34" charset="0"/>
              <a:buChar char="•"/>
            </a:pPr>
            <a:r>
              <a:rPr lang="fi-FI" b="0" dirty="0">
                <a:solidFill>
                  <a:srgbClr val="212121"/>
                </a:solidFill>
                <a:effectLst/>
                <a:latin typeface="Source Sans Pro" panose="020B0503030403020204" pitchFamily="34" charset="0"/>
              </a:rPr>
              <a:t>Jos koet tarvitsevasi taukoja useammin, voit rytmittää lukuaikasi lyhyempiin jaksoihin: esimerkiksi puolisen tuntia lukemista, viiden minuutin tauko, taas puoli tuntia lukemista ja niin edelleen. Pidä kahden tai kolmen tunnin lukemisen jälkeen vähän pidempi tauko.</a:t>
            </a:r>
          </a:p>
          <a:p>
            <a:pPr fontAlgn="t">
              <a:buFont typeface="Arial" panose="020B0604020202020204" pitchFamily="34" charset="0"/>
              <a:buChar char="•"/>
            </a:pPr>
            <a:r>
              <a:rPr lang="fi-FI" b="0" dirty="0">
                <a:solidFill>
                  <a:srgbClr val="212121"/>
                </a:solidFill>
                <a:effectLst/>
                <a:latin typeface="Source Sans Pro" panose="020B0503030403020204" pitchFamily="34" charset="0"/>
              </a:rPr>
              <a:t>Valmistautumisen ei tarvitse olla yksinään puurtamista. Hyvä keino on tehdä töitä yhdessä ystävän kanssa ja keskustella hänen kanssaan historiaan liittyvistä kysymyksistä.</a:t>
            </a:r>
          </a:p>
          <a:p>
            <a:br>
              <a:rPr lang="fi-FI" i="0" dirty="0">
                <a:solidFill>
                  <a:srgbClr val="212121"/>
                </a:solidFill>
                <a:effectLst/>
                <a:latin typeface="Source Sans Pro" panose="020B0503030403020204" pitchFamily="34" charset="0"/>
              </a:rPr>
            </a:br>
            <a:endParaRPr lang="fi-FI" dirty="0"/>
          </a:p>
        </p:txBody>
      </p:sp>
    </p:spTree>
    <p:extLst>
      <p:ext uri="{BB962C8B-B14F-4D97-AF65-F5344CB8AC3E}">
        <p14:creationId xmlns:p14="http://schemas.microsoft.com/office/powerpoint/2010/main" val="4019947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644A272-BB2E-60DB-8BB7-FBD46DCB21B8}"/>
              </a:ext>
            </a:extLst>
          </p:cNvPr>
          <p:cNvSpPr>
            <a:spLocks noGrp="1"/>
          </p:cNvSpPr>
          <p:nvPr>
            <p:ph type="title"/>
          </p:nvPr>
        </p:nvSpPr>
        <p:spPr/>
        <p:txBody>
          <a:bodyPr/>
          <a:lstStyle/>
          <a:p>
            <a:r>
              <a:rPr lang="fi-FI" b="1" i="0" u="none" strike="noStrike" dirty="0">
                <a:solidFill>
                  <a:srgbClr val="313132"/>
                </a:solidFill>
                <a:effectLst/>
                <a:highlight>
                  <a:srgbClr val="FFFFFF"/>
                </a:highlight>
                <a:latin typeface="Source Sans Pro" panose="020B0503030403020204" pitchFamily="34" charset="0"/>
              </a:rPr>
              <a:t>Viisi </a:t>
            </a:r>
            <a:br>
              <a:rPr lang="fi-FI" b="1" i="0" u="none" strike="noStrike" dirty="0">
                <a:solidFill>
                  <a:srgbClr val="313132"/>
                </a:solidFill>
                <a:effectLst/>
                <a:highlight>
                  <a:srgbClr val="FFFFFF"/>
                </a:highlight>
                <a:latin typeface="Source Sans Pro" panose="020B0503030403020204" pitchFamily="34" charset="0"/>
              </a:rPr>
            </a:br>
            <a:r>
              <a:rPr lang="fi-FI" b="1" i="0" u="none" strike="noStrike" dirty="0">
                <a:solidFill>
                  <a:srgbClr val="313132"/>
                </a:solidFill>
                <a:effectLst/>
                <a:highlight>
                  <a:srgbClr val="FFFFFF"/>
                </a:highlight>
                <a:latin typeface="Source Sans Pro" panose="020B0503030403020204" pitchFamily="34" charset="0"/>
              </a:rPr>
              <a:t>iskulausetta </a:t>
            </a:r>
            <a:br>
              <a:rPr lang="fi-FI" b="1" i="0" u="none" strike="noStrike" dirty="0">
                <a:solidFill>
                  <a:srgbClr val="313132"/>
                </a:solidFill>
                <a:effectLst/>
                <a:highlight>
                  <a:srgbClr val="FFFFFF"/>
                </a:highlight>
                <a:latin typeface="Source Sans Pro" panose="020B0503030403020204" pitchFamily="34" charset="0"/>
              </a:rPr>
            </a:br>
            <a:r>
              <a:rPr lang="fi-FI" b="1" i="0" u="none" strike="noStrike" dirty="0">
                <a:solidFill>
                  <a:srgbClr val="313132"/>
                </a:solidFill>
                <a:effectLst/>
                <a:highlight>
                  <a:srgbClr val="FFFFFF"/>
                </a:highlight>
                <a:latin typeface="Source Sans Pro" panose="020B0503030403020204" pitchFamily="34" charset="0"/>
              </a:rPr>
              <a:t>kertaamiseen</a:t>
            </a:r>
            <a:br>
              <a:rPr lang="fi-FI" b="1" i="0" u="none" strike="noStrike" dirty="0">
                <a:solidFill>
                  <a:srgbClr val="313132"/>
                </a:solidFill>
                <a:effectLst/>
                <a:highlight>
                  <a:srgbClr val="FFFFFF"/>
                </a:highlight>
                <a:latin typeface="Source Sans Pro" panose="020B0503030403020204" pitchFamily="34" charset="0"/>
              </a:rPr>
            </a:br>
            <a:br>
              <a:rPr lang="fi-FI" b="0" i="0" dirty="0">
                <a:solidFill>
                  <a:srgbClr val="212121"/>
                </a:solidFill>
                <a:effectLst/>
                <a:highlight>
                  <a:srgbClr val="FFFFFF"/>
                </a:highlight>
                <a:latin typeface="Source Sans Pro" panose="020B0503030403020204" pitchFamily="34" charset="0"/>
              </a:rPr>
            </a:br>
            <a:endParaRPr lang="fi-FI" dirty="0"/>
          </a:p>
        </p:txBody>
      </p:sp>
      <p:sp>
        <p:nvSpPr>
          <p:cNvPr id="3" name="Sisällön paikkamerkki 2">
            <a:extLst>
              <a:ext uri="{FF2B5EF4-FFF2-40B4-BE49-F238E27FC236}">
                <a16:creationId xmlns:a16="http://schemas.microsoft.com/office/drawing/2014/main" id="{2DDF9C00-37F8-74D2-CF07-9CECA2209B7B}"/>
              </a:ext>
            </a:extLst>
          </p:cNvPr>
          <p:cNvSpPr>
            <a:spLocks noGrp="1"/>
          </p:cNvSpPr>
          <p:nvPr>
            <p:ph idx="1"/>
          </p:nvPr>
        </p:nvSpPr>
        <p:spPr/>
        <p:txBody>
          <a:bodyPr/>
          <a:lstStyle/>
          <a:p>
            <a:pPr algn="l" fontAlgn="t">
              <a:buFont typeface="+mj-lt"/>
              <a:buAutoNum type="arabicPeriod"/>
            </a:pPr>
            <a:r>
              <a:rPr lang="fi-FI" b="0" i="0" dirty="0">
                <a:solidFill>
                  <a:srgbClr val="212121"/>
                </a:solidFill>
                <a:effectLst/>
                <a:highlight>
                  <a:srgbClr val="FFFFFF"/>
                </a:highlight>
                <a:latin typeface="Source Sans Pro" panose="020B0503030403020204" pitchFamily="34" charset="0"/>
              </a:rPr>
              <a:t>Hahmota opintojaksojen teemat selailemalla oppikirjojen sisällysluetteloita.</a:t>
            </a:r>
          </a:p>
          <a:p>
            <a:pPr algn="l" fontAlgn="t">
              <a:buFont typeface="+mj-lt"/>
              <a:buAutoNum type="arabicPeriod"/>
            </a:pPr>
            <a:r>
              <a:rPr lang="fi-FI" b="0" i="0" dirty="0">
                <a:solidFill>
                  <a:srgbClr val="212121"/>
                </a:solidFill>
                <a:effectLst/>
                <a:highlight>
                  <a:srgbClr val="FFFFFF"/>
                </a:highlight>
                <a:latin typeface="Source Sans Pro" panose="020B0503030403020204" pitchFamily="34" charset="0"/>
              </a:rPr>
              <a:t>Käy läpi kirjan aloitusaukeamat ja niihin sisältyvät tieto- ja taitotavoitteet.</a:t>
            </a:r>
          </a:p>
          <a:p>
            <a:pPr algn="l" fontAlgn="t">
              <a:buFont typeface="+mj-lt"/>
              <a:buAutoNum type="arabicPeriod"/>
            </a:pPr>
            <a:r>
              <a:rPr lang="fi-FI" b="0" i="0" dirty="0">
                <a:solidFill>
                  <a:srgbClr val="212121"/>
                </a:solidFill>
                <a:effectLst/>
                <a:highlight>
                  <a:srgbClr val="FFFFFF"/>
                </a:highlight>
                <a:latin typeface="Source Sans Pro" panose="020B0503030403020204" pitchFamily="34" charset="0"/>
              </a:rPr>
              <a:t>Lue oppikirjat ajatuksella läpi.</a:t>
            </a:r>
          </a:p>
          <a:p>
            <a:pPr algn="l" fontAlgn="t">
              <a:buFont typeface="+mj-lt"/>
              <a:buAutoNum type="arabicPeriod"/>
            </a:pPr>
            <a:r>
              <a:rPr lang="fi-FI" b="0" i="0" dirty="0">
                <a:solidFill>
                  <a:srgbClr val="212121"/>
                </a:solidFill>
                <a:effectLst/>
                <a:highlight>
                  <a:srgbClr val="FFFFFF"/>
                </a:highlight>
                <a:latin typeface="Source Sans Pro" panose="020B0503030403020204" pitchFamily="34" charset="0"/>
              </a:rPr>
              <a:t>Kertaa dokumenttitehtävien vastausohjeet.</a:t>
            </a:r>
          </a:p>
          <a:p>
            <a:pPr algn="l" fontAlgn="t">
              <a:buFont typeface="+mj-lt"/>
              <a:buAutoNum type="arabicPeriod"/>
            </a:pPr>
            <a:r>
              <a:rPr lang="fi-FI" b="0" i="0" dirty="0">
                <a:solidFill>
                  <a:srgbClr val="212121"/>
                </a:solidFill>
                <a:effectLst/>
                <a:highlight>
                  <a:srgbClr val="FFFFFF"/>
                </a:highlight>
                <a:latin typeface="Source Sans Pro" panose="020B0503030403020204" pitchFamily="34" charset="0"/>
              </a:rPr>
              <a:t>Käy läpi kirjan kappaleiden lopussa olevat kysymykset. Osaatko vastata? Jos et, etsi vastaus kirjasta.</a:t>
            </a:r>
          </a:p>
          <a:p>
            <a:endParaRPr lang="fi-FI" dirty="0"/>
          </a:p>
        </p:txBody>
      </p:sp>
    </p:spTree>
    <p:extLst>
      <p:ext uri="{BB962C8B-B14F-4D97-AF65-F5344CB8AC3E}">
        <p14:creationId xmlns:p14="http://schemas.microsoft.com/office/powerpoint/2010/main" val="249008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612E964-8831-3ECE-F4B1-5A66D9196FC7}"/>
              </a:ext>
            </a:extLst>
          </p:cNvPr>
          <p:cNvSpPr>
            <a:spLocks noGrp="1"/>
          </p:cNvSpPr>
          <p:nvPr>
            <p:ph type="title"/>
          </p:nvPr>
        </p:nvSpPr>
        <p:spPr/>
        <p:txBody>
          <a:bodyPr/>
          <a:lstStyle/>
          <a:p>
            <a:r>
              <a:rPr lang="fi-FI" dirty="0"/>
              <a:t>Historian vastauksen yleisiä ongelmia</a:t>
            </a:r>
          </a:p>
        </p:txBody>
      </p:sp>
      <p:sp>
        <p:nvSpPr>
          <p:cNvPr id="3" name="Sisällön paikkamerkki 2">
            <a:extLst>
              <a:ext uri="{FF2B5EF4-FFF2-40B4-BE49-F238E27FC236}">
                <a16:creationId xmlns:a16="http://schemas.microsoft.com/office/drawing/2014/main" id="{1D7FD24A-46F4-9BD3-CE9C-942CB010978F}"/>
              </a:ext>
            </a:extLst>
          </p:cNvPr>
          <p:cNvSpPr>
            <a:spLocks noGrp="1"/>
          </p:cNvSpPr>
          <p:nvPr>
            <p:ph idx="1"/>
          </p:nvPr>
        </p:nvSpPr>
        <p:spPr/>
        <p:txBody>
          <a:bodyPr>
            <a:normAutofit/>
          </a:bodyPr>
          <a:lstStyle/>
          <a:p>
            <a:pPr algn="l"/>
            <a:r>
              <a:rPr lang="fi-FI" b="1" i="0" u="none" strike="noStrike" dirty="0">
                <a:solidFill>
                  <a:srgbClr val="313132"/>
                </a:solidFill>
                <a:effectLst/>
                <a:highlight>
                  <a:srgbClr val="FFFFFF"/>
                </a:highlight>
                <a:latin typeface="Source Sans Pro" panose="020B0503030403020204" pitchFamily="34" charset="0"/>
              </a:rPr>
              <a:t>Vastauksen rakenteessa tai oikeinkirjoituksessa on ongelmia</a:t>
            </a:r>
          </a:p>
          <a:p>
            <a:pPr algn="l"/>
            <a:r>
              <a:rPr lang="fi-FI" b="1" i="0" u="none" strike="noStrike" dirty="0">
                <a:solidFill>
                  <a:srgbClr val="313132"/>
                </a:solidFill>
                <a:effectLst/>
                <a:highlight>
                  <a:srgbClr val="FFFFFF"/>
                </a:highlight>
                <a:latin typeface="Source Sans Pro" panose="020B0503030403020204" pitchFamily="34" charset="0"/>
              </a:rPr>
              <a:t>Vastaus ei sisällä riittävästi tietoa</a:t>
            </a:r>
          </a:p>
          <a:p>
            <a:pPr algn="l"/>
            <a:r>
              <a:rPr lang="fi-FI" b="1" i="0" u="none" strike="noStrike" dirty="0">
                <a:solidFill>
                  <a:srgbClr val="313132"/>
                </a:solidFill>
                <a:effectLst/>
                <a:highlight>
                  <a:srgbClr val="FFFFFF"/>
                </a:highlight>
                <a:latin typeface="Source Sans Pro" panose="020B0503030403020204" pitchFamily="34" charset="0"/>
              </a:rPr>
              <a:t>Vastaus on toteava, ei selittävä</a:t>
            </a:r>
          </a:p>
          <a:p>
            <a:pPr lvl="1"/>
            <a:r>
              <a:rPr lang="fi-FI" b="1" i="0" u="none" strike="noStrike" dirty="0">
                <a:solidFill>
                  <a:srgbClr val="313132"/>
                </a:solidFill>
                <a:effectLst/>
                <a:highlight>
                  <a:srgbClr val="FFFFFF"/>
                </a:highlight>
                <a:latin typeface="Source Sans Pro" panose="020B0503030403020204" pitchFamily="34" charset="0"/>
              </a:rPr>
              <a:t>Muista miksi ja mitä siitä seurasi-kysymykset</a:t>
            </a:r>
          </a:p>
          <a:p>
            <a:pPr algn="l"/>
            <a:r>
              <a:rPr lang="fi-FI" b="1" i="0" u="none" strike="noStrike" dirty="0">
                <a:solidFill>
                  <a:srgbClr val="313132"/>
                </a:solidFill>
                <a:effectLst/>
                <a:highlight>
                  <a:srgbClr val="FFFFFF"/>
                </a:highlight>
                <a:latin typeface="Source Sans Pro" panose="020B0503030403020204" pitchFamily="34" charset="0"/>
              </a:rPr>
              <a:t>Vastauksessa on käsitelty liian vähän tehtävään sisältyvää dokumenttia</a:t>
            </a:r>
          </a:p>
          <a:p>
            <a:pPr algn="l"/>
            <a:r>
              <a:rPr lang="fi-FI" b="1" i="0" u="none" strike="noStrike" dirty="0">
                <a:solidFill>
                  <a:srgbClr val="313132"/>
                </a:solidFill>
                <a:effectLst/>
                <a:highlight>
                  <a:srgbClr val="FFFFFF"/>
                </a:highlight>
                <a:latin typeface="Source Sans Pro" panose="020B0503030403020204" pitchFamily="34" charset="0"/>
              </a:rPr>
              <a:t>Vastaus on hajanainen</a:t>
            </a:r>
          </a:p>
          <a:p>
            <a:pPr lvl="1"/>
            <a:r>
              <a:rPr lang="fi-FI" b="1" i="0" u="none" strike="noStrike" dirty="0">
                <a:solidFill>
                  <a:srgbClr val="313132"/>
                </a:solidFill>
                <a:effectLst/>
                <a:highlight>
                  <a:srgbClr val="FFFFFF"/>
                </a:highlight>
                <a:latin typeface="Source Sans Pro" panose="020B0503030403020204" pitchFamily="34" charset="0"/>
              </a:rPr>
              <a:t>Älä pompi – suunnittele vastaus etukäteen</a:t>
            </a:r>
          </a:p>
          <a:p>
            <a:pPr algn="l"/>
            <a:r>
              <a:rPr lang="fi-FI" b="1" i="0" u="none" strike="noStrike" dirty="0">
                <a:solidFill>
                  <a:srgbClr val="313132"/>
                </a:solidFill>
                <a:effectLst/>
                <a:highlight>
                  <a:srgbClr val="FFFFFF"/>
                </a:highlight>
                <a:latin typeface="Source Sans Pro" panose="020B0503030403020204" pitchFamily="34" charset="0"/>
              </a:rPr>
              <a:t>Vastaus sisältää virheitä</a:t>
            </a:r>
          </a:p>
          <a:p>
            <a:pPr algn="l"/>
            <a:r>
              <a:rPr lang="fi-FI" b="1" i="0" u="none" strike="noStrike" dirty="0">
                <a:solidFill>
                  <a:srgbClr val="313132"/>
                </a:solidFill>
                <a:effectLst/>
                <a:highlight>
                  <a:srgbClr val="FFFFFF"/>
                </a:highlight>
                <a:latin typeface="Source Sans Pro" panose="020B0503030403020204" pitchFamily="34" charset="0"/>
              </a:rPr>
              <a:t>Vastauksessa on naiiveja piirteitä</a:t>
            </a:r>
          </a:p>
          <a:p>
            <a:pPr algn="l"/>
            <a:r>
              <a:rPr lang="fi-FI" b="1" i="0" u="none" strike="noStrike" dirty="0">
                <a:solidFill>
                  <a:srgbClr val="313132"/>
                </a:solidFill>
                <a:effectLst/>
                <a:highlight>
                  <a:srgbClr val="FFFFFF"/>
                </a:highlight>
                <a:latin typeface="Source Sans Pro" panose="020B0503030403020204" pitchFamily="34" charset="0"/>
              </a:rPr>
              <a:t>Vastauksessa on rajausongelma</a:t>
            </a:r>
          </a:p>
          <a:p>
            <a:pPr lvl="1"/>
            <a:r>
              <a:rPr lang="fi-FI" dirty="0"/>
              <a:t>Tarkkana: mitä </a:t>
            </a:r>
            <a:r>
              <a:rPr lang="fi-FI"/>
              <a:t>kysytään?</a:t>
            </a:r>
            <a:endParaRPr lang="fi-FI" dirty="0"/>
          </a:p>
        </p:txBody>
      </p:sp>
    </p:spTree>
    <p:extLst>
      <p:ext uri="{BB962C8B-B14F-4D97-AF65-F5344CB8AC3E}">
        <p14:creationId xmlns:p14="http://schemas.microsoft.com/office/powerpoint/2010/main" val="82349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9A65201-1696-7AD3-1531-1DDBEFC48A0A}"/>
              </a:ext>
            </a:extLst>
          </p:cNvPr>
          <p:cNvSpPr>
            <a:spLocks noGrp="1"/>
          </p:cNvSpPr>
          <p:nvPr>
            <p:ph type="title"/>
          </p:nvPr>
        </p:nvSpPr>
        <p:spPr/>
        <p:txBody>
          <a:bodyPr/>
          <a:lstStyle/>
          <a:p>
            <a:r>
              <a:rPr lang="fi-FI" b="1" i="0" u="none" strike="noStrike" dirty="0">
                <a:solidFill>
                  <a:srgbClr val="313132"/>
                </a:solidFill>
                <a:effectLst/>
                <a:latin typeface="Source Sans Pro" panose="020B0503030403020204" pitchFamily="34" charset="0"/>
              </a:rPr>
              <a:t>Hyvän essee-vastauksen kymmenen tuntomerkkiä</a:t>
            </a:r>
            <a:br>
              <a:rPr lang="fi-FI" b="1" i="0" u="none" strike="noStrike" dirty="0">
                <a:solidFill>
                  <a:srgbClr val="313132"/>
                </a:solidFill>
                <a:effectLst/>
                <a:latin typeface="Source Sans Pro" panose="020B0503030403020204" pitchFamily="34" charset="0"/>
              </a:rPr>
            </a:br>
            <a:endParaRPr lang="fi-FI" dirty="0"/>
          </a:p>
        </p:txBody>
      </p:sp>
      <p:sp>
        <p:nvSpPr>
          <p:cNvPr id="3" name="Sisällön paikkamerkki 2">
            <a:extLst>
              <a:ext uri="{FF2B5EF4-FFF2-40B4-BE49-F238E27FC236}">
                <a16:creationId xmlns:a16="http://schemas.microsoft.com/office/drawing/2014/main" id="{588435E0-4DFB-360F-C801-615C0A35503D}"/>
              </a:ext>
            </a:extLst>
          </p:cNvPr>
          <p:cNvSpPr>
            <a:spLocks noGrp="1"/>
          </p:cNvSpPr>
          <p:nvPr>
            <p:ph idx="1"/>
          </p:nvPr>
        </p:nvSpPr>
        <p:spPr/>
        <p:txBody>
          <a:bodyPr>
            <a:normAutofit lnSpcReduction="10000"/>
          </a:bodyPr>
          <a:lstStyle/>
          <a:p>
            <a:pPr fontAlgn="t">
              <a:buFont typeface="+mj-lt"/>
              <a:buAutoNum type="arabicPeriod"/>
            </a:pPr>
            <a:r>
              <a:rPr lang="fi-FI" b="0" dirty="0">
                <a:solidFill>
                  <a:srgbClr val="212121"/>
                </a:solidFill>
                <a:effectLst/>
                <a:latin typeface="Source Sans Pro" panose="020B0503030403020204" pitchFamily="34" charset="0"/>
              </a:rPr>
              <a:t>Vastaus sisältää riittävästi faktoja. Tapahtumat ja ilmiöt on ajoitettu.</a:t>
            </a:r>
          </a:p>
          <a:p>
            <a:pPr fontAlgn="t">
              <a:buFont typeface="+mj-lt"/>
              <a:buAutoNum type="arabicPeriod"/>
            </a:pPr>
            <a:r>
              <a:rPr lang="fi-FI" b="0" dirty="0">
                <a:solidFill>
                  <a:srgbClr val="212121"/>
                </a:solidFill>
                <a:effectLst/>
                <a:latin typeface="Source Sans Pro" panose="020B0503030403020204" pitchFamily="34" charset="0"/>
              </a:rPr>
              <a:t>Kaikkeen kysyttyyn on vastattu.</a:t>
            </a:r>
          </a:p>
          <a:p>
            <a:pPr fontAlgn="t">
              <a:buFont typeface="+mj-lt"/>
              <a:buAutoNum type="arabicPeriod"/>
            </a:pPr>
            <a:r>
              <a:rPr lang="fi-FI" b="0" dirty="0">
                <a:solidFill>
                  <a:srgbClr val="212121"/>
                </a:solidFill>
                <a:effectLst/>
                <a:latin typeface="Source Sans Pro" panose="020B0503030403020204" pitchFamily="34" charset="0"/>
              </a:rPr>
              <a:t>Vastaus on oikein rajattu.</a:t>
            </a:r>
          </a:p>
          <a:p>
            <a:pPr fontAlgn="t">
              <a:buFont typeface="+mj-lt"/>
              <a:buAutoNum type="arabicPeriod"/>
            </a:pPr>
            <a:r>
              <a:rPr lang="fi-FI" b="0" dirty="0">
                <a:solidFill>
                  <a:srgbClr val="212121"/>
                </a:solidFill>
                <a:effectLst/>
                <a:latin typeface="Source Sans Pro" panose="020B0503030403020204" pitchFamily="34" charset="0"/>
              </a:rPr>
              <a:t>Vastaus on looginen ja yhtenäinen kokonaisuus.</a:t>
            </a:r>
          </a:p>
          <a:p>
            <a:pPr fontAlgn="t">
              <a:buFont typeface="+mj-lt"/>
              <a:buAutoNum type="arabicPeriod"/>
            </a:pPr>
            <a:r>
              <a:rPr lang="fi-FI" b="0" dirty="0">
                <a:solidFill>
                  <a:srgbClr val="212121"/>
                </a:solidFill>
                <a:effectLst/>
                <a:latin typeface="Source Sans Pro" panose="020B0503030403020204" pitchFamily="34" charset="0"/>
              </a:rPr>
              <a:t>Asiat ja käsitteet on selitetty riittävän perusteellisesti ja täsmällisesti.</a:t>
            </a:r>
          </a:p>
          <a:p>
            <a:pPr fontAlgn="t">
              <a:buFont typeface="+mj-lt"/>
              <a:buAutoNum type="arabicPeriod"/>
            </a:pPr>
            <a:r>
              <a:rPr lang="fi-FI" b="0" dirty="0">
                <a:solidFill>
                  <a:srgbClr val="212121"/>
                </a:solidFill>
                <a:effectLst/>
                <a:latin typeface="Source Sans Pro" panose="020B0503030403020204" pitchFamily="34" charset="0"/>
              </a:rPr>
              <a:t>Asioita on käsitelty monesta eri näkökulmasta.</a:t>
            </a:r>
          </a:p>
          <a:p>
            <a:pPr fontAlgn="t">
              <a:buFont typeface="+mj-lt"/>
              <a:buAutoNum type="arabicPeriod"/>
            </a:pPr>
            <a:r>
              <a:rPr lang="fi-FI" b="0" dirty="0">
                <a:solidFill>
                  <a:srgbClr val="212121"/>
                </a:solidFill>
                <a:effectLst/>
                <a:latin typeface="Source Sans Pro" panose="020B0503030403020204" pitchFamily="34" charset="0"/>
              </a:rPr>
              <a:t>Omat näkökulmat ja käsitykset on perusteltu.</a:t>
            </a:r>
          </a:p>
          <a:p>
            <a:pPr fontAlgn="t">
              <a:buFont typeface="+mj-lt"/>
              <a:buAutoNum type="arabicPeriod"/>
            </a:pPr>
            <a:r>
              <a:rPr lang="fi-FI" b="0" dirty="0">
                <a:solidFill>
                  <a:srgbClr val="212121"/>
                </a:solidFill>
                <a:effectLst/>
                <a:latin typeface="Source Sans Pro" panose="020B0503030403020204" pitchFamily="34" charset="0"/>
              </a:rPr>
              <a:t>Dokumentteja on muistettu käyttää ja analysoida.</a:t>
            </a:r>
          </a:p>
          <a:p>
            <a:pPr fontAlgn="t">
              <a:buFont typeface="+mj-lt"/>
              <a:buAutoNum type="arabicPeriod"/>
            </a:pPr>
            <a:r>
              <a:rPr lang="fi-FI" b="0" dirty="0">
                <a:solidFill>
                  <a:srgbClr val="212121"/>
                </a:solidFill>
                <a:effectLst/>
                <a:latin typeface="Source Sans Pro" panose="020B0503030403020204" pitchFamily="34" charset="0"/>
              </a:rPr>
              <a:t>Esimerkeillä on osoitettu, ettei vastauksessa liikuta pelkästään yleisellä tasolla, vaan vastaaja hallitsee ja ymmärtää asiat.</a:t>
            </a:r>
          </a:p>
          <a:p>
            <a:pPr fontAlgn="t">
              <a:buFont typeface="+mj-lt"/>
              <a:buAutoNum type="arabicPeriod"/>
            </a:pPr>
            <a:r>
              <a:rPr lang="fi-FI" b="0" dirty="0">
                <a:solidFill>
                  <a:srgbClr val="212121"/>
                </a:solidFill>
                <a:effectLst/>
                <a:latin typeface="Source Sans Pro" panose="020B0503030403020204" pitchFamily="34" charset="0"/>
              </a:rPr>
              <a:t>Vastaus on kirjoitettu hyvällä ja ymmärrettävällä suomen kielellä.</a:t>
            </a:r>
          </a:p>
          <a:p>
            <a:pPr marL="0" indent="0">
              <a:buNone/>
            </a:pPr>
            <a:endParaRPr lang="fi-FI" dirty="0"/>
          </a:p>
        </p:txBody>
      </p:sp>
    </p:spTree>
    <p:extLst>
      <p:ext uri="{BB962C8B-B14F-4D97-AF65-F5344CB8AC3E}">
        <p14:creationId xmlns:p14="http://schemas.microsoft.com/office/powerpoint/2010/main" val="3572002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AA48134-D32C-AB14-0EED-3E206F230CAF}"/>
              </a:ext>
            </a:extLst>
          </p:cNvPr>
          <p:cNvSpPr>
            <a:spLocks noGrp="1"/>
          </p:cNvSpPr>
          <p:nvPr>
            <p:ph type="title"/>
          </p:nvPr>
        </p:nvSpPr>
        <p:spPr/>
        <p:txBody>
          <a:bodyPr/>
          <a:lstStyle/>
          <a:p>
            <a:r>
              <a:rPr lang="fi-FI" b="1" i="0" u="none" strike="noStrike" dirty="0">
                <a:solidFill>
                  <a:srgbClr val="313132"/>
                </a:solidFill>
                <a:effectLst/>
                <a:highlight>
                  <a:srgbClr val="FFFFFF"/>
                </a:highlight>
                <a:latin typeface="Source Sans Pro" panose="020B0503030403020204" pitchFamily="34" charset="0"/>
              </a:rPr>
              <a:t>Ylioppilas-tutkinto-lautakunnan arvostelu-kriteerit</a:t>
            </a:r>
            <a:br>
              <a:rPr lang="fi-FI" b="1" i="0" u="none" strike="noStrike" dirty="0">
                <a:solidFill>
                  <a:srgbClr val="313132"/>
                </a:solidFill>
                <a:effectLst/>
                <a:highlight>
                  <a:srgbClr val="FFFFFF"/>
                </a:highlight>
                <a:latin typeface="Source Sans Pro" panose="020B0503030403020204" pitchFamily="34" charset="0"/>
              </a:rPr>
            </a:br>
            <a:br>
              <a:rPr lang="fi-FI" dirty="0"/>
            </a:br>
            <a:endParaRPr lang="fi-FI" dirty="0"/>
          </a:p>
        </p:txBody>
      </p:sp>
      <p:sp>
        <p:nvSpPr>
          <p:cNvPr id="3" name="Sisällön paikkamerkki 2">
            <a:extLst>
              <a:ext uri="{FF2B5EF4-FFF2-40B4-BE49-F238E27FC236}">
                <a16:creationId xmlns:a16="http://schemas.microsoft.com/office/drawing/2014/main" id="{3920E343-5A74-BF96-E39D-E80CB278E386}"/>
              </a:ext>
            </a:extLst>
          </p:cNvPr>
          <p:cNvSpPr>
            <a:spLocks noGrp="1"/>
          </p:cNvSpPr>
          <p:nvPr>
            <p:ph idx="1"/>
          </p:nvPr>
        </p:nvSpPr>
        <p:spPr/>
        <p:txBody>
          <a:bodyPr/>
          <a:lstStyle/>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Asioiden </a:t>
            </a:r>
            <a:r>
              <a:rPr lang="fi-FI" b="0" i="0" dirty="0" err="1">
                <a:solidFill>
                  <a:srgbClr val="212121"/>
                </a:solidFill>
                <a:effectLst/>
                <a:highlight>
                  <a:srgbClr val="FFFFFF"/>
                </a:highlight>
                <a:latin typeface="Source Sans Pro" panose="020B0503030403020204" pitchFamily="34" charset="0"/>
              </a:rPr>
              <a:t>käsittely</a:t>
            </a:r>
            <a:r>
              <a:rPr lang="fi-FI" b="0" i="0" dirty="0">
                <a:solidFill>
                  <a:srgbClr val="212121"/>
                </a:solidFill>
                <a:effectLst/>
                <a:highlight>
                  <a:srgbClr val="FFFFFF"/>
                </a:highlight>
                <a:latin typeface="Source Sans Pro" panose="020B0503030403020204" pitchFamily="34" charset="0"/>
              </a:rPr>
              <a:t> </a:t>
            </a:r>
            <a:r>
              <a:rPr lang="fi-FI" b="0" i="0" dirty="0" err="1">
                <a:solidFill>
                  <a:srgbClr val="212121"/>
                </a:solidFill>
                <a:effectLst/>
                <a:highlight>
                  <a:srgbClr val="FFFFFF"/>
                </a:highlight>
                <a:latin typeface="Source Sans Pro" panose="020B0503030403020204" pitchFamily="34" charset="0"/>
              </a:rPr>
              <a:t>ilmentäa</a:t>
            </a:r>
            <a:r>
              <a:rPr lang="fi-FI" b="0" i="0" dirty="0">
                <a:solidFill>
                  <a:srgbClr val="212121"/>
                </a:solidFill>
                <a:effectLst/>
                <a:highlight>
                  <a:srgbClr val="FFFFFF"/>
                </a:highlight>
                <a:latin typeface="Source Sans Pro" panose="020B0503030403020204" pitchFamily="34" charset="0"/>
              </a:rPr>
              <a:t>̈ tietojen ja taitojen </a:t>
            </a:r>
            <a:r>
              <a:rPr lang="fi-FI" b="0" i="0" dirty="0" err="1">
                <a:solidFill>
                  <a:srgbClr val="212121"/>
                </a:solidFill>
                <a:effectLst/>
                <a:highlight>
                  <a:srgbClr val="FFFFFF"/>
                </a:highlight>
                <a:latin typeface="Source Sans Pro" panose="020B0503030403020204" pitchFamily="34" charset="0"/>
              </a:rPr>
              <a:t>itsenäista</a:t>
            </a:r>
            <a:r>
              <a:rPr lang="fi-FI" b="0" i="0" dirty="0">
                <a:solidFill>
                  <a:srgbClr val="212121"/>
                </a:solidFill>
                <a:effectLst/>
                <a:highlight>
                  <a:srgbClr val="FFFFFF"/>
                </a:highlight>
                <a:latin typeface="Source Sans Pro" panose="020B0503030403020204" pitchFamily="34" charset="0"/>
              </a:rPr>
              <a:t>̈ hallintaa ja </a:t>
            </a:r>
            <a:r>
              <a:rPr lang="fi-FI" b="0" i="0" dirty="0" err="1">
                <a:solidFill>
                  <a:srgbClr val="212121"/>
                </a:solidFill>
                <a:effectLst/>
                <a:highlight>
                  <a:srgbClr val="FFFFFF"/>
                </a:highlight>
                <a:latin typeface="Source Sans Pro" panose="020B0503030403020204" pitchFamily="34" charset="0"/>
              </a:rPr>
              <a:t>kykya</a:t>
            </a:r>
            <a:r>
              <a:rPr lang="fi-FI" b="0" i="0" dirty="0">
                <a:solidFill>
                  <a:srgbClr val="212121"/>
                </a:solidFill>
                <a:effectLst/>
                <a:highlight>
                  <a:srgbClr val="FFFFFF"/>
                </a:highlight>
                <a:latin typeface="Source Sans Pro" panose="020B0503030403020204" pitchFamily="34" charset="0"/>
              </a:rPr>
              <a:t>̈ niiden so­veltamiseen.</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Vastaus osoittaa monipuolisia ja </a:t>
            </a:r>
            <a:r>
              <a:rPr lang="fi-FI" b="0" i="0" dirty="0" err="1">
                <a:solidFill>
                  <a:srgbClr val="212121"/>
                </a:solidFill>
                <a:effectLst/>
                <a:highlight>
                  <a:srgbClr val="FFFFFF"/>
                </a:highlight>
                <a:latin typeface="Source Sans Pro" panose="020B0503030403020204" pitchFamily="34" charset="0"/>
              </a:rPr>
              <a:t>kehittyneita</a:t>
            </a:r>
            <a:r>
              <a:rPr lang="fi-FI" b="0" i="0" dirty="0">
                <a:solidFill>
                  <a:srgbClr val="212121"/>
                </a:solidFill>
                <a:effectLst/>
                <a:highlight>
                  <a:srgbClr val="FFFFFF"/>
                </a:highlight>
                <a:latin typeface="Source Sans Pro" panose="020B0503030403020204" pitchFamily="34" charset="0"/>
              </a:rPr>
              <a:t>̈ </a:t>
            </a:r>
            <a:r>
              <a:rPr lang="fi-FI" b="0" i="0" dirty="0" err="1">
                <a:solidFill>
                  <a:srgbClr val="212121"/>
                </a:solidFill>
                <a:effectLst/>
                <a:highlight>
                  <a:srgbClr val="FFFFFF"/>
                </a:highlight>
                <a:latin typeface="Source Sans Pro" panose="020B0503030403020204" pitchFamily="34" charset="0"/>
              </a:rPr>
              <a:t>tiedonkäsittelytaitoja</a:t>
            </a:r>
            <a:r>
              <a:rPr lang="fi-FI" b="0" i="0" dirty="0">
                <a:solidFill>
                  <a:srgbClr val="212121"/>
                </a:solidFill>
                <a:effectLst/>
                <a:highlight>
                  <a:srgbClr val="FFFFFF"/>
                </a:highlight>
                <a:latin typeface="Source Sans Pro" panose="020B0503030403020204" pitchFamily="34" charset="0"/>
              </a:rPr>
              <a:t>.</a:t>
            </a:r>
          </a:p>
          <a:p>
            <a:pPr algn="l" fontAlgn="t">
              <a:buFont typeface="Arial" panose="020B0604020202020204" pitchFamily="34" charset="0"/>
              <a:buChar char="•"/>
            </a:pPr>
            <a:r>
              <a:rPr lang="fi-FI" b="0" i="0" dirty="0" err="1">
                <a:solidFill>
                  <a:srgbClr val="212121"/>
                </a:solidFill>
                <a:effectLst/>
                <a:highlight>
                  <a:srgbClr val="FFFFFF"/>
                </a:highlight>
                <a:latin typeface="Source Sans Pro" panose="020B0503030403020204" pitchFamily="34" charset="0"/>
              </a:rPr>
              <a:t>Tehtävän</a:t>
            </a:r>
            <a:r>
              <a:rPr lang="fi-FI" b="0" i="0" dirty="0">
                <a:solidFill>
                  <a:srgbClr val="212121"/>
                </a:solidFill>
                <a:effectLst/>
                <a:highlight>
                  <a:srgbClr val="FFFFFF"/>
                </a:highlight>
                <a:latin typeface="Source Sans Pro" panose="020B0503030403020204" pitchFamily="34" charset="0"/>
              </a:rPr>
              <a:t> kannalta olennaisia tietoja on </a:t>
            </a:r>
            <a:r>
              <a:rPr lang="fi-FI" b="0" i="0" dirty="0" err="1">
                <a:solidFill>
                  <a:srgbClr val="212121"/>
                </a:solidFill>
                <a:effectLst/>
                <a:highlight>
                  <a:srgbClr val="FFFFFF"/>
                </a:highlight>
                <a:latin typeface="Source Sans Pro" panose="020B0503030403020204" pitchFamily="34" charset="0"/>
              </a:rPr>
              <a:t>riittävästi</a:t>
            </a:r>
            <a:r>
              <a:rPr lang="fi-FI" b="0" i="0" dirty="0">
                <a:solidFill>
                  <a:srgbClr val="212121"/>
                </a:solidFill>
                <a:effectLst/>
                <a:highlight>
                  <a:srgbClr val="FFFFFF"/>
                </a:highlight>
                <a:latin typeface="Source Sans Pro" panose="020B0503030403020204" pitchFamily="34" charset="0"/>
              </a:rPr>
              <a:t>.</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Kokonaisuus on </a:t>
            </a:r>
            <a:r>
              <a:rPr lang="fi-FI" b="0" i="0" dirty="0" err="1">
                <a:solidFill>
                  <a:srgbClr val="212121"/>
                </a:solidFill>
                <a:effectLst/>
                <a:highlight>
                  <a:srgbClr val="FFFFFF"/>
                </a:highlight>
                <a:latin typeface="Source Sans Pro" panose="020B0503030403020204" pitchFamily="34" charset="0"/>
              </a:rPr>
              <a:t>jäsennelty</a:t>
            </a:r>
            <a:r>
              <a:rPr lang="fi-FI" b="0" i="0" dirty="0">
                <a:solidFill>
                  <a:srgbClr val="212121"/>
                </a:solidFill>
                <a:effectLst/>
                <a:highlight>
                  <a:srgbClr val="FFFFFF"/>
                </a:highlight>
                <a:latin typeface="Source Sans Pro" panose="020B0503030403020204" pitchFamily="34" charset="0"/>
              </a:rPr>
              <a:t> ja </a:t>
            </a:r>
            <a:r>
              <a:rPr lang="fi-FI" b="0" i="0" dirty="0" err="1">
                <a:solidFill>
                  <a:srgbClr val="212121"/>
                </a:solidFill>
                <a:effectLst/>
                <a:highlight>
                  <a:srgbClr val="FFFFFF"/>
                </a:highlight>
                <a:latin typeface="Source Sans Pro" panose="020B0503030403020204" pitchFamily="34" charset="0"/>
              </a:rPr>
              <a:t>asiasisällöltään</a:t>
            </a:r>
            <a:r>
              <a:rPr lang="fi-FI" b="0" i="0" dirty="0">
                <a:solidFill>
                  <a:srgbClr val="212121"/>
                </a:solidFill>
                <a:effectLst/>
                <a:highlight>
                  <a:srgbClr val="FFFFFF"/>
                </a:highlight>
                <a:latin typeface="Source Sans Pro" panose="020B0503030403020204" pitchFamily="34" charset="0"/>
              </a:rPr>
              <a:t> johdonmukainen.</a:t>
            </a:r>
          </a:p>
          <a:p>
            <a:pPr algn="l" fontAlgn="t">
              <a:buFont typeface="Arial" panose="020B0604020202020204" pitchFamily="34" charset="0"/>
              <a:buChar char="•"/>
            </a:pPr>
            <a:r>
              <a:rPr lang="fi-FI" b="0" i="0" dirty="0" err="1">
                <a:solidFill>
                  <a:srgbClr val="212121"/>
                </a:solidFill>
                <a:effectLst/>
                <a:highlight>
                  <a:srgbClr val="FFFFFF"/>
                </a:highlight>
                <a:latin typeface="Source Sans Pro" panose="020B0503030403020204" pitchFamily="34" charset="0"/>
              </a:rPr>
              <a:t>Syita</a:t>
            </a:r>
            <a:r>
              <a:rPr lang="fi-FI" b="0" i="0" dirty="0">
                <a:solidFill>
                  <a:srgbClr val="212121"/>
                </a:solidFill>
                <a:effectLst/>
                <a:highlight>
                  <a:srgbClr val="FFFFFF"/>
                </a:highlight>
                <a:latin typeface="Source Sans Pro" panose="020B0503030403020204" pitchFamily="34" charset="0"/>
              </a:rPr>
              <a:t>̈ ja seurauksia tarkastellaan asianmukaisesti eri </a:t>
            </a:r>
            <a:r>
              <a:rPr lang="fi-FI" b="0" i="0" dirty="0" err="1">
                <a:solidFill>
                  <a:srgbClr val="212121"/>
                </a:solidFill>
                <a:effectLst/>
                <a:highlight>
                  <a:srgbClr val="FFFFFF"/>
                </a:highlight>
                <a:latin typeface="Source Sans Pro" panose="020B0503030403020204" pitchFamily="34" charset="0"/>
              </a:rPr>
              <a:t>näkökulmista</a:t>
            </a:r>
            <a:r>
              <a:rPr lang="fi-FI" b="0" i="0" dirty="0">
                <a:solidFill>
                  <a:srgbClr val="212121"/>
                </a:solidFill>
                <a:effectLst/>
                <a:highlight>
                  <a:srgbClr val="FFFFFF"/>
                </a:highlight>
                <a:latin typeface="Source Sans Pro" panose="020B0503030403020204" pitchFamily="34" charset="0"/>
              </a:rPr>
              <a:t>.</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Esitetyt </a:t>
            </a:r>
            <a:r>
              <a:rPr lang="fi-FI" b="0" i="0" dirty="0" err="1">
                <a:solidFill>
                  <a:srgbClr val="212121"/>
                </a:solidFill>
                <a:effectLst/>
                <a:highlight>
                  <a:srgbClr val="FFFFFF"/>
                </a:highlight>
                <a:latin typeface="Source Sans Pro" panose="020B0503030403020204" pitchFamily="34" charset="0"/>
              </a:rPr>
              <a:t>väitteet</a:t>
            </a:r>
            <a:r>
              <a:rPr lang="fi-FI" b="0" i="0" dirty="0">
                <a:solidFill>
                  <a:srgbClr val="212121"/>
                </a:solidFill>
                <a:effectLst/>
                <a:highlight>
                  <a:srgbClr val="FFFFFF"/>
                </a:highlight>
                <a:latin typeface="Source Sans Pro" panose="020B0503030403020204" pitchFamily="34" charset="0"/>
              </a:rPr>
              <a:t> perustellaan </a:t>
            </a:r>
            <a:r>
              <a:rPr lang="fi-FI" b="0" i="0" dirty="0" err="1">
                <a:solidFill>
                  <a:srgbClr val="212121"/>
                </a:solidFill>
                <a:effectLst/>
                <a:highlight>
                  <a:srgbClr val="FFFFFF"/>
                </a:highlight>
                <a:latin typeface="Source Sans Pro" panose="020B0503030403020204" pitchFamily="34" charset="0"/>
              </a:rPr>
              <a:t>selkeästi</a:t>
            </a:r>
            <a:r>
              <a:rPr lang="fi-FI" b="0" i="0" dirty="0">
                <a:solidFill>
                  <a:srgbClr val="212121"/>
                </a:solidFill>
                <a:effectLst/>
                <a:highlight>
                  <a:srgbClr val="FFFFFF"/>
                </a:highlight>
                <a:latin typeface="Source Sans Pro" panose="020B0503030403020204" pitchFamily="34" charset="0"/>
              </a:rPr>
              <a:t>.</a:t>
            </a:r>
          </a:p>
          <a:p>
            <a:pPr algn="l" fontAlgn="t">
              <a:buFont typeface="Arial" panose="020B0604020202020204" pitchFamily="34" charset="0"/>
              <a:buChar char="•"/>
            </a:pPr>
            <a:r>
              <a:rPr lang="fi-FI" b="0" i="0" dirty="0" err="1">
                <a:solidFill>
                  <a:srgbClr val="212121"/>
                </a:solidFill>
                <a:effectLst/>
                <a:highlight>
                  <a:srgbClr val="FFFFFF"/>
                </a:highlight>
                <a:latin typeface="Source Sans Pro" panose="020B0503030403020204" pitchFamily="34" charset="0"/>
              </a:rPr>
              <a:t>Tehtäviin</a:t>
            </a:r>
            <a:r>
              <a:rPr lang="fi-FI" b="0" i="0" dirty="0">
                <a:solidFill>
                  <a:srgbClr val="212121"/>
                </a:solidFill>
                <a:effectLst/>
                <a:highlight>
                  <a:srgbClr val="FFFFFF"/>
                </a:highlight>
                <a:latin typeface="Source Sans Pro" panose="020B0503030403020204" pitchFamily="34" charset="0"/>
              </a:rPr>
              <a:t> </a:t>
            </a:r>
            <a:r>
              <a:rPr lang="fi-FI" b="0" i="0" dirty="0" err="1">
                <a:solidFill>
                  <a:srgbClr val="212121"/>
                </a:solidFill>
                <a:effectLst/>
                <a:highlight>
                  <a:srgbClr val="FFFFFF"/>
                </a:highlight>
                <a:latin typeface="Source Sans Pro" panose="020B0503030403020204" pitchFamily="34" charset="0"/>
              </a:rPr>
              <a:t>liittyvia</a:t>
            </a:r>
            <a:r>
              <a:rPr lang="fi-FI" b="0" i="0" dirty="0">
                <a:solidFill>
                  <a:srgbClr val="212121"/>
                </a:solidFill>
                <a:effectLst/>
                <a:highlight>
                  <a:srgbClr val="FFFFFF"/>
                </a:highlight>
                <a:latin typeface="Source Sans Pro" panose="020B0503030403020204" pitchFamily="34" charset="0"/>
              </a:rPr>
              <a:t>̈ aineistoja </a:t>
            </a:r>
            <a:r>
              <a:rPr lang="fi-FI" b="0" i="0" dirty="0" err="1">
                <a:solidFill>
                  <a:srgbClr val="212121"/>
                </a:solidFill>
                <a:effectLst/>
                <a:highlight>
                  <a:srgbClr val="FFFFFF"/>
                </a:highlight>
                <a:latin typeface="Source Sans Pro" panose="020B0503030403020204" pitchFamily="34" charset="0"/>
              </a:rPr>
              <a:t>käytetään</a:t>
            </a:r>
            <a:r>
              <a:rPr lang="fi-FI" b="0" i="0" dirty="0">
                <a:solidFill>
                  <a:srgbClr val="212121"/>
                </a:solidFill>
                <a:effectLst/>
                <a:highlight>
                  <a:srgbClr val="FFFFFF"/>
                </a:highlight>
                <a:latin typeface="Source Sans Pro" panose="020B0503030403020204" pitchFamily="34" charset="0"/>
              </a:rPr>
              <a:t> tarkoituksenmukaisesti.</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Esitetyt tiedot asetetaan laajempiin asiayhteyksiin.</a:t>
            </a:r>
          </a:p>
          <a:p>
            <a:pPr algn="l" fontAlgn="t">
              <a:buFont typeface="Arial" panose="020B0604020202020204" pitchFamily="34" charset="0"/>
              <a:buChar char="•"/>
            </a:pPr>
            <a:r>
              <a:rPr lang="fi-FI" b="0" i="0" dirty="0">
                <a:solidFill>
                  <a:srgbClr val="212121"/>
                </a:solidFill>
                <a:effectLst/>
                <a:highlight>
                  <a:srgbClr val="FFFFFF"/>
                </a:highlight>
                <a:latin typeface="Source Sans Pro" panose="020B0503030403020204" pitchFamily="34" charset="0"/>
              </a:rPr>
              <a:t>Erityisesti pohdiskelua </a:t>
            </a:r>
            <a:r>
              <a:rPr lang="fi-FI" b="0" i="0" dirty="0" err="1">
                <a:solidFill>
                  <a:srgbClr val="212121"/>
                </a:solidFill>
                <a:effectLst/>
                <a:highlight>
                  <a:srgbClr val="FFFFFF"/>
                </a:highlight>
                <a:latin typeface="Source Sans Pro" panose="020B0503030403020204" pitchFamily="34" charset="0"/>
              </a:rPr>
              <a:t>edellyttävissa</a:t>
            </a:r>
            <a:r>
              <a:rPr lang="fi-FI" b="0" i="0" dirty="0">
                <a:solidFill>
                  <a:srgbClr val="212121"/>
                </a:solidFill>
                <a:effectLst/>
                <a:highlight>
                  <a:srgbClr val="FFFFFF"/>
                </a:highlight>
                <a:latin typeface="Source Sans Pro" panose="020B0503030403020204" pitchFamily="34" charset="0"/>
              </a:rPr>
              <a:t>̈ </a:t>
            </a:r>
            <a:r>
              <a:rPr lang="fi-FI" b="0" i="0" dirty="0" err="1">
                <a:solidFill>
                  <a:srgbClr val="212121"/>
                </a:solidFill>
                <a:effectLst/>
                <a:highlight>
                  <a:srgbClr val="FFFFFF"/>
                </a:highlight>
                <a:latin typeface="Source Sans Pro" panose="020B0503030403020204" pitchFamily="34" charset="0"/>
              </a:rPr>
              <a:t>tehtävissa</a:t>
            </a:r>
            <a:r>
              <a:rPr lang="fi-FI" b="0" i="0" dirty="0">
                <a:solidFill>
                  <a:srgbClr val="212121"/>
                </a:solidFill>
                <a:effectLst/>
                <a:highlight>
                  <a:srgbClr val="FFFFFF"/>
                </a:highlight>
                <a:latin typeface="Source Sans Pro" panose="020B0503030403020204" pitchFamily="34" charset="0"/>
              </a:rPr>
              <a:t>̈ erotetaan tosiasiat, perustellut kan­nanotot ja mielipiteet.</a:t>
            </a:r>
          </a:p>
        </p:txBody>
      </p:sp>
    </p:spTree>
    <p:extLst>
      <p:ext uri="{BB962C8B-B14F-4D97-AF65-F5344CB8AC3E}">
        <p14:creationId xmlns:p14="http://schemas.microsoft.com/office/powerpoint/2010/main" val="224922473"/>
      </p:ext>
    </p:extLst>
  </p:cSld>
  <p:clrMapOvr>
    <a:masterClrMapping/>
  </p:clrMapOvr>
</p:sld>
</file>

<file path=ppt/theme/theme1.xml><?xml version="1.0" encoding="utf-8"?>
<a:theme xmlns:a="http://schemas.openxmlformats.org/drawingml/2006/main" name="Kehys">
  <a:themeElements>
    <a:clrScheme name="Kehys">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Kehys">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Kehy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TM03457475[[fn=Kehys]]</Template>
  <TotalTime>50</TotalTime>
  <Words>1111</Words>
  <Application>Microsoft Office PowerPoint</Application>
  <PresentationFormat>Laajakuva</PresentationFormat>
  <Paragraphs>90</Paragraphs>
  <Slides>12</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12</vt:i4>
      </vt:variant>
    </vt:vector>
  </HeadingPairs>
  <TitlesOfParts>
    <vt:vector size="17" baseType="lpstr">
      <vt:lpstr>Arial</vt:lpstr>
      <vt:lpstr>Corbel</vt:lpstr>
      <vt:lpstr>Source Sans Pro</vt:lpstr>
      <vt:lpstr>Wingdings 2</vt:lpstr>
      <vt:lpstr>Kehys</vt:lpstr>
      <vt:lpstr>Kohti YO-koetta</vt:lpstr>
      <vt:lpstr>Viisi iskulausetta, joiden avulla menestyt kokeessa </vt:lpstr>
      <vt:lpstr>Lue kertauskirjaa ja kurssikirjoja </vt:lpstr>
      <vt:lpstr>Laadi itsellesi lukuaikataulu  </vt:lpstr>
      <vt:lpstr>Laadi itsellesi  päivärytmi  lukulomalla  </vt:lpstr>
      <vt:lpstr>Viisi  iskulausetta  kertaamiseen  </vt:lpstr>
      <vt:lpstr>Historian vastauksen yleisiä ongelmia</vt:lpstr>
      <vt:lpstr>Hyvän essee-vastauksen kymmenen tuntomerkkiä </vt:lpstr>
      <vt:lpstr>Ylioppilas-tutkinto-lautakunnan arvostelu-kriteerit  </vt:lpstr>
      <vt:lpstr>Yo-koe - ajankäyttö</vt:lpstr>
      <vt:lpstr>Muita vinkkejä Yo-kokeeseen</vt:lpstr>
      <vt:lpstr>HOX: sähköisessä kokeessa…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Kriktilä Paavo Klaus Sakari</dc:creator>
  <cp:lastModifiedBy>Kriktilä Paavo Klaus Sakari</cp:lastModifiedBy>
  <cp:revision>3</cp:revision>
  <dcterms:created xsi:type="dcterms:W3CDTF">2024-08-16T09:07:49Z</dcterms:created>
  <dcterms:modified xsi:type="dcterms:W3CDTF">2024-09-08T08:30:29Z</dcterms:modified>
</cp:coreProperties>
</file>