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7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515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7459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1421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216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79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170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1888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197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155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08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33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162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57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7DAEDC0-7307-4645-B486-68AA16E7E966}" type="datetimeFigureOut">
              <a:rPr lang="fi-FI" smtClean="0"/>
              <a:t>25.4.2018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13E53E6C-F301-459A-B5B1-2EE54609A1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03517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Tiedonhankintaa esitelmään tai projektityöhön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Kotkan kaupunginkirjasto 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6675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Kuvia, joita saa käyttää 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599" y="2488190"/>
            <a:ext cx="8068801" cy="3105583"/>
          </a:xfrm>
        </p:spPr>
      </p:pic>
    </p:spTree>
    <p:extLst>
      <p:ext uri="{BB962C8B-B14F-4D97-AF65-F5344CB8AC3E}">
        <p14:creationId xmlns:p14="http://schemas.microsoft.com/office/powerpoint/2010/main" val="1546238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Tekijänoikeus on myös sinulla!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Saat itse päättää julkaistaanko koulutöitäsi netissä – tai missään</a:t>
            </a:r>
          </a:p>
          <a:p>
            <a:pPr lvl="1"/>
            <a:r>
              <a:rPr lang="fi-FI" dirty="0" smtClean="0"/>
              <a:t>Myös vanhemmilta olisi hyvä kysyä lupa, koska olet alaikäinen</a:t>
            </a:r>
          </a:p>
          <a:p>
            <a:r>
              <a:rPr lang="fi-FI" dirty="0" smtClean="0"/>
              <a:t>Muista vastavuoroisuus: sinun tekijänoikeuksiasi kunnioitetaan – kunnioita siis sinäkin muiden tekijänoikeuksia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0630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Tiedonhankinnan prosessimalli </a:t>
            </a:r>
            <a:br>
              <a:rPr lang="fi-FI" dirty="0" smtClean="0"/>
            </a:br>
            <a:r>
              <a:rPr lang="fi-FI" dirty="0" smtClean="0"/>
              <a:t>(</a:t>
            </a:r>
            <a:r>
              <a:rPr lang="fi-FI" dirty="0" err="1" smtClean="0"/>
              <a:t>Carol</a:t>
            </a:r>
            <a:r>
              <a:rPr lang="fi-FI" dirty="0" smtClean="0"/>
              <a:t> </a:t>
            </a:r>
            <a:r>
              <a:rPr lang="fi-FI" dirty="0" err="1" smtClean="0"/>
              <a:t>Kulhthau</a:t>
            </a:r>
            <a:r>
              <a:rPr lang="fi-FI" dirty="0" smtClean="0"/>
              <a:t> 1993)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616994"/>
            <a:ext cx="7620000" cy="2847975"/>
          </a:xfrm>
        </p:spPr>
      </p:pic>
      <p:sp>
        <p:nvSpPr>
          <p:cNvPr id="6" name="Tekstiruutu 5"/>
          <p:cNvSpPr txBox="1"/>
          <p:nvPr/>
        </p:nvSpPr>
        <p:spPr>
          <a:xfrm>
            <a:off x="2285999" y="5464969"/>
            <a:ext cx="762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Kuva: Tiihonen, Rami. 14.1.2013. </a:t>
            </a:r>
            <a:r>
              <a:rPr lang="fi-FI" sz="1400" dirty="0" err="1" smtClean="0"/>
              <a:t>Kuhlthau</a:t>
            </a:r>
            <a:r>
              <a:rPr lang="fi-FI" sz="1400" dirty="0" smtClean="0"/>
              <a:t>: tiedonhankinnan prosessimalli. Osoitteessa: </a:t>
            </a:r>
            <a:r>
              <a:rPr lang="fi-FI" sz="1400" dirty="0"/>
              <a:t>https://</a:t>
            </a:r>
            <a:r>
              <a:rPr lang="fi-FI" sz="1400" dirty="0" smtClean="0"/>
              <a:t>commons.wikimedia.org/wiki/File:Kuhlthau%27s_Model_of_the_Stages_of_the_Information_Process.jpg. Viitattu 19.4.2018.  CC-BY-3.0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401158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Tiedonhankinnan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Aiheen valinta</a:t>
            </a:r>
          </a:p>
          <a:p>
            <a:r>
              <a:rPr lang="fi-FI" dirty="0" smtClean="0"/>
              <a:t>Aiheen rajaus</a:t>
            </a:r>
          </a:p>
          <a:p>
            <a:pPr lvl="1"/>
            <a:r>
              <a:rPr lang="fi-FI" dirty="0" smtClean="0"/>
              <a:t>Mikä aiheeni tarkalleen on? Mihin kysymyksiin minun on etsittävä vastauksia?</a:t>
            </a:r>
          </a:p>
          <a:p>
            <a:r>
              <a:rPr lang="fi-FI" dirty="0" smtClean="0"/>
              <a:t>Tiedonhaku</a:t>
            </a:r>
          </a:p>
          <a:p>
            <a:pPr lvl="1"/>
            <a:r>
              <a:rPr lang="fi-FI" dirty="0" smtClean="0"/>
              <a:t>Tiedonhaku internetistä, kirjojen etsiminen kirjastosta jne.</a:t>
            </a:r>
          </a:p>
          <a:p>
            <a:r>
              <a:rPr lang="fi-FI" dirty="0" smtClean="0"/>
              <a:t>Lähteiden arviointi ja valinta</a:t>
            </a:r>
          </a:p>
          <a:p>
            <a:r>
              <a:rPr lang="fi-FI" dirty="0" smtClean="0"/>
              <a:t>Tiedon hyödyntäminen</a:t>
            </a:r>
          </a:p>
          <a:p>
            <a:pPr lvl="1"/>
            <a:r>
              <a:rPr lang="fi-FI" dirty="0" smtClean="0"/>
              <a:t>Esim. esitelmän tai kirjoitelman tekeminen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7222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Älä hätäile!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Askel kerrallaan saat kyllä työsi tehdyksi.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1954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Kartoita lähtötilanne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tiedät aiheesta jo valmiiksi? </a:t>
            </a:r>
          </a:p>
          <a:p>
            <a:r>
              <a:rPr lang="fi-FI" dirty="0" smtClean="0"/>
              <a:t>Mihin kysymyksiin etsit vastauksia?</a:t>
            </a:r>
          </a:p>
          <a:p>
            <a:r>
              <a:rPr lang="fi-FI" dirty="0" smtClean="0"/>
              <a:t>Mikä on näkökulmasi?</a:t>
            </a:r>
          </a:p>
          <a:p>
            <a:pPr lvl="1"/>
            <a:r>
              <a:rPr lang="fi-FI" dirty="0" smtClean="0"/>
              <a:t>Miten nuoruutta kuvataan 1980-luvun kirjoissa? Entä 2010-luvun?</a:t>
            </a:r>
          </a:p>
          <a:p>
            <a:pPr lvl="1"/>
            <a:r>
              <a:rPr lang="fi-FI" dirty="0" smtClean="0"/>
              <a:t>Rakkaus Anni Polvan teoksissa</a:t>
            </a:r>
          </a:p>
          <a:p>
            <a:pPr lvl="1"/>
            <a:r>
              <a:rPr lang="fi-FI" dirty="0" smtClean="0"/>
              <a:t>Onko suomalaisia fantasiakirjailijoita?</a:t>
            </a:r>
          </a:p>
        </p:txBody>
      </p:sp>
    </p:spTree>
    <p:extLst>
      <p:ext uri="{BB962C8B-B14F-4D97-AF65-F5344CB8AC3E}">
        <p14:creationId xmlns:p14="http://schemas.microsoft.com/office/powerpoint/2010/main" val="10322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Etsi ja valikoi 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Lähdeluettelo osoittaa kuinka perehtynyt olet asiaan</a:t>
            </a:r>
          </a:p>
          <a:p>
            <a:r>
              <a:rPr lang="fi-FI" dirty="0" smtClean="0"/>
              <a:t>Lähdeluetteloa arvioimalla voidaan arvioida tekstin luotettavuutta</a:t>
            </a:r>
          </a:p>
          <a:p>
            <a:r>
              <a:rPr lang="fi-FI" dirty="0" smtClean="0"/>
              <a:t>Lähteitä valittaessa muista lähdekriittisyys</a:t>
            </a:r>
          </a:p>
          <a:p>
            <a:pPr lvl="1"/>
            <a:r>
              <a:rPr lang="fi-FI" dirty="0" smtClean="0"/>
              <a:t>Wikipedia ei riitä lähteeksi – arvioi Wikipedia-artikkelin lähteet</a:t>
            </a:r>
          </a:p>
          <a:p>
            <a:pPr lvl="1"/>
            <a:r>
              <a:rPr lang="fi-FI" dirty="0" smtClean="0"/>
              <a:t>Painettuja lähteitä (eli kirjoja ja lehtiä) pidetään yleensä luotettavina</a:t>
            </a:r>
          </a:p>
          <a:p>
            <a:pPr lvl="1"/>
            <a:r>
              <a:rPr lang="fi-FI" dirty="0" smtClean="0"/>
              <a:t>Eli etsi kirja tai lehtiartikkeli lähteeksi</a:t>
            </a:r>
          </a:p>
        </p:txBody>
      </p:sp>
    </p:spTree>
    <p:extLst>
      <p:ext uri="{BB962C8B-B14F-4D97-AF65-F5344CB8AC3E}">
        <p14:creationId xmlns:p14="http://schemas.microsoft.com/office/powerpoint/2010/main" val="319818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Mistä lähteitä löytää?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Kyyti.fi – kirjaston  verkkokirjasto</a:t>
            </a:r>
          </a:p>
          <a:p>
            <a:pPr lvl="1"/>
            <a:r>
              <a:rPr lang="fi-FI" dirty="0" smtClean="0"/>
              <a:t>Lehtileikekansioita kirjailijoista</a:t>
            </a:r>
          </a:p>
          <a:p>
            <a:pPr lvl="1"/>
            <a:r>
              <a:rPr lang="fi-FI" dirty="0" smtClean="0"/>
              <a:t>Kirjailijamatrikkelit (esim. Kotimaisia nykykertojia)</a:t>
            </a:r>
          </a:p>
          <a:p>
            <a:r>
              <a:rPr lang="fi-FI" dirty="0" smtClean="0"/>
              <a:t>Kirjasampo – kirjallisuuden verkkopalvelu</a:t>
            </a:r>
          </a:p>
          <a:p>
            <a:pPr lvl="1"/>
            <a:r>
              <a:rPr lang="fi-FI" dirty="0" smtClean="0"/>
              <a:t>muun muassa aikalaisarvioita kirjoista</a:t>
            </a:r>
            <a:endParaRPr lang="fi-FI" dirty="0"/>
          </a:p>
          <a:p>
            <a:r>
              <a:rPr lang="fi-FI" dirty="0" smtClean="0"/>
              <a:t>Finna.fi – Suomen kirjastojen, museoiden ja arkistojen aineistoja</a:t>
            </a:r>
          </a:p>
          <a:p>
            <a:r>
              <a:rPr lang="fi-FI" dirty="0" smtClean="0"/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1152667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Muista e-kirjat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923" y="2222500"/>
            <a:ext cx="7642153" cy="3636963"/>
          </a:xfrm>
        </p:spPr>
      </p:pic>
    </p:spTree>
    <p:extLst>
      <p:ext uri="{BB962C8B-B14F-4D97-AF65-F5344CB8AC3E}">
        <p14:creationId xmlns:p14="http://schemas.microsoft.com/office/powerpoint/2010/main" val="140351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Lähdekritiikki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Tekijä</a:t>
            </a:r>
          </a:p>
          <a:p>
            <a:r>
              <a:rPr lang="fi-FI" dirty="0" smtClean="0"/>
              <a:t>Kustantaja tai kenen verkkosivulla julkaistu</a:t>
            </a:r>
          </a:p>
          <a:p>
            <a:r>
              <a:rPr lang="fi-FI" dirty="0" smtClean="0"/>
              <a:t>Puolueettomuus, objektiivisuus</a:t>
            </a:r>
          </a:p>
          <a:p>
            <a:r>
              <a:rPr lang="fi-FI" dirty="0" smtClean="0"/>
              <a:t>Ajantasaisuus, julkaisuaika</a:t>
            </a:r>
          </a:p>
          <a:p>
            <a:r>
              <a:rPr lang="fi-FI" dirty="0" smtClean="0"/>
              <a:t>Muoto: oikeakielisyys, verkkosivun tekninen toteutus</a:t>
            </a:r>
          </a:p>
          <a:p>
            <a:r>
              <a:rPr lang="fi-FI" dirty="0" smtClean="0"/>
              <a:t>Lähteessä käytetyt lähteet</a:t>
            </a:r>
          </a:p>
        </p:txBody>
      </p:sp>
    </p:spTree>
    <p:extLst>
      <p:ext uri="{BB962C8B-B14F-4D97-AF65-F5344CB8AC3E}">
        <p14:creationId xmlns:p14="http://schemas.microsoft.com/office/powerpoint/2010/main" val="222122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Lähdeluettelo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Käytännöt vaihtelevat tieteenaloittain</a:t>
            </a:r>
          </a:p>
          <a:p>
            <a:r>
              <a:rPr lang="fi-FI" dirty="0" smtClean="0"/>
              <a:t>Esimerkiksi näin: </a:t>
            </a:r>
          </a:p>
          <a:p>
            <a:pPr lvl="1"/>
            <a:r>
              <a:rPr lang="fi-FI" dirty="0" smtClean="0"/>
              <a:t>Kotimaisia </a:t>
            </a:r>
            <a:r>
              <a:rPr lang="fi-FI" dirty="0"/>
              <a:t>naistenviihteen </a:t>
            </a:r>
            <a:r>
              <a:rPr lang="fi-FI" dirty="0" smtClean="0"/>
              <a:t>taitajia: </a:t>
            </a:r>
            <a:r>
              <a:rPr lang="fi-FI" dirty="0"/>
              <a:t>100 vuotta rakkautta</a:t>
            </a:r>
            <a:r>
              <a:rPr lang="fi-FI" dirty="0" smtClean="0"/>
              <a:t>. 1999. </a:t>
            </a:r>
            <a:r>
              <a:rPr lang="fi-FI" dirty="0"/>
              <a:t>Ritva Aarnio ja Ismo Loivamaa (toim</a:t>
            </a:r>
            <a:r>
              <a:rPr lang="fi-FI" dirty="0" smtClean="0"/>
              <a:t>.). </a:t>
            </a:r>
            <a:r>
              <a:rPr lang="fi-FI" dirty="0"/>
              <a:t>BTJ Kirjastopalvelu. </a:t>
            </a:r>
            <a:endParaRPr lang="fi-FI" dirty="0" smtClean="0"/>
          </a:p>
          <a:p>
            <a:pPr lvl="1"/>
            <a:r>
              <a:rPr lang="fi-FI" dirty="0" smtClean="0"/>
              <a:t>Lassila, Tuija. 2011. Anni </a:t>
            </a:r>
            <a:r>
              <a:rPr lang="fi-FI" dirty="0"/>
              <a:t>Polvaa lukiessa</a:t>
            </a:r>
            <a:r>
              <a:rPr lang="fi-FI" dirty="0" smtClean="0"/>
              <a:t>. 29.9.2011. </a:t>
            </a:r>
            <a:r>
              <a:rPr lang="fi-FI" dirty="0"/>
              <a:t>http://</a:t>
            </a:r>
            <a:r>
              <a:rPr lang="fi-FI" dirty="0" smtClean="0"/>
              <a:t>www.kirjasampo.fi/fi/node/144. Luettu 19.4.2018</a:t>
            </a:r>
            <a:endParaRPr lang="fi-FI" dirty="0"/>
          </a:p>
          <a:p>
            <a:pPr lvl="1"/>
            <a:r>
              <a:rPr lang="fi-FI" dirty="0" err="1" smtClean="0"/>
              <a:t>Rannela</a:t>
            </a:r>
            <a:r>
              <a:rPr lang="fi-FI" dirty="0"/>
              <a:t>, </a:t>
            </a:r>
            <a:r>
              <a:rPr lang="fi-FI" dirty="0" smtClean="0"/>
              <a:t>Terhi. 2007. </a:t>
            </a:r>
            <a:r>
              <a:rPr lang="fi-FI" dirty="0"/>
              <a:t>Tiina oli aikansa </a:t>
            </a:r>
            <a:r>
              <a:rPr lang="fi-FI" dirty="0" smtClean="0"/>
              <a:t>tuote. </a:t>
            </a:r>
            <a:r>
              <a:rPr lang="fi-FI" dirty="0" err="1" smtClean="0"/>
              <a:t>Onnimanni</a:t>
            </a:r>
            <a:r>
              <a:rPr lang="fi-FI" dirty="0" smtClean="0"/>
              <a:t> </a:t>
            </a:r>
            <a:r>
              <a:rPr lang="fi-FI" dirty="0"/>
              <a:t>1/2007, s. 32-34, 58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6201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Lainaukset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Esitelmää tai tutkielmaa kirjoitettaessa on tarkoitus yhdistellä tietoa eri lähteistä ja kirjoittaa omaa tekstiä lähteiden pohjalta</a:t>
            </a:r>
          </a:p>
          <a:p>
            <a:r>
              <a:rPr lang="fi-FI" dirty="0" smtClean="0"/>
              <a:t>Tekijänoikeus kieltää kopioimasta toisen tekstiä suoraan (eli plagioimasta)</a:t>
            </a:r>
          </a:p>
          <a:p>
            <a:r>
              <a:rPr lang="fi-FI" dirty="0" smtClean="0"/>
              <a:t>Tekstin sisältämä tieto on kuitenkin vapaasti käytettävissä ja yhdisteltävissä</a:t>
            </a:r>
          </a:p>
          <a:p>
            <a:r>
              <a:rPr lang="fi-FI" dirty="0" smtClean="0"/>
              <a:t>Jos lähteessä asia on ilmaistu niin hyvin, että haluat kopioida sen suoraan, voit käyttää suoraa lainausta</a:t>
            </a:r>
          </a:p>
          <a:p>
            <a:r>
              <a:rPr lang="fi-FI" dirty="0" smtClean="0"/>
              <a:t>Suora lainaus on erotettava muusta tekstistä selkeästi (esimerkiksi lainausmerkeillä) ja alkuperäinen lähde on merkittävä selkeästi</a:t>
            </a:r>
          </a:p>
          <a:p>
            <a:r>
              <a:rPr lang="fi-FI" dirty="0" smtClean="0"/>
              <a:t>Suora lainaus ei saa olla niin lyhyt, että lukijalle tulee väärä mielikuva alkuperäisen tekstin sisällöstä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5294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Tekijänoikeudet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Toisten teoksista saa ottaa lainauksia eli sitaatteja</a:t>
            </a:r>
          </a:p>
          <a:p>
            <a:r>
              <a:rPr lang="fi-FI" dirty="0" smtClean="0"/>
              <a:t>Sitaatin alkuperä tulee merkitä – kunnia sille kenelle kunnia kuuluu!</a:t>
            </a:r>
          </a:p>
          <a:p>
            <a:r>
              <a:rPr lang="fi-FI" dirty="0" smtClean="0"/>
              <a:t>Älä plagioi</a:t>
            </a:r>
          </a:p>
          <a:p>
            <a:r>
              <a:rPr lang="fi-FI" dirty="0" smtClean="0"/>
              <a:t>Huomioi tekijänoikeudet myös käyttämissäsi kuvissa</a:t>
            </a:r>
          </a:p>
          <a:p>
            <a:pPr lvl="1"/>
            <a:r>
              <a:rPr lang="fi-FI" dirty="0" smtClean="0"/>
              <a:t>Jos kuva on CC-lisensoitu, merkitse se kuvan yhteyteen tai lähdeluetteloon</a:t>
            </a:r>
          </a:p>
          <a:p>
            <a:r>
              <a:rPr lang="fi-FI" dirty="0" smtClean="0"/>
              <a:t>Lisätietoa tekijänoikeuksista: kopiraitti.fi, kopiraittila.fi, tekijanoikeus.fi</a:t>
            </a:r>
          </a:p>
        </p:txBody>
      </p:sp>
    </p:spTree>
    <p:extLst>
      <p:ext uri="{BB962C8B-B14F-4D97-AF65-F5344CB8AC3E}">
        <p14:creationId xmlns:p14="http://schemas.microsoft.com/office/powerpoint/2010/main" val="2071504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Lainaus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Lainaus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Lainau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569</TotalTime>
  <Words>459</Words>
  <Application>Microsoft Office PowerPoint</Application>
  <PresentationFormat>Laajakuva</PresentationFormat>
  <Paragraphs>70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Century Gothic</vt:lpstr>
      <vt:lpstr>Wingdings 2</vt:lpstr>
      <vt:lpstr>Lainaus</vt:lpstr>
      <vt:lpstr>Tiedonhankintaa esitelmään tai projektityöhön</vt:lpstr>
      <vt:lpstr>Kartoita lähtötilanne</vt:lpstr>
      <vt:lpstr>Etsi ja valikoi lähteet</vt:lpstr>
      <vt:lpstr>Mistä lähteitä löytää?</vt:lpstr>
      <vt:lpstr>Muista e-kirjat</vt:lpstr>
      <vt:lpstr>Lähdekritiikki</vt:lpstr>
      <vt:lpstr>Lähdeluettelo</vt:lpstr>
      <vt:lpstr>Lainaukset</vt:lpstr>
      <vt:lpstr>Tekijänoikeudet</vt:lpstr>
      <vt:lpstr>Kuvia, joita saa käyttää </vt:lpstr>
      <vt:lpstr>Tekijänoikeus on myös sinulla!</vt:lpstr>
      <vt:lpstr>Tiedonhankinnan prosessimalli  (Carol Kulhthau 1993)</vt:lpstr>
      <vt:lpstr>Tiedonhankinnan vaiheet</vt:lpstr>
      <vt:lpstr>Älä hätäile!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Tiedonhankintaa esitelmään tai projektityöhön</dc:title>
  <dc:creator>Hahkala Rosa</dc:creator>
  <cp:lastModifiedBy>Hahkala Rosa</cp:lastModifiedBy>
  <cp:revision>19</cp:revision>
  <dcterms:created xsi:type="dcterms:W3CDTF">2018-04-18T09:50:05Z</dcterms:created>
  <dcterms:modified xsi:type="dcterms:W3CDTF">2018-04-25T10:42:26Z</dcterms:modified>
</cp:coreProperties>
</file>