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handoutMasterIdLst>
    <p:handoutMasterId r:id="rId17"/>
  </p:handoutMasterIdLst>
  <p:sldIdLst>
    <p:sldId id="256" r:id="rId2"/>
    <p:sldId id="280" r:id="rId3"/>
    <p:sldId id="259" r:id="rId4"/>
    <p:sldId id="261" r:id="rId5"/>
    <p:sldId id="257" r:id="rId6"/>
    <p:sldId id="258" r:id="rId7"/>
    <p:sldId id="264" r:id="rId8"/>
    <p:sldId id="265" r:id="rId9"/>
    <p:sldId id="262" r:id="rId10"/>
    <p:sldId id="263" r:id="rId11"/>
    <p:sldId id="272" r:id="rId12"/>
    <p:sldId id="277" r:id="rId13"/>
    <p:sldId id="267" r:id="rId14"/>
    <p:sldId id="268" r:id="rId15"/>
    <p:sldId id="279" r:id="rId16"/>
  </p:sldIdLst>
  <p:sldSz cx="9144000" cy="6858000" type="screen4x3"/>
  <p:notesSz cx="6797675" cy="9928225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B5F2E42-B2E0-472D-98CC-A675C1D0EB0C}" type="datetimeFigureOut">
              <a:rPr lang="fi-FI" smtClean="0"/>
              <a:t>19.1.2018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2"/>
          </p:nvPr>
        </p:nvSpPr>
        <p:spPr>
          <a:xfrm>
            <a:off x="0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3"/>
          </p:nvPr>
        </p:nvSpPr>
        <p:spPr>
          <a:xfrm>
            <a:off x="3850443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52A9114-E65F-490D-BA25-0BC733BAD1F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605645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Vastakkaisista kulmista pyöristetty suorakulmio 6"/>
          <p:cNvSpPr/>
          <p:nvPr/>
        </p:nvSpPr>
        <p:spPr>
          <a:xfrm>
            <a:off x="164592" y="146304"/>
            <a:ext cx="8814816" cy="2505456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tsikko 7"/>
          <p:cNvSpPr>
            <a:spLocks noGrp="1"/>
          </p:cNvSpPr>
          <p:nvPr>
            <p:ph type="ctrTitle"/>
          </p:nvPr>
        </p:nvSpPr>
        <p:spPr>
          <a:xfrm>
            <a:off x="464234" y="381001"/>
            <a:ext cx="8229600" cy="2209800"/>
          </a:xfrm>
        </p:spPr>
        <p:txBody>
          <a:bodyPr lIns="45720" rIns="228600" anchor="b">
            <a:normAutofit/>
          </a:bodyPr>
          <a:lstStyle>
            <a:lvl1pPr marL="0" algn="r">
              <a:defRPr sz="4800"/>
            </a:lvl1pPr>
            <a:extLst/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9" name="Alaotsikko 8"/>
          <p:cNvSpPr>
            <a:spLocks noGrp="1"/>
          </p:cNvSpPr>
          <p:nvPr>
            <p:ph type="subTitle" idx="1"/>
          </p:nvPr>
        </p:nvSpPr>
        <p:spPr>
          <a:xfrm>
            <a:off x="2133600" y="2819400"/>
            <a:ext cx="6560234" cy="1752600"/>
          </a:xfrm>
        </p:spPr>
        <p:txBody>
          <a:bodyPr lIns="45720" rIns="246888"/>
          <a:lstStyle>
            <a:lvl1pPr marL="0" indent="0" algn="r">
              <a:spcBef>
                <a:spcPts val="0"/>
              </a:spcBef>
              <a:buNone/>
              <a:defRPr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fi-FI" smtClean="0"/>
              <a:t>Muokkaa alaotsikon perustyyliä napsautt.</a:t>
            </a:r>
            <a:endParaRPr kumimoji="0" lang="en-US"/>
          </a:p>
        </p:txBody>
      </p:sp>
      <p:sp>
        <p:nvSpPr>
          <p:cNvPr id="10" name="Päivämäärän paikkamerkki 9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A09E89AD-158C-485F-ABD7-CC8113FB3DC6}" type="datetimeFigureOut">
              <a:rPr lang="fi-FI" smtClean="0"/>
              <a:t>19.1.2018</a:t>
            </a:fld>
            <a:endParaRPr lang="fi-FI"/>
          </a:p>
        </p:txBody>
      </p:sp>
      <p:sp>
        <p:nvSpPr>
          <p:cNvPr id="11" name="Dian numeron paikkamerkki 10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E04C8C82-1B06-478B-8FA5-8C6279F7F88A}" type="slidenum">
              <a:rPr lang="fi-FI" smtClean="0"/>
              <a:t>‹#›</a:t>
            </a:fld>
            <a:endParaRPr lang="fi-FI"/>
          </a:p>
        </p:txBody>
      </p:sp>
      <p:sp>
        <p:nvSpPr>
          <p:cNvPr id="12" name="Alatunnisteen paikkamerkki 11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fi-FI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09E89AD-158C-485F-ABD7-CC8113FB3DC6}" type="datetimeFigureOut">
              <a:rPr lang="fi-FI" smtClean="0"/>
              <a:t>19.1.2018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04C8C82-1B06-478B-8FA5-8C6279F7F88A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 algn="l">
              <a:defRPr/>
            </a:lvl1pPr>
            <a:extLst/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09E89AD-158C-485F-ABD7-CC8113FB3DC6}" type="datetimeFigureOut">
              <a:rPr lang="fi-FI" smtClean="0"/>
              <a:t>19.1.2018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04C8C82-1B06-478B-8FA5-8C6279F7F88A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uorakulmio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09E89AD-158C-485F-ABD7-CC8113FB3DC6}" type="datetimeFigureOut">
              <a:rPr lang="fi-FI" smtClean="0"/>
              <a:t>19.1.2018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04C8C82-1B06-478B-8FA5-8C6279F7F88A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Osan ylätunnist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uorakulmio 6"/>
          <p:cNvSpPr/>
          <p:nvPr/>
        </p:nvSpPr>
        <p:spPr>
          <a:xfrm>
            <a:off x="1000128" y="3267456"/>
            <a:ext cx="74066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76" y="498230"/>
            <a:ext cx="7772400" cy="2731008"/>
          </a:xfrm>
        </p:spPr>
        <p:txBody>
          <a:bodyPr rIns="100584"/>
          <a:lstStyle>
            <a:lvl1pPr algn="r">
              <a:buNone/>
              <a:defRPr sz="4000" b="1" cap="none">
                <a:solidFill>
                  <a:schemeClr val="accent1">
                    <a:tint val="95000"/>
                    <a:satMod val="200000"/>
                  </a:schemeClr>
                </a:solidFill>
              </a:defRPr>
            </a:lvl1pPr>
            <a:extLst/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3287713"/>
            <a:ext cx="7772400" cy="1509712"/>
          </a:xfrm>
        </p:spPr>
        <p:txBody>
          <a:bodyPr rIns="128016" anchor="t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sp>
        <p:nvSpPr>
          <p:cNvPr id="8" name="Päivämäärän paikkamerkki 7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A09E89AD-158C-485F-ABD7-CC8113FB3DC6}" type="datetimeFigureOut">
              <a:rPr lang="fi-FI" smtClean="0"/>
              <a:t>19.1.2018</a:t>
            </a:fld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E04C8C82-1B06-478B-8FA5-8C6279F7F88A}" type="slidenum">
              <a:rPr lang="fi-FI" smtClean="0"/>
              <a:t>‹#›</a:t>
            </a:fld>
            <a:endParaRPr lang="fi-FI"/>
          </a:p>
        </p:txBody>
      </p:sp>
      <p:sp>
        <p:nvSpPr>
          <p:cNvPr id="10" name="Alatunnisteen paikkamerkki 9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fi-FI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09E89AD-158C-485F-ABD7-CC8113FB3DC6}" type="datetimeFigureOut">
              <a:rPr lang="fi-FI" smtClean="0"/>
              <a:t>19.1.2018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E04C8C82-1B06-478B-8FA5-8C6279F7F88A}" type="slidenum">
              <a:rPr lang="fi-FI" smtClean="0"/>
              <a:t>‹#›</a:t>
            </a:fld>
            <a:endParaRPr lang="fi-FI"/>
          </a:p>
        </p:txBody>
      </p:sp>
      <p:sp>
        <p:nvSpPr>
          <p:cNvPr id="10" name="Suorakulmio 9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uorakulmio 9"/>
          <p:cNvSpPr/>
          <p:nvPr/>
        </p:nvSpPr>
        <p:spPr>
          <a:xfrm>
            <a:off x="616744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Suorakulmio 10"/>
          <p:cNvSpPr/>
          <p:nvPr/>
        </p:nvSpPr>
        <p:spPr>
          <a:xfrm>
            <a:off x="4800600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51948"/>
            <a:ext cx="8229600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sp>
        <p:nvSpPr>
          <p:cNvPr id="5" name="Sisällön paikkamerkki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941763"/>
          </a:xfrm>
        </p:spPr>
        <p:txBody>
          <a:bodyPr lIns="9144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941763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09E89AD-158C-485F-ABD7-CC8113FB3DC6}" type="datetimeFigureOut">
              <a:rPr lang="fi-FI" smtClean="0"/>
              <a:t>19.1.2018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E04C8C82-1B06-478B-8FA5-8C6279F7F88A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53218"/>
            <a:ext cx="8229600" cy="1143000"/>
          </a:xfrm>
        </p:spPr>
        <p:txBody>
          <a:bodyPr/>
          <a:lstStyle>
            <a:extLst/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09E89AD-158C-485F-ABD7-CC8113FB3DC6}" type="datetimeFigureOut">
              <a:rPr lang="fi-FI" smtClean="0"/>
              <a:t>19.1.2018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04C8C82-1B06-478B-8FA5-8C6279F7F88A}" type="slidenum">
              <a:rPr lang="fi-FI" smtClean="0"/>
              <a:t>‹#›</a:t>
            </a:fld>
            <a:endParaRPr lang="fi-FI"/>
          </a:p>
        </p:txBody>
      </p:sp>
      <p:sp>
        <p:nvSpPr>
          <p:cNvPr id="7" name="Suorakulmio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09E89AD-158C-485F-ABD7-CC8113FB3DC6}" type="datetimeFigureOut">
              <a:rPr lang="fi-FI" smtClean="0"/>
              <a:t>19.1.2018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04C8C82-1B06-478B-8FA5-8C6279F7F88A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tsikollinen sisältö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/>
          <p:cNvSpPr/>
          <p:nvPr/>
        </p:nvSpPr>
        <p:spPr>
          <a:xfrm>
            <a:off x="5057552" y="105765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963136" y="304800"/>
            <a:ext cx="3931920" cy="762000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Tekstin paikkamerkki 2"/>
          <p:cNvSpPr>
            <a:spLocks noGrp="1"/>
          </p:cNvSpPr>
          <p:nvPr>
            <p:ph type="body" idx="2"/>
          </p:nvPr>
        </p:nvSpPr>
        <p:spPr>
          <a:xfrm>
            <a:off x="4963136" y="1107560"/>
            <a:ext cx="3931920" cy="1066800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1"/>
          </p:nvPr>
        </p:nvSpPr>
        <p:spPr>
          <a:xfrm>
            <a:off x="228600" y="2209800"/>
            <a:ext cx="8666456" cy="3977640"/>
          </a:xfrm>
        </p:spPr>
        <p:txBody>
          <a:bodyPr/>
          <a:lstStyle>
            <a:lvl1pPr marL="292608">
              <a:defRPr sz="3200"/>
            </a:lvl1pPr>
            <a:lvl2pPr marL="594360">
              <a:defRPr sz="2800"/>
            </a:lvl2pPr>
            <a:lvl3pPr marL="822960">
              <a:defRPr sz="2400"/>
            </a:lvl3pPr>
            <a:lvl4pPr marL="1051560">
              <a:defRPr sz="2000"/>
            </a:lvl4pPr>
            <a:lvl5pPr marL="1261872">
              <a:defRPr sz="2000"/>
            </a:lvl5pPr>
            <a:extLst/>
          </a:lstStyle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9" name="Päivämäärän paikkamerkki 8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A09E89AD-158C-485F-ABD7-CC8113FB3DC6}" type="datetimeFigureOut">
              <a:rPr lang="fi-FI" smtClean="0"/>
              <a:t>19.1.2018</a:t>
            </a:fld>
            <a:endParaRPr lang="fi-FI"/>
          </a:p>
        </p:txBody>
      </p:sp>
      <p:sp>
        <p:nvSpPr>
          <p:cNvPr id="10" name="Dian numeron paikkamerkki 9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E04C8C82-1B06-478B-8FA5-8C6279F7F88A}" type="slidenum">
              <a:rPr lang="fi-FI" smtClean="0"/>
              <a:t>‹#›</a:t>
            </a:fld>
            <a:endParaRPr lang="fi-FI"/>
          </a:p>
        </p:txBody>
      </p:sp>
      <p:sp>
        <p:nvSpPr>
          <p:cNvPr id="11" name="Alatunnisteen paikkamerkki 10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fi-FI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3040443" y="4724400"/>
            <a:ext cx="5486400" cy="664536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3040443" y="5388936"/>
            <a:ext cx="5486400" cy="912255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sp>
        <p:nvSpPr>
          <p:cNvPr id="13" name="Kuvan paikkamerkki 12"/>
          <p:cNvSpPr>
            <a:spLocks noGrp="1"/>
          </p:cNvSpPr>
          <p:nvPr>
            <p:ph type="pic" idx="1"/>
          </p:nvPr>
        </p:nvSpPr>
        <p:spPr>
          <a:xfrm>
            <a:off x="304800" y="249864"/>
            <a:ext cx="8534400" cy="4343400"/>
          </a:xfrm>
          <a:prstGeom prst="round2DiagRect">
            <a:avLst>
              <a:gd name="adj1" fmla="val 11403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  <a:extLst/>
          </a:lstStyle>
          <a:p>
            <a:pPr marL="0" algn="l" rtl="0" eaLnBrk="1" latinLnBrk="0" hangingPunct="1"/>
            <a:r>
              <a:rPr kumimoji="0" lang="fi-FI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Lisää kuva napsauttamalla kuvaketta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Päivämäärän paikkamerkki 7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A09E89AD-158C-485F-ABD7-CC8113FB3DC6}" type="datetimeFigureOut">
              <a:rPr lang="fi-FI" smtClean="0"/>
              <a:t>19.1.2018</a:t>
            </a:fld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E04C8C82-1B06-478B-8FA5-8C6279F7F88A}" type="slidenum">
              <a:rPr lang="fi-FI" smtClean="0"/>
              <a:t>‹#›</a:t>
            </a:fld>
            <a:endParaRPr lang="fi-FI"/>
          </a:p>
        </p:txBody>
      </p:sp>
      <p:sp>
        <p:nvSpPr>
          <p:cNvPr id="10" name="Alatunnisteen paikkamerkki 9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fi-FI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Vastakkaisista kulmista pyöristetty suorakulmio 6"/>
          <p:cNvSpPr/>
          <p:nvPr/>
        </p:nvSpPr>
        <p:spPr>
          <a:xfrm>
            <a:off x="164592" y="147085"/>
            <a:ext cx="8810846" cy="6565392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3"/>
          </p:nvPr>
        </p:nvSpPr>
        <p:spPr>
          <a:xfrm>
            <a:off x="1295400" y="6400800"/>
            <a:ext cx="4212264" cy="274320"/>
          </a:xfrm>
          <a:prstGeom prst="rect">
            <a:avLst/>
          </a:prstGeom>
        </p:spPr>
        <p:txBody>
          <a:bodyPr/>
          <a:lstStyle>
            <a:lvl1pPr algn="r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endParaRPr lang="fi-FI"/>
          </a:p>
        </p:txBody>
      </p:sp>
      <p:sp>
        <p:nvSpPr>
          <p:cNvPr id="14" name="Päivämäärän paikkamerkki 13"/>
          <p:cNvSpPr>
            <a:spLocks noGrp="1"/>
          </p:cNvSpPr>
          <p:nvPr>
            <p:ph type="dt" sz="half" idx="2"/>
          </p:nvPr>
        </p:nvSpPr>
        <p:spPr>
          <a:xfrm>
            <a:off x="5562600" y="6400800"/>
            <a:ext cx="3002280" cy="274320"/>
          </a:xfrm>
          <a:prstGeom prst="rect">
            <a:avLst/>
          </a:prstGeom>
        </p:spPr>
        <p:txBody>
          <a:bodyPr/>
          <a:lstStyle>
            <a:lvl1pPr algn="l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fld id="{A09E89AD-158C-485F-ABD7-CC8113FB3DC6}" type="datetimeFigureOut">
              <a:rPr lang="fi-FI" smtClean="0"/>
              <a:t>19.1.2018</a:t>
            </a:fld>
            <a:endParaRPr lang="fi-FI"/>
          </a:p>
        </p:txBody>
      </p:sp>
      <p:sp>
        <p:nvSpPr>
          <p:cNvPr id="23" name="Dian numeron paikkamerkki 22"/>
          <p:cNvSpPr>
            <a:spLocks noGrp="1"/>
          </p:cNvSpPr>
          <p:nvPr>
            <p:ph type="sldNum" sz="quarter" idx="4"/>
          </p:nvPr>
        </p:nvSpPr>
        <p:spPr>
          <a:xfrm>
            <a:off x="8638952" y="6514568"/>
            <a:ext cx="464288" cy="274320"/>
          </a:xfrm>
          <a:prstGeom prst="rect">
            <a:avLst/>
          </a:prstGeom>
        </p:spPr>
        <p:txBody>
          <a:bodyPr anchor="ctr"/>
          <a:lstStyle>
            <a:lvl1pPr algn="r" eaLnBrk="1" latinLnBrk="0" hangingPunct="1">
              <a:defRPr kumimoji="0" sz="1600">
                <a:solidFill>
                  <a:schemeClr val="tx2">
                    <a:shade val="90000"/>
                  </a:schemeClr>
                </a:solidFill>
                <a:effectLst/>
              </a:defRPr>
            </a:lvl1pPr>
            <a:extLst/>
          </a:lstStyle>
          <a:p>
            <a:fld id="{E04C8C82-1B06-478B-8FA5-8C6279F7F88A}" type="slidenum">
              <a:rPr lang="fi-FI" smtClean="0"/>
              <a:t>‹#›</a:t>
            </a:fld>
            <a:endParaRPr lang="fi-FI"/>
          </a:p>
        </p:txBody>
      </p:sp>
      <p:sp>
        <p:nvSpPr>
          <p:cNvPr id="22" name="Otsikon paikkamerkki 21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1143000"/>
          </a:xfrm>
          <a:prstGeom prst="rect">
            <a:avLst/>
          </a:prstGeom>
        </p:spPr>
        <p:txBody>
          <a:bodyPr rIns="91440" anchor="b">
            <a:normAutofit/>
            <a:scene3d>
              <a:camera prst="orthographic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>
            <a:extLst/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13" name="Tekstin paikkamerkki 12"/>
          <p:cNvSpPr>
            <a:spLocks noGrp="1"/>
          </p:cNvSpPr>
          <p:nvPr>
            <p:ph type="body" idx="1"/>
          </p:nvPr>
        </p:nvSpPr>
        <p:spPr>
          <a:xfrm>
            <a:off x="457200" y="1646237"/>
            <a:ext cx="8229600" cy="452628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  <a:p>
            <a:pPr lvl="1" eaLnBrk="1" latinLnBrk="0" hangingPunct="1"/>
            <a:r>
              <a:rPr kumimoji="0" lang="fi-FI" smtClean="0"/>
              <a:t>toinen taso</a:t>
            </a:r>
          </a:p>
          <a:p>
            <a:pPr lvl="2" eaLnBrk="1" latinLnBrk="0" hangingPunct="1"/>
            <a:r>
              <a:rPr kumimoji="0" lang="fi-FI" smtClean="0"/>
              <a:t>kolmas taso</a:t>
            </a:r>
          </a:p>
          <a:p>
            <a:pPr lvl="3" eaLnBrk="1" latinLnBrk="0" hangingPunct="1"/>
            <a:r>
              <a:rPr kumimoji="0" lang="fi-FI" smtClean="0"/>
              <a:t>neljäs taso</a:t>
            </a:r>
          </a:p>
          <a:p>
            <a:pPr lvl="4" eaLnBrk="1" latinLnBrk="0" hangingPunct="1"/>
            <a:r>
              <a:rPr kumimoji="0" lang="fi-FI" smtClean="0"/>
              <a:t>viides taso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54864" algn="r" rtl="0" eaLnBrk="1" latinLnBrk="0" hangingPunct="1">
        <a:spcBef>
          <a:spcPct val="0"/>
        </a:spcBef>
        <a:buNone/>
        <a:defRPr kumimoji="0" sz="4600" kern="1200">
          <a:solidFill>
            <a:schemeClr val="tx2">
              <a:tint val="100000"/>
              <a:shade val="90000"/>
              <a:satMod val="250000"/>
              <a:alpha val="100000"/>
            </a:schemeClr>
          </a:solidFill>
          <a:effectLst>
            <a:outerShdw blurRad="38100" dist="25500" dir="5400000" algn="tl" rotWithShape="0">
              <a:srgbClr val="000000">
                <a:satMod val="180000"/>
                <a:alpha val="7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92100" indent="-292100" algn="l" rtl="0" eaLnBrk="1" latinLnBrk="0" hangingPunct="1">
        <a:spcBef>
          <a:spcPts val="0"/>
        </a:spcBef>
        <a:buClr>
          <a:schemeClr val="accent1"/>
        </a:buClr>
        <a:buSzPct val="70000"/>
        <a:buFont typeface="Wingdings 2"/>
        <a:buChar char="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rtl="0" eaLnBrk="1" latinLnBrk="0" hangingPunct="1">
        <a:spcBef>
          <a:spcPts val="400"/>
        </a:spcBef>
        <a:buClr>
          <a:schemeClr val="accent2"/>
        </a:buClr>
        <a:buSzPct val="90000"/>
        <a:buFontTx/>
        <a:buChar char="•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192024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fi-FI" dirty="0" smtClean="0"/>
              <a:t>Pedagogiset asiakirja ja oppimisen tuki</a:t>
            </a:r>
            <a:br>
              <a:rPr lang="fi-FI" dirty="0" smtClean="0"/>
            </a:br>
            <a:r>
              <a:rPr lang="fi-FI" sz="2400" dirty="0" err="1" smtClean="0"/>
              <a:t>KIKY-päivä</a:t>
            </a:r>
            <a:r>
              <a:rPr lang="fi-FI" sz="2400" dirty="0" smtClean="0"/>
              <a:t> 20.1.2018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611560" y="4558655"/>
            <a:ext cx="6560234" cy="1752600"/>
          </a:xfrm>
        </p:spPr>
        <p:txBody>
          <a:bodyPr>
            <a:normAutofit/>
          </a:bodyPr>
          <a:lstStyle/>
          <a:p>
            <a:endParaRPr lang="fi-FI" sz="2000" dirty="0"/>
          </a:p>
          <a:p>
            <a:endParaRPr lang="fi-FI" sz="2000" dirty="0" smtClean="0"/>
          </a:p>
          <a:p>
            <a:pPr algn="l"/>
            <a:r>
              <a:rPr lang="fi-FI" sz="2000" dirty="0" smtClean="0"/>
              <a:t>YTM, projektikoordinaattori Sari Ågren</a:t>
            </a:r>
          </a:p>
          <a:p>
            <a:pPr algn="l"/>
            <a:r>
              <a:rPr lang="fi-FI" sz="2000" dirty="0" smtClean="0"/>
              <a:t>Sivistyshallinto </a:t>
            </a:r>
          </a:p>
          <a:p>
            <a:pPr algn="l"/>
            <a:endParaRPr lang="fi-FI" sz="2000" dirty="0"/>
          </a:p>
        </p:txBody>
      </p:sp>
      <p:pic>
        <p:nvPicPr>
          <p:cNvPr id="4" name="Kuva 3" descr="s-posti_tunnus.png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4872"/>
          <a:stretch/>
        </p:blipFill>
        <p:spPr bwMode="auto">
          <a:xfrm>
            <a:off x="683568" y="5949280"/>
            <a:ext cx="1352550" cy="40957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1026" name="Picture 2" descr="Kuvahaun tulos haulle teacher helping child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8454" y="2708920"/>
            <a:ext cx="2602260" cy="23003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5471223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i-FI" dirty="0" smtClean="0"/>
              <a:t>Kuuleminen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i-FI" dirty="0" smtClean="0"/>
              <a:t>Kuulemisen laiminlyönti on yksi tavallisimpia syitä valituksille</a:t>
            </a:r>
          </a:p>
          <a:p>
            <a:pPr marL="0" indent="0">
              <a:buNone/>
            </a:pPr>
            <a:endParaRPr lang="fi-FI" dirty="0"/>
          </a:p>
          <a:p>
            <a:r>
              <a:rPr lang="fi-FI" dirty="0" smtClean="0"/>
              <a:t>Pedagogisen selvityksen yhteydessä on toteutettava kuuleminen, jossa oppilaalle ja huoltajalle tehdään selväksi kuulemisen tarkoitus, mitä päätös käytännössä tarkoittaa, annetaan mahdollisuus perehtyä asiaan liittyviin asiakirjoihin sekä lausua mielipiteensä käsitteillä olevasta asiasta.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95231599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i-FI" dirty="0" smtClean="0"/>
              <a:t>Erityiset painoalueet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Luettele erityisten painoalueiden mukaan opiskeltavat oppiaineet</a:t>
            </a:r>
          </a:p>
          <a:p>
            <a:r>
              <a:rPr lang="fi-FI" dirty="0" smtClean="0"/>
              <a:t>Voi toteuttaa vaan tehostetussa tai erityisessä tuessa</a:t>
            </a:r>
          </a:p>
          <a:p>
            <a:r>
              <a:rPr lang="fi-FI" dirty="0" smtClean="0"/>
              <a:t>Karsittu oppimäärä perustuen kuitenkin oman vuosiluokan tavoitteisiin, kirjattava tarkkaan oppimissuunnitelmaan ja huomioitava arvioinnissa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10029167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 smtClean="0"/>
              <a:t>HOJKS:iin</a:t>
            </a:r>
            <a:r>
              <a:rPr lang="fi-FI" dirty="0" smtClean="0"/>
              <a:t> pitää kirjata….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Erityisluokalla opiskelevan yleisopetuksen yhteistyöluokka ja suunnitelma yhteistyön toteuttamiseksi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71371767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Oppilas on aina kokonaisuus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Oppimisen ja oppilashuollon tuen on kuljettava sujuvasti käsi kädessä</a:t>
            </a:r>
          </a:p>
          <a:p>
            <a:endParaRPr lang="fi-FI" dirty="0"/>
          </a:p>
          <a:p>
            <a:r>
              <a:rPr lang="fi-FI" dirty="0" smtClean="0"/>
              <a:t>Ongelmallisissa tilanteissa kannattaa asioista/ kirjaamisesta yksityiskohtaisesti sopia huoltajan kanssa.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95072572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fi-FI" dirty="0" smtClean="0"/>
              <a:t>Asiakirjojen säilytys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Allekirjoitukset ja printit</a:t>
            </a:r>
          </a:p>
          <a:p>
            <a:pPr marL="0" indent="0">
              <a:buNone/>
            </a:pPr>
            <a:endParaRPr lang="fi-FI" dirty="0" smtClean="0"/>
          </a:p>
          <a:p>
            <a:r>
              <a:rPr lang="fi-FI" dirty="0" smtClean="0"/>
              <a:t>Pedagogiset asiakirjat 10 vuotta oppivelvollisuuden päättymisestä</a:t>
            </a:r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91079260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tsikko 4"/>
          <p:cNvSpPr>
            <a:spLocks noGrp="1"/>
          </p:cNvSpPr>
          <p:nvPr>
            <p:ph type="title"/>
          </p:nvPr>
        </p:nvSpPr>
        <p:spPr>
          <a:xfrm>
            <a:off x="611560" y="260648"/>
            <a:ext cx="8229600" cy="1143000"/>
          </a:xfrm>
        </p:spPr>
        <p:txBody>
          <a:bodyPr/>
          <a:lstStyle/>
          <a:p>
            <a:pPr algn="ctr"/>
            <a:r>
              <a:rPr lang="fi-FI" dirty="0" smtClean="0"/>
              <a:t>Kiitos ja tsemppiä!</a:t>
            </a:r>
            <a:endParaRPr lang="fi-FI" dirty="0"/>
          </a:p>
        </p:txBody>
      </p:sp>
      <p:pic>
        <p:nvPicPr>
          <p:cNvPr id="4" name="Picture 2" descr="KID-LEARNING-LANGUAGE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339752" y="1916832"/>
            <a:ext cx="4542905" cy="2269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kstiruutu 2"/>
          <p:cNvSpPr txBox="1"/>
          <p:nvPr/>
        </p:nvSpPr>
        <p:spPr>
          <a:xfrm>
            <a:off x="539552" y="5157192"/>
            <a:ext cx="25922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 err="1" smtClean="0"/>
              <a:t>Sari.agren@rauma.fi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9886837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Aiheeseen liittyvä kuv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3688" y="548680"/>
            <a:ext cx="4743450" cy="58388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556098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Oppimisen tuesta yleisesti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i-FI" dirty="0" smtClean="0"/>
              <a:t>Jokainen opettaja tuntee opetussuunnitelman</a:t>
            </a:r>
          </a:p>
          <a:p>
            <a:pPr marL="0" indent="0">
              <a:buNone/>
            </a:pPr>
            <a:endParaRPr lang="fi-FI" dirty="0" smtClean="0"/>
          </a:p>
          <a:p>
            <a:r>
              <a:rPr lang="fi-FI" dirty="0" smtClean="0"/>
              <a:t>Varhainen, yleinen tuki kuuluu kaikille</a:t>
            </a:r>
          </a:p>
          <a:p>
            <a:pPr marL="0" indent="0">
              <a:buNone/>
            </a:pPr>
            <a:endParaRPr lang="fi-FI" dirty="0" smtClean="0"/>
          </a:p>
          <a:p>
            <a:r>
              <a:rPr lang="fi-FI" dirty="0"/>
              <a:t>Vaihteleva, monipuoliset, monimuotoiset ja toiminnallisuutta korostavat tavat </a:t>
            </a:r>
            <a:r>
              <a:rPr lang="fi-FI" dirty="0" smtClean="0"/>
              <a:t>opettaa, monipuolinen oppimisympäristö</a:t>
            </a:r>
          </a:p>
          <a:p>
            <a:pPr marL="0" indent="0">
              <a:buNone/>
            </a:pPr>
            <a:endParaRPr lang="fi-FI" dirty="0" smtClean="0"/>
          </a:p>
          <a:p>
            <a:r>
              <a:rPr lang="fi-FI" dirty="0" smtClean="0"/>
              <a:t>Osallisuus tukea suunniteltaessa</a:t>
            </a:r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6435249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Kulmayhdysviiva 6"/>
          <p:cNvCxnSpPr/>
          <p:nvPr/>
        </p:nvCxnSpPr>
        <p:spPr>
          <a:xfrm flipV="1">
            <a:off x="1043608" y="3816256"/>
            <a:ext cx="4680520" cy="1224136"/>
          </a:xfrm>
          <a:prstGeom prst="bentConnector3">
            <a:avLst>
              <a:gd name="adj1" fmla="val 49817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uora yhdysviiva 20"/>
          <p:cNvCxnSpPr/>
          <p:nvPr/>
        </p:nvCxnSpPr>
        <p:spPr>
          <a:xfrm>
            <a:off x="1043608" y="5040392"/>
            <a:ext cx="0" cy="83688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uora yhdysviiva 24"/>
          <p:cNvCxnSpPr/>
          <p:nvPr/>
        </p:nvCxnSpPr>
        <p:spPr>
          <a:xfrm flipV="1">
            <a:off x="5724128" y="2780928"/>
            <a:ext cx="0" cy="103532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uora yhdysviiva 26"/>
          <p:cNvCxnSpPr/>
          <p:nvPr/>
        </p:nvCxnSpPr>
        <p:spPr>
          <a:xfrm>
            <a:off x="5724128" y="2780928"/>
            <a:ext cx="28083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kstiruutu 28"/>
          <p:cNvSpPr txBox="1"/>
          <p:nvPr/>
        </p:nvSpPr>
        <p:spPr>
          <a:xfrm>
            <a:off x="1115616" y="5040392"/>
            <a:ext cx="25202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2800" b="1" dirty="0" smtClean="0"/>
              <a:t>Yleinen tuki</a:t>
            </a:r>
            <a:endParaRPr lang="fi-FI" sz="2800" b="1" dirty="0"/>
          </a:p>
        </p:txBody>
      </p:sp>
      <p:sp>
        <p:nvSpPr>
          <p:cNvPr id="30" name="Tekstiruutu 29"/>
          <p:cNvSpPr txBox="1"/>
          <p:nvPr/>
        </p:nvSpPr>
        <p:spPr>
          <a:xfrm>
            <a:off x="3635896" y="3816256"/>
            <a:ext cx="244827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2800" b="1" dirty="0" smtClean="0"/>
              <a:t>Tehostettu tuki</a:t>
            </a:r>
            <a:endParaRPr lang="fi-FI" sz="2800" b="1" dirty="0"/>
          </a:p>
        </p:txBody>
      </p:sp>
      <p:sp>
        <p:nvSpPr>
          <p:cNvPr id="31" name="Tekstiruutu 30"/>
          <p:cNvSpPr txBox="1"/>
          <p:nvPr/>
        </p:nvSpPr>
        <p:spPr>
          <a:xfrm>
            <a:off x="6084168" y="2780928"/>
            <a:ext cx="201622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2800" b="1" dirty="0" smtClean="0"/>
              <a:t>Erityinen tuki</a:t>
            </a:r>
            <a:endParaRPr lang="fi-FI" sz="2800" b="1" dirty="0"/>
          </a:p>
        </p:txBody>
      </p:sp>
      <p:sp>
        <p:nvSpPr>
          <p:cNvPr id="32" name="Tekstiruutu 31"/>
          <p:cNvSpPr txBox="1"/>
          <p:nvPr/>
        </p:nvSpPr>
        <p:spPr>
          <a:xfrm>
            <a:off x="2645204" y="3222268"/>
            <a:ext cx="738664" cy="1800200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r>
              <a:rPr lang="fi-FI" dirty="0" smtClean="0"/>
              <a:t>PEDAGOGINEN ARVIO</a:t>
            </a:r>
            <a:endParaRPr lang="fi-FI" dirty="0"/>
          </a:p>
        </p:txBody>
      </p:sp>
      <p:sp>
        <p:nvSpPr>
          <p:cNvPr id="34" name="Tekstiruutu 33"/>
          <p:cNvSpPr txBox="1"/>
          <p:nvPr/>
        </p:nvSpPr>
        <p:spPr>
          <a:xfrm>
            <a:off x="5004048" y="2086109"/>
            <a:ext cx="738664" cy="1728192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r>
              <a:rPr lang="fi-FI" dirty="0" smtClean="0"/>
              <a:t>PEDAGOGINEN SELVITYS</a:t>
            </a:r>
            <a:endParaRPr lang="fi-FI" dirty="0"/>
          </a:p>
        </p:txBody>
      </p:sp>
      <p:sp>
        <p:nvSpPr>
          <p:cNvPr id="35" name="Tekstiruutu 34"/>
          <p:cNvSpPr txBox="1"/>
          <p:nvPr/>
        </p:nvSpPr>
        <p:spPr>
          <a:xfrm>
            <a:off x="3203848" y="2852936"/>
            <a:ext cx="1800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 smtClean="0">
                <a:solidFill>
                  <a:srgbClr val="FF0000"/>
                </a:solidFill>
              </a:rPr>
              <a:t>OPPIMIS-SUUNNITELMA</a:t>
            </a:r>
            <a:endParaRPr lang="fi-FI" dirty="0">
              <a:solidFill>
                <a:srgbClr val="FF0000"/>
              </a:solidFill>
            </a:endParaRPr>
          </a:p>
        </p:txBody>
      </p:sp>
      <p:sp>
        <p:nvSpPr>
          <p:cNvPr id="36" name="Tekstiruutu 35"/>
          <p:cNvSpPr txBox="1"/>
          <p:nvPr/>
        </p:nvSpPr>
        <p:spPr>
          <a:xfrm>
            <a:off x="6228184" y="2132856"/>
            <a:ext cx="13681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 smtClean="0">
                <a:solidFill>
                  <a:srgbClr val="FF0000"/>
                </a:solidFill>
              </a:rPr>
              <a:t>HOJKS</a:t>
            </a:r>
            <a:endParaRPr lang="fi-FI" dirty="0">
              <a:solidFill>
                <a:srgbClr val="FF0000"/>
              </a:solidFill>
            </a:endParaRPr>
          </a:p>
        </p:txBody>
      </p:sp>
      <p:cxnSp>
        <p:nvCxnSpPr>
          <p:cNvPr id="3" name="Suora nuoliyhdysviiva 2"/>
          <p:cNvCxnSpPr/>
          <p:nvPr/>
        </p:nvCxnSpPr>
        <p:spPr>
          <a:xfrm flipV="1">
            <a:off x="1043608" y="1340768"/>
            <a:ext cx="4329772" cy="266429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uora nuoliyhdysviiva 4"/>
          <p:cNvCxnSpPr/>
          <p:nvPr/>
        </p:nvCxnSpPr>
        <p:spPr>
          <a:xfrm flipH="1">
            <a:off x="1115616" y="1484784"/>
            <a:ext cx="4392488" cy="273630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78532" y="548680"/>
            <a:ext cx="7620000" cy="418058"/>
          </a:xfrm>
        </p:spPr>
        <p:txBody>
          <a:bodyPr>
            <a:normAutofit fontScale="90000"/>
          </a:bodyPr>
          <a:lstStyle/>
          <a:p>
            <a:r>
              <a:rPr lang="fi-FI" dirty="0" smtClean="0"/>
              <a:t>Tuki on kolmiportainen</a:t>
            </a:r>
            <a:endParaRPr lang="fi-FI" dirty="0"/>
          </a:p>
        </p:txBody>
      </p:sp>
      <p:sp>
        <p:nvSpPr>
          <p:cNvPr id="4" name="Sisällön paikkamerkki 3"/>
          <p:cNvSpPr>
            <a:spLocks noGrp="1"/>
          </p:cNvSpPr>
          <p:nvPr>
            <p:ph idx="1"/>
          </p:nvPr>
        </p:nvSpPr>
        <p:spPr>
          <a:xfrm>
            <a:off x="457200" y="1124744"/>
            <a:ext cx="7620000" cy="5276056"/>
          </a:xfrm>
        </p:spPr>
        <p:txBody>
          <a:bodyPr/>
          <a:lstStyle/>
          <a:p>
            <a:pPr marL="114300" indent="0">
              <a:buNone/>
            </a:pPr>
            <a:r>
              <a:rPr lang="fi-FI" dirty="0" smtClean="0"/>
              <a:t>k</a:t>
            </a:r>
            <a:endParaRPr lang="fi-FI" dirty="0"/>
          </a:p>
        </p:txBody>
      </p:sp>
      <p:pic>
        <p:nvPicPr>
          <p:cNvPr id="1026" name="Picture 2" descr="(Bigstock/olly2)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532" y="1260833"/>
            <a:ext cx="2365276" cy="16505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038548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251520" y="253536"/>
            <a:ext cx="8435280" cy="1143000"/>
          </a:xfrm>
        </p:spPr>
        <p:txBody>
          <a:bodyPr>
            <a:normAutofit fontScale="90000"/>
          </a:bodyPr>
          <a:lstStyle/>
          <a:p>
            <a:r>
              <a:rPr lang="fi-FI" dirty="0" smtClean="0"/>
              <a:t>Yleistä pedagogisista asiakirjoista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fi-FI" dirty="0" smtClean="0"/>
              <a:t>Pedagogiset asiakirjat pohjautuvat opetussuunnitelman perusteisiin</a:t>
            </a:r>
          </a:p>
          <a:p>
            <a:pPr marL="0" indent="0">
              <a:buNone/>
            </a:pPr>
            <a:endParaRPr lang="fi-FI" dirty="0" smtClean="0"/>
          </a:p>
          <a:p>
            <a:r>
              <a:rPr lang="fi-FI" dirty="0" smtClean="0"/>
              <a:t>Ne ovat oppimisen tuen asiakirjoja ja niiden sisällön tulee olla pedagogisesti perusteltua/opetuksen järjestämisen kannalta välttämätöntä tietoa.</a:t>
            </a:r>
          </a:p>
          <a:p>
            <a:pPr marL="0" indent="0">
              <a:buNone/>
            </a:pPr>
            <a:endParaRPr lang="fi-FI" dirty="0" smtClean="0"/>
          </a:p>
          <a:p>
            <a:r>
              <a:rPr lang="fi-FI" dirty="0" smtClean="0"/>
              <a:t>Ne eivät sisällä oppilashuollollisia asioita</a:t>
            </a:r>
          </a:p>
          <a:p>
            <a:pPr marL="0" indent="0">
              <a:buNone/>
            </a:pPr>
            <a:endParaRPr lang="fi-FI" dirty="0" smtClean="0"/>
          </a:p>
          <a:p>
            <a:r>
              <a:rPr lang="fi-FI" dirty="0" smtClean="0"/>
              <a:t>Asiakirjat laaditaan yhteistyössä oppilaan ja hänen huoltajansa kanssa</a:t>
            </a:r>
          </a:p>
          <a:p>
            <a:pPr marL="0" indent="0">
              <a:buNone/>
            </a:pPr>
            <a:endParaRPr lang="fi-FI" dirty="0" smtClean="0"/>
          </a:p>
          <a:p>
            <a:r>
              <a:rPr lang="fi-FI" dirty="0" smtClean="0"/>
              <a:t>Suostumuksia ei tarvita – oppimisen tuki on oppilaan oikeus ja koulun velvollisuus</a:t>
            </a:r>
          </a:p>
          <a:p>
            <a:pPr marL="0" indent="0">
              <a:buNone/>
            </a:pPr>
            <a:endParaRPr lang="fi-FI" dirty="0" smtClean="0"/>
          </a:p>
          <a:p>
            <a:r>
              <a:rPr lang="fi-FI" dirty="0" smtClean="0"/>
              <a:t>Asiakirjoissa ei mainita oppilaan henkilökohtaisia ominaisuuksia. Sisällön tulee olla sidoksissa koulunkäyntiin ja oppilaan rooliin koululaisena/oppijana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6477683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isällön paikkamerkki 4"/>
          <p:cNvSpPr>
            <a:spLocks noGrp="1"/>
          </p:cNvSpPr>
          <p:nvPr>
            <p:ph idx="1"/>
          </p:nvPr>
        </p:nvSpPr>
        <p:spPr>
          <a:xfrm>
            <a:off x="467544" y="332656"/>
            <a:ext cx="8229600" cy="6048672"/>
          </a:xfrm>
        </p:spPr>
        <p:txBody>
          <a:bodyPr>
            <a:normAutofit fontScale="92500" lnSpcReduction="20000"/>
          </a:bodyPr>
          <a:lstStyle/>
          <a:p>
            <a:r>
              <a:rPr lang="fi-FI" dirty="0" smtClean="0"/>
              <a:t>Asiakirjoihin ei kirjata oppilaan diagnooseja vaan havaintoja siitä, miten diagnosoitu sairaus vaikuttaa oppimiseen/koulunkäyntiin ja miten häntä tulisi tukea</a:t>
            </a:r>
          </a:p>
          <a:p>
            <a:pPr marL="0" indent="0">
              <a:buNone/>
            </a:pPr>
            <a:endParaRPr lang="fi-FI" dirty="0" smtClean="0"/>
          </a:p>
          <a:p>
            <a:r>
              <a:rPr lang="fi-FI" dirty="0" smtClean="0"/>
              <a:t>Sellaisia asioita, joita ei ole mahdollista toteuttaa, ei pidä kirjata.</a:t>
            </a:r>
          </a:p>
          <a:p>
            <a:pPr marL="0" indent="0">
              <a:buNone/>
            </a:pPr>
            <a:endParaRPr lang="fi-FI" dirty="0" smtClean="0"/>
          </a:p>
          <a:p>
            <a:r>
              <a:rPr lang="fi-FI" dirty="0" smtClean="0"/>
              <a:t>Asiakirjoissa käytetään arjen käsitteitä ja kuvataan käytäntöjä /menetelmiä konkreettisesti.</a:t>
            </a:r>
          </a:p>
          <a:p>
            <a:pPr marL="0" indent="0">
              <a:buNone/>
            </a:pPr>
            <a:endParaRPr lang="fi-FI" dirty="0" smtClean="0"/>
          </a:p>
          <a:p>
            <a:r>
              <a:rPr lang="fi-FI" dirty="0" smtClean="0"/>
              <a:t>Havaintojen tekeminen ja kirjaaminen oppilaan oppimisen tueksi on osa opettajan jokapäiväistä työskentelyä.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5180304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5911869"/>
          </a:xfrm>
        </p:spPr>
        <p:txBody>
          <a:bodyPr>
            <a:normAutofit/>
          </a:bodyPr>
          <a:lstStyle/>
          <a:p>
            <a:r>
              <a:rPr lang="fi-FI" dirty="0" smtClean="0"/>
              <a:t>Rehtori vastaa siitä, että oppimisen tuki ja asiakirjat hoidetaan hänen koulullaan asianmukaisesti</a:t>
            </a:r>
          </a:p>
          <a:p>
            <a:pPr marL="0" indent="0">
              <a:buNone/>
            </a:pPr>
            <a:endParaRPr lang="fi-FI" dirty="0" smtClean="0"/>
          </a:p>
          <a:p>
            <a:r>
              <a:rPr lang="fi-FI" dirty="0" smtClean="0"/>
              <a:t>Opettajien tulee perehtyä asiakirjoihin uusia oppilaita vastaanottaessaan</a:t>
            </a:r>
          </a:p>
          <a:p>
            <a:endParaRPr lang="fi-FI" dirty="0"/>
          </a:p>
          <a:p>
            <a:r>
              <a:rPr lang="fi-FI" dirty="0" smtClean="0"/>
              <a:t>Koulu toimii nk. lähivanhemman kanssa, jos vanhemmilla on yhteishuoltajuus (sovitusti toisin)</a:t>
            </a:r>
          </a:p>
          <a:p>
            <a:endParaRPr lang="fi-FI" dirty="0"/>
          </a:p>
          <a:p>
            <a:pPr marL="0" indent="0">
              <a:buNone/>
            </a:pP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977616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fi-FI" dirty="0" smtClean="0"/>
              <a:t>Rauman </a:t>
            </a:r>
            <a:r>
              <a:rPr lang="fi-FI" dirty="0" err="1" smtClean="0"/>
              <a:t>OPS:ssa</a:t>
            </a:r>
            <a:r>
              <a:rPr lang="fi-FI" dirty="0" smtClean="0"/>
              <a:t> on määritelty seuraavat asiat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Oppimissuunnitelma ja HOJKS täytetään viimeistään 3 kk:n kuluessa päätöksestä</a:t>
            </a:r>
          </a:p>
          <a:p>
            <a:pPr marL="0" indent="0">
              <a:buNone/>
            </a:pPr>
            <a:endParaRPr lang="fi-FI" dirty="0" smtClean="0"/>
          </a:p>
          <a:p>
            <a:r>
              <a:rPr lang="fi-FI" dirty="0" smtClean="0"/>
              <a:t>Asiakirjat tarkastetaan vuosittain syyslomaan mennessä</a:t>
            </a:r>
          </a:p>
          <a:p>
            <a:pPr marL="0" indent="0">
              <a:buNone/>
            </a:pPr>
            <a:endParaRPr lang="fi-FI" dirty="0" smtClean="0"/>
          </a:p>
          <a:p>
            <a:r>
              <a:rPr lang="fi-FI" dirty="0" smtClean="0"/>
              <a:t>Tuen tarpeen seulonnat tehdään 1.-3. vuosiluokkien kanssa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53585529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dirty="0" err="1" smtClean="0"/>
              <a:t>Moniammatillinen</a:t>
            </a:r>
            <a:r>
              <a:rPr lang="fi-FI" dirty="0" smtClean="0"/>
              <a:t> käsittely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fi-FI" dirty="0" smtClean="0"/>
              <a:t>Pedagoginen arvio ja pedagoginen selvitys edellyttävät </a:t>
            </a:r>
            <a:r>
              <a:rPr lang="fi-FI" dirty="0" err="1" smtClean="0"/>
              <a:t>moniammatillista</a:t>
            </a:r>
            <a:r>
              <a:rPr lang="fi-FI" dirty="0" smtClean="0"/>
              <a:t> yhteistyötä, jolloin asiaa on käsittelemässä  sellainen (oppilashuollon) henkilö, joka ei kuulu opetushenkilöstöön.</a:t>
            </a:r>
          </a:p>
          <a:p>
            <a:pPr marL="0" indent="0">
              <a:buNone/>
            </a:pPr>
            <a:endParaRPr lang="fi-FI" dirty="0" smtClean="0"/>
          </a:p>
          <a:p>
            <a:r>
              <a:rPr lang="fi-FI" dirty="0" err="1" smtClean="0"/>
              <a:t>Moniammatillinen</a:t>
            </a:r>
            <a:r>
              <a:rPr lang="fi-FI" dirty="0" smtClean="0"/>
              <a:t> yhteistyö voi tapahtua myös konsultoimalla</a:t>
            </a:r>
          </a:p>
          <a:p>
            <a:pPr marL="0" indent="0">
              <a:buNone/>
            </a:pPr>
            <a:endParaRPr lang="fi-FI" dirty="0" smtClean="0"/>
          </a:p>
          <a:p>
            <a:r>
              <a:rPr lang="fi-FI" dirty="0" smtClean="0"/>
              <a:t>Ei voida enää puhua käsittelystä </a:t>
            </a:r>
            <a:r>
              <a:rPr lang="fi-FI" dirty="0" smtClean="0"/>
              <a:t>oppilashuoltoryhmässä</a:t>
            </a:r>
          </a:p>
          <a:p>
            <a:endParaRPr lang="fi-FI" dirty="0"/>
          </a:p>
          <a:p>
            <a:r>
              <a:rPr lang="fi-FI" dirty="0" smtClean="0"/>
              <a:t>Pedagogiset arviot toimitetaan koulupsykologeille (ellei toisin ole sovittu)</a:t>
            </a:r>
            <a:endParaRPr lang="fi-FI" dirty="0" smtClean="0"/>
          </a:p>
        </p:txBody>
      </p:sp>
    </p:spTree>
    <p:extLst>
      <p:ext uri="{BB962C8B-B14F-4D97-AF65-F5344CB8AC3E}">
        <p14:creationId xmlns:p14="http://schemas.microsoft.com/office/powerpoint/2010/main" val="411937364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Valimo">
  <a:themeElements>
    <a:clrScheme name="Valimo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Valimo">
      <a:maj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Valimo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80000"/>
              </a:schemeClr>
            </a:gs>
            <a:gs pos="62000">
              <a:schemeClr val="phClr">
                <a:tint val="30000"/>
                <a:satMod val="180000"/>
              </a:schemeClr>
            </a:gs>
            <a:gs pos="100000">
              <a:schemeClr val="phClr">
                <a:tint val="22000"/>
                <a:satMod val="18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58000"/>
                <a:satMod val="150000"/>
              </a:schemeClr>
            </a:gs>
            <a:gs pos="72000">
              <a:schemeClr val="phClr">
                <a:tint val="90000"/>
                <a:satMod val="135000"/>
              </a:schemeClr>
            </a:gs>
            <a:gs pos="100000">
              <a:schemeClr val="phClr">
                <a:tint val="8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80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000000"/>
            </a:lightRig>
          </a:scene3d>
          <a:sp3d prstMaterial="matte">
            <a:bevelT w="63500" h="635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5000"/>
                <a:satMod val="400000"/>
              </a:schemeClr>
            </a:gs>
            <a:gs pos="20000">
              <a:schemeClr val="phClr">
                <a:tint val="80000"/>
                <a:satMod val="355000"/>
              </a:schemeClr>
            </a:gs>
            <a:gs pos="100000">
              <a:schemeClr val="phClr">
                <a:tint val="95000"/>
                <a:shade val="55000"/>
                <a:satMod val="355000"/>
              </a:schemeClr>
            </a:gs>
          </a:gsLst>
          <a:path path="circle">
            <a:fillToRect l="67500" t="35000" r="32500" b="65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0"/>
                <a:satMod val="120000"/>
              </a:schemeClr>
              <a:schemeClr val="phClr">
                <a:tint val="70000"/>
                <a:satMod val="250000"/>
              </a:schemeClr>
            </a:duotone>
          </a:blip>
          <a:tile tx="0" ty="0" sx="50000" sy="50000" flip="none" algn="t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Foundry</Template>
  <TotalTime>620</TotalTime>
  <Words>414</Words>
  <Application>Microsoft Office PowerPoint</Application>
  <PresentationFormat>Näytössä katseltava diaesitys (4:3)</PresentationFormat>
  <Paragraphs>81</Paragraphs>
  <Slides>15</Slides>
  <Notes>0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15</vt:i4>
      </vt:variant>
    </vt:vector>
  </HeadingPairs>
  <TitlesOfParts>
    <vt:vector size="16" baseType="lpstr">
      <vt:lpstr>Valimo</vt:lpstr>
      <vt:lpstr>Pedagogiset asiakirja ja oppimisen tuki KIKY-päivä 20.1.2018</vt:lpstr>
      <vt:lpstr>PowerPoint-esitys</vt:lpstr>
      <vt:lpstr>Oppimisen tuesta yleisesti</vt:lpstr>
      <vt:lpstr>Tuki on kolmiportainen</vt:lpstr>
      <vt:lpstr>Yleistä pedagogisista asiakirjoista</vt:lpstr>
      <vt:lpstr>PowerPoint-esitys</vt:lpstr>
      <vt:lpstr>PowerPoint-esitys</vt:lpstr>
      <vt:lpstr>Rauman OPS:ssa on määritelty seuraavat asiat</vt:lpstr>
      <vt:lpstr>Moniammatillinen käsittely</vt:lpstr>
      <vt:lpstr>Kuuleminen</vt:lpstr>
      <vt:lpstr>Erityiset painoalueet</vt:lpstr>
      <vt:lpstr>HOJKS:iin pitää kirjata….</vt:lpstr>
      <vt:lpstr>Oppilas on aina kokonaisuus</vt:lpstr>
      <vt:lpstr>Asiakirjojen säilytys</vt:lpstr>
      <vt:lpstr>Kiitos ja tsemppiä!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Ågren Sari</dc:creator>
  <cp:lastModifiedBy>Ågren Sari</cp:lastModifiedBy>
  <cp:revision>35</cp:revision>
  <cp:lastPrinted>2016-10-03T04:40:57Z</cp:lastPrinted>
  <dcterms:created xsi:type="dcterms:W3CDTF">2016-09-22T07:44:33Z</dcterms:created>
  <dcterms:modified xsi:type="dcterms:W3CDTF">2018-01-19T08:05:49Z</dcterms:modified>
</cp:coreProperties>
</file>