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306" r:id="rId3"/>
    <p:sldId id="290" r:id="rId4"/>
    <p:sldId id="291" r:id="rId5"/>
    <p:sldId id="292" r:id="rId6"/>
    <p:sldId id="294" r:id="rId7"/>
    <p:sldId id="286" r:id="rId8"/>
    <p:sldId id="299" r:id="rId9"/>
    <p:sldId id="298" r:id="rId10"/>
    <p:sldId id="304" r:id="rId11"/>
    <p:sldId id="303" r:id="rId12"/>
    <p:sldId id="305" r:id="rId13"/>
    <p:sldId id="271" r:id="rId14"/>
    <p:sldId id="302" r:id="rId15"/>
    <p:sldId id="308" r:id="rId16"/>
    <p:sldId id="309" r:id="rId17"/>
    <p:sldId id="310" r:id="rId18"/>
    <p:sldId id="288" r:id="rId19"/>
    <p:sldId id="289" r:id="rId20"/>
    <p:sldId id="300" r:id="rId21"/>
    <p:sldId id="307" r:id="rId22"/>
    <p:sldId id="301" r:id="rId23"/>
    <p:sldId id="279" r:id="rId2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0"/>
  </p:normalViewPr>
  <p:slideViewPr>
    <p:cSldViewPr>
      <p:cViewPr varScale="1">
        <p:scale>
          <a:sx n="64" d="100"/>
          <a:sy n="64" d="100"/>
        </p:scale>
        <p:origin x="134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2D93-0203-42A0-984F-E96C8AF77887}" type="datetimeFigureOut">
              <a:rPr lang="fi-FI" smtClean="0"/>
              <a:t>8.9.2018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6F261-5B30-407D-99C3-2DE880A76B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39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Oppilaat</a:t>
            </a:r>
            <a:r>
              <a:rPr lang="fi-FI" baseline="0" dirty="0"/>
              <a:t> kirjaavat ja kuvailevat terveysliikuntasuositukset muistinsa perusteella vihkoonsa ja laativat yhden viikon liikuntaohjelman itselleen. Oppilaat käyvät sen jälkeen pareittain liikuntaohjelmansa läpi. Voin kysyä joiltain pareilta lopuksi esimerkkejä.</a:t>
            </a:r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0CE-E09B-4578-965A-E55AE0504D7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5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60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955FC9-E67F-4D5D-9D8C-524C73E85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29EFC5-F12C-4D2B-BA9F-A511B6433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EE0A6C-21A7-4D41-BA1E-650E243F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8.9.2018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13A42C-4E32-445A-8C9C-B017A31C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BE3CF0-B3CF-4A7E-BF82-B4E10CC0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9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9A53A9-B4C9-400C-B7CA-46AA31FD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EAEE7C-448B-4CE2-82D6-00FF1F69C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4481E1-37AF-42E7-8566-1EA419EE6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8.9.2018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1B9838-58E7-4670-93E4-535F2FEC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B68B39-9845-4005-9BAB-0847932C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56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92E3FC9-AB32-462E-B8A3-66567CF66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3920729-1494-4B9C-84A6-C0364E33C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42B031-F9F4-4516-BFD4-CEE4C63A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8.9.2018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0D88C7-A67F-4699-9CFC-16B17C6A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C7B31D-C076-464C-8723-F7830C57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33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078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9EBEA0-8120-4E37-BB5F-C951D6A1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F959B3-AD0B-4A70-8D51-8172EEA56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786691-6EB6-4AD4-A39C-6DCF79E0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8.9.2018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B9EE08-6508-47AE-A4F8-389D721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EC96D3-BE6A-47BC-9D1A-544C0B55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1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F07C8A-5BE0-4250-964D-1D684EE6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0FAC92-C6F7-466D-A823-79860311E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BA8413-91FD-4D54-87E1-9217B311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8.9.2018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AECCCD-A987-450B-B77B-A53650F9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45BB39-851F-4CD1-8FA2-AC3277E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863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E30CCA-AC13-4098-9AAE-E35EA75F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C79AF3-DF05-46C6-9B65-55C6B234F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693928-E4BB-4A0F-A9C2-A175AAE6F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567619-65B0-4F31-AB84-C8283509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8.9.2018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67E026A-DAF4-493E-9157-A258185F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2AB1F9A-C9C0-47F9-9337-6AA4A6F4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41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81CF54-9979-4BEF-801C-757AF781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450A6D-A019-4838-AC3D-542F6878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D0A09A-A391-401F-8949-373E4AD96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5A92A9-FBFB-41D0-92AF-5E97C85BD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CACE6AD-4C60-4969-8727-6F5A97875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8C2E5EB-33FC-4685-89B3-9B42B635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8.9.2018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C111D7-8BA0-45EE-A37E-3D29182B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F8A7895-7E83-498E-86F7-C52401D6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218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B50F28-2E7D-4506-85BD-A42E6E8B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F30AE33-4E43-4C89-AF74-DC16C899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8.9.2018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58A50A2-10E2-450B-AE7F-EDC998EF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820AD0-AD17-4940-B200-C844DEDD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5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6ED297-26E3-43F0-BF5A-6F84521F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8.9.2018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6E52A14-3A00-413C-BF81-7076EBD1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9ED59B-217F-4E11-AEA8-9A2BB5D0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11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6E133-99BA-4223-8C36-89CD9E04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912CAE-E441-4F96-AAED-8A3F914E1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7180812-A285-4E91-A7B4-1956384B1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0DD78E-4D5C-4C09-8C97-43392A53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8.9.2018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A04CB8-67B5-46E6-97D0-D785DBC6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97AC3B-0876-468B-9024-F68FF84E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973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122066-5C8A-49F2-BBFE-231778E3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171FD0A-2E29-400B-9FBF-58E0BDC69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378EA8-858C-4545-930D-D8FB11648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3CB223-A893-4A11-8C9E-97F50BD7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F1F9-6639-44E9-8305-227E6340B704}" type="datetimeFigureOut">
              <a:rPr lang="fi-FI" smtClean="0"/>
              <a:t>8.9.2018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351799C-428E-4CDE-A6F2-0283C326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9DB747-F2E9-41D2-9EFA-283401425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94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0F6D880-5279-4648-96B1-0B5192CB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1A36C7-FF63-4852-86B3-288FC2008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8A8782-CC74-4FE2-BCC4-DD5B45D0C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F1F9-6639-44E9-8305-227E6340B704}" type="datetimeFigureOut">
              <a:rPr lang="fi-FI" smtClean="0"/>
              <a:t>8.9.2018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AE662A-A108-4C01-BB8E-9804EBF63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9D3933-9621-4737-9B8D-2B80CA193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6C3F-E687-4FE0-BCF5-F4A8859727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07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uomenkuvalehti.fi/jutut/kotimaa/suomalaisten-kuntoilu-rahaa-ja-aikaa-kuluu-enemman-kansa-liikkuu-vahemman/?shared=36856-8d9214af-5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uutiset/3-8255216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kinstituutti.fi/liikuntapiirakka" TargetMode="External"/><Relationship Id="rId2" Type="http://schemas.openxmlformats.org/officeDocument/2006/relationships/hyperlink" Target="http://www.ukkinstituutti.fi/tietoa_terveysliikunnasta/liikunnan_vaikutuks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ikuntaneuvosto.fi/files/347/VLN_liituraportti_150317.pdf" TargetMode="External"/><Relationship Id="rId5" Type="http://schemas.openxmlformats.org/officeDocument/2006/relationships/hyperlink" Target="http://www.lts.fi/sites/default/files/page_attachment/lt_6-16_24-28_lowres.pdf" TargetMode="External"/><Relationship Id="rId4" Type="http://schemas.openxmlformats.org/officeDocument/2006/relationships/hyperlink" Target="http://www.liikuntaneuvosto.fi/files/438/LIITU_2016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Liikunta</a:t>
            </a:r>
            <a:br>
              <a:rPr lang="fi-FI" dirty="0"/>
            </a:br>
            <a:r>
              <a:rPr lang="fi-FI" dirty="0"/>
              <a:t>Terveyskäyttäytyminen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i-FI" dirty="0"/>
              <a:t>Pohditaan yksilön terveysosaamista ja –käyttäytymistä</a:t>
            </a:r>
          </a:p>
          <a:p>
            <a:pPr algn="l"/>
            <a:r>
              <a:rPr lang="fi-FI" dirty="0"/>
              <a:t>Ydinasiat</a:t>
            </a:r>
          </a:p>
          <a:p>
            <a:pPr algn="l"/>
            <a:r>
              <a:rPr lang="fi-FI" dirty="0"/>
              <a:t>Tutkimuksia</a:t>
            </a:r>
          </a:p>
          <a:p>
            <a:pPr algn="l"/>
            <a:r>
              <a:rPr lang="fi-FI" dirty="0"/>
              <a:t>Ajankohtaisuus</a:t>
            </a:r>
          </a:p>
          <a:p>
            <a:endParaRPr lang="fi-FI" dirty="0"/>
          </a:p>
        </p:txBody>
      </p:sp>
      <p:pic>
        <p:nvPicPr>
          <p:cNvPr id="4" name="Picture 4" descr="Pyöräilytemput">
            <a:extLst>
              <a:ext uri="{FF2B5EF4-FFF2-40B4-BE49-F238E27FC236}">
                <a16:creationId xmlns:a16="http://schemas.microsoft.com/office/drawing/2014/main" id="{E5D4662A-CD36-4129-921E-F68F2EA3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37831"/>
            <a:ext cx="244827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24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19F952-F86A-400F-BA7A-56ACD95B1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65126"/>
            <a:ext cx="7471742" cy="1325563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sz="4400" b="1" dirty="0"/>
              <a:t>Miksi Terveysriskit ja haitat kasvavat mitä kovemmin treenaa??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1ABA8AF-94FE-4C83-BD22-888EAEE0D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7" y="2348880"/>
            <a:ext cx="53816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4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5040560" cy="980728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tx1"/>
                </a:solidFill>
                <a:latin typeface="Verdana" pitchFamily="34" charset="0"/>
              </a:rPr>
              <a:t>SUPERKOMPENSAATIO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437112"/>
            <a:ext cx="8748464" cy="2160240"/>
          </a:xfrm>
        </p:spPr>
        <p:txBody>
          <a:bodyPr>
            <a:normAutofit/>
          </a:bodyPr>
          <a:lstStyle/>
          <a:p>
            <a:r>
              <a:rPr lang="fi-FI" sz="2400" dirty="0"/>
              <a:t>Fyysisellä </a:t>
            </a:r>
            <a:r>
              <a:rPr lang="fi-FI" sz="2400" b="1" dirty="0"/>
              <a:t>kuormituksella järkytetään elimistön tasapainotilaa</a:t>
            </a:r>
            <a:r>
              <a:rPr lang="fi-FI" sz="2400" dirty="0"/>
              <a:t>, </a:t>
            </a:r>
            <a:r>
              <a:rPr lang="fi-FI" sz="2400" b="1" dirty="0">
                <a:solidFill>
                  <a:srgbClr val="FF0000"/>
                </a:solidFill>
              </a:rPr>
              <a:t>jonka jälkeen elimistö pyrkii rakentumaan aiempaa vahvemmaksi</a:t>
            </a:r>
            <a:r>
              <a:rPr lang="fi-FI" sz="2400" dirty="0"/>
              <a:t>.</a:t>
            </a:r>
          </a:p>
          <a:p>
            <a:r>
              <a:rPr lang="fi-FI" sz="2400" u="sng" dirty="0"/>
              <a:t>Harjoitusvaikutus syntyy levon ja unen aikana</a:t>
            </a:r>
            <a:r>
              <a:rPr lang="fi-FI" sz="2400" dirty="0"/>
              <a:t>,  myös ravinnolla on tärkeä merkitys.</a:t>
            </a:r>
          </a:p>
          <a:p>
            <a:endParaRPr lang="fi-FI" sz="2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4" y="778679"/>
            <a:ext cx="5419974" cy="36302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497F1B-3700-43D5-AEA5-CE7A0D85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 taas….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ADD3BD4-1F9C-4A2E-BDD4-43D76274A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0" y="1825625"/>
            <a:ext cx="7477239" cy="4351338"/>
          </a:xfrm>
        </p:spPr>
      </p:pic>
    </p:spTree>
    <p:extLst>
      <p:ext uri="{BB962C8B-B14F-4D97-AF65-F5344CB8AC3E}">
        <p14:creationId xmlns:p14="http://schemas.microsoft.com/office/powerpoint/2010/main" val="70424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/>
          <a:lstStyle/>
          <a:p>
            <a:r>
              <a:rPr lang="fi-FI" b="1" dirty="0"/>
              <a:t>Yo-tehtävä syksy-07</a:t>
            </a:r>
            <a:endParaRPr lang="en-GB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/>
          <a:lstStyle/>
          <a:p>
            <a:r>
              <a:rPr lang="fi-FI" dirty="0"/>
              <a:t>Kuvaile aikuisten terveysliikunnan suositukset ja laadi näiden suositusten mukaisesti itsellesi yhden viikon liikuntaohjelma esimerkkejä käyttäen.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8064" y="2852936"/>
            <a:ext cx="3095625" cy="3095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922784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0089CE"/>
                </a:solidFill>
              </a:rPr>
              <a:t>Liikunnan vaikutus terveyskunnon osa-alueisiin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84976" cy="54723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sz="1600" b="1" u="sng" dirty="0"/>
              <a:t>Voimaharjoittelu</a:t>
            </a:r>
          </a:p>
          <a:p>
            <a:pPr lvl="2">
              <a:lnSpc>
                <a:spcPct val="90000"/>
              </a:lnSpc>
            </a:pPr>
            <a:r>
              <a:rPr lang="fi-FI" sz="1600" dirty="0"/>
              <a:t>K</a:t>
            </a:r>
            <a:r>
              <a:rPr lang="fi-FI" sz="1600" b="0" dirty="0"/>
              <a:t>asvattaa hieman lihassoluja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Ennen kaikkea parantaa </a:t>
            </a:r>
            <a:r>
              <a:rPr lang="fi-FI" sz="1600" b="0" dirty="0" err="1"/>
              <a:t>hermotusta</a:t>
            </a:r>
            <a:endParaRPr lang="fi-FI" sz="1600" b="0" dirty="0"/>
          </a:p>
          <a:p>
            <a:pPr lvl="2">
              <a:lnSpc>
                <a:spcPct val="90000"/>
              </a:lnSpc>
              <a:buFont typeface="Wingdings" pitchFamily="2" charset="2"/>
              <a:buChar char="à"/>
            </a:pPr>
            <a:r>
              <a:rPr lang="fi-FI" sz="1600" b="0" dirty="0">
                <a:sym typeface="Wingdings" pitchFamily="2" charset="2"/>
              </a:rPr>
              <a:t>Lihastyö on taloudellisempaa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à"/>
            </a:pPr>
            <a:r>
              <a:rPr lang="fi-FI" sz="1600" b="1" u="sng" dirty="0">
                <a:solidFill>
                  <a:srgbClr val="FF0000"/>
                </a:solidFill>
                <a:sym typeface="Wingdings" pitchFamily="2" charset="2"/>
              </a:rPr>
              <a:t>Omalla painolla tehtävät liikkeet (=kestovoima) terveyskunnon kannalta turvallisia ja kehittäviä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fi-FI" sz="1600" b="0" dirty="0"/>
          </a:p>
          <a:p>
            <a:pPr>
              <a:lnSpc>
                <a:spcPct val="90000"/>
              </a:lnSpc>
            </a:pPr>
            <a:r>
              <a:rPr lang="fi-FI" sz="1600" b="1" u="sng" dirty="0"/>
              <a:t>Kestävyysharjoittelu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Sydämen kammioiden tilavuus kasvaa ja seinämät paksunevat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fi-FI" sz="1600" b="0" dirty="0">
                <a:sym typeface="Wingdings" pitchFamily="2" charset="2"/>
              </a:rPr>
              <a:t>	 syke ja verenpaine pienenevät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Lihasten </a:t>
            </a:r>
            <a:r>
              <a:rPr lang="fi-FI" sz="1600" b="0" dirty="0" err="1"/>
              <a:t>hiussuonitus</a:t>
            </a:r>
            <a:r>
              <a:rPr lang="fi-FI" sz="1600" b="0" dirty="0"/>
              <a:t> lisääntyy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Kyky hyödyntää rasvoja energianlähteenä parane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 </a:t>
            </a:r>
            <a:r>
              <a:rPr lang="fi-FI" sz="1600" b="1" u="sng" dirty="0">
                <a:solidFill>
                  <a:srgbClr val="FF0000"/>
                </a:solidFill>
              </a:rPr>
              <a:t>Kestävyysliikunta tuottaa eniten terveydelle ja toimintakyvylle edullisia vaikutuksia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fi-FI" sz="1600" b="0" u="sng" dirty="0"/>
          </a:p>
          <a:p>
            <a:pPr>
              <a:lnSpc>
                <a:spcPct val="90000"/>
              </a:lnSpc>
            </a:pPr>
            <a:r>
              <a:rPr lang="fi-FI" sz="1600" b="1" u="sng" dirty="0"/>
              <a:t>Nopeusharjoittelu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Lihasten taloudellisuus paranee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Lihasten </a:t>
            </a:r>
            <a:r>
              <a:rPr lang="fi-FI" sz="1600" b="0" dirty="0" err="1"/>
              <a:t>hermotus</a:t>
            </a:r>
            <a:r>
              <a:rPr lang="fi-FI" sz="1600" b="0" dirty="0"/>
              <a:t> lisääntyy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fi-FI" sz="1600" b="0" dirty="0"/>
          </a:p>
          <a:p>
            <a:pPr>
              <a:lnSpc>
                <a:spcPct val="90000"/>
              </a:lnSpc>
            </a:pPr>
            <a:r>
              <a:rPr lang="fi-FI" sz="1600" b="1" u="sng" dirty="0"/>
              <a:t>Notkeus (liikkuvuus)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Ehkäisee liikuntaelimistön vammoja</a:t>
            </a:r>
          </a:p>
          <a:p>
            <a:pPr lvl="2">
              <a:lnSpc>
                <a:spcPct val="90000"/>
              </a:lnSpc>
            </a:pPr>
            <a:r>
              <a:rPr lang="fi-FI" sz="1600" b="0" dirty="0"/>
              <a:t>Hidastaa toimintakyvyn vajavuuden ilmaantumisia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57FCBA-887A-466D-A727-805A05F8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B8CCDBA-3FE6-41AB-8B95-A703E23F8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344816" cy="4535012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26BE3D2-6A09-478D-B553-08E01706F398}"/>
              </a:ext>
            </a:extLst>
          </p:cNvPr>
          <p:cNvSpPr txBox="1"/>
          <p:nvPr/>
        </p:nvSpPr>
        <p:spPr>
          <a:xfrm>
            <a:off x="755576" y="465164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Rasvoista ja </a:t>
            </a:r>
            <a:r>
              <a:rPr lang="fi-FI" dirty="0" err="1"/>
              <a:t>hiilareista</a:t>
            </a:r>
            <a:r>
              <a:rPr lang="fi-FI" dirty="0"/>
              <a:t> vapautuu energiaa hapen avulla=soluhengitys</a:t>
            </a:r>
          </a:p>
          <a:p>
            <a:r>
              <a:rPr lang="fi-FI" dirty="0"/>
              <a:t>Ei synny maitohappoja</a:t>
            </a:r>
          </a:p>
          <a:p>
            <a:r>
              <a:rPr lang="fi-FI" dirty="0" err="1"/>
              <a:t>ATP:ta</a:t>
            </a:r>
            <a:r>
              <a:rPr lang="fi-FI" dirty="0"/>
              <a:t> mm. rasvasta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7DF02A0-CAB2-424A-8AB5-E246BC00E9E8}"/>
              </a:ext>
            </a:extLst>
          </p:cNvPr>
          <p:cNvSpPr txBox="1"/>
          <p:nvPr/>
        </p:nvSpPr>
        <p:spPr>
          <a:xfrm>
            <a:off x="3491880" y="4869160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Syke nousee tarvitaan nopeammin energiaa. Hapettaminen on hidasta.</a:t>
            </a:r>
          </a:p>
          <a:p>
            <a:r>
              <a:rPr lang="fi-FI" dirty="0" err="1"/>
              <a:t>ATP:ta</a:t>
            </a:r>
            <a:r>
              <a:rPr lang="fi-FI" dirty="0"/>
              <a:t> </a:t>
            </a:r>
            <a:r>
              <a:rPr lang="fi-FI" dirty="0" err="1"/>
              <a:t>KP:sta</a:t>
            </a:r>
            <a:r>
              <a:rPr lang="fi-FI" dirty="0"/>
              <a:t> ja anaerobisella </a:t>
            </a:r>
            <a:r>
              <a:rPr lang="fi-FI" dirty="0" err="1"/>
              <a:t>glykolyysillä</a:t>
            </a:r>
            <a:r>
              <a:rPr lang="fi-FI" dirty="0"/>
              <a:t>.</a:t>
            </a:r>
          </a:p>
          <a:p>
            <a:r>
              <a:rPr lang="fi-FI" dirty="0"/>
              <a:t>-&gt; laktaatti </a:t>
            </a:r>
          </a:p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D9910FC-6E92-45BF-AADC-5CD89BC5690C}"/>
              </a:ext>
            </a:extLst>
          </p:cNvPr>
          <p:cNvSpPr txBox="1"/>
          <p:nvPr/>
        </p:nvSpPr>
        <p:spPr>
          <a:xfrm>
            <a:off x="6156175" y="4437112"/>
            <a:ext cx="1682948" cy="256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Anaerobinen kynnys on korkein </a:t>
            </a:r>
            <a:r>
              <a:rPr lang="fi-FI" sz="1200" dirty="0" err="1"/>
              <a:t>kuormitusteho</a:t>
            </a:r>
            <a:r>
              <a:rPr lang="fi-FI" sz="1200" dirty="0"/>
              <a:t>, jossa keho pystyy saavuttamaan tasapainon maitohappojen kertymisen ja poistumisen välille. Kun kynnys ylitetään, maitohappojen kertyminen lihaksiin aiheuttaa uupumisen varsin lyhyessä ajassa</a:t>
            </a:r>
            <a:r>
              <a:rPr lang="fi-FI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58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A805C0-B92F-4BE7-8363-2581B6A9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D08B485-F67A-4D58-9E6F-3FDA4B5FF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584842" cy="5688632"/>
          </a:xfrm>
        </p:spPr>
      </p:pic>
    </p:spTree>
    <p:extLst>
      <p:ext uri="{BB962C8B-B14F-4D97-AF65-F5344CB8AC3E}">
        <p14:creationId xmlns:p14="http://schemas.microsoft.com/office/powerpoint/2010/main" val="1041886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BD0E49-0CC1-4405-A5D9-B3A4E093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577959C-8CC9-4758-B8C6-040EB81FE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0481"/>
            <a:ext cx="7312356" cy="5484267"/>
          </a:xfrm>
        </p:spPr>
      </p:pic>
    </p:spTree>
    <p:extLst>
      <p:ext uri="{BB962C8B-B14F-4D97-AF65-F5344CB8AC3E}">
        <p14:creationId xmlns:p14="http://schemas.microsoft.com/office/powerpoint/2010/main" val="2529000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9266" y="455121"/>
            <a:ext cx="702474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Liikuntasuositukset nuorille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2808287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Liiku ainakin 1½ tuntia päivässä – puolet siitä reippaasti.</a:t>
            </a:r>
          </a:p>
        </p:txBody>
      </p:sp>
      <p:pic>
        <p:nvPicPr>
          <p:cNvPr id="12292" name="Picture 5" descr="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38944"/>
            <a:ext cx="5491163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292725" y="6021388"/>
            <a:ext cx="3240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i-FI" altLang="fi-FI" sz="1800">
                <a:latin typeface="Verdana" pitchFamily="34" charset="0"/>
              </a:rPr>
              <a:t>UKK-instituutti, 2009.</a:t>
            </a:r>
          </a:p>
        </p:txBody>
      </p:sp>
    </p:spTree>
    <p:extLst>
      <p:ext uri="{BB962C8B-B14F-4D97-AF65-F5344CB8AC3E}">
        <p14:creationId xmlns:p14="http://schemas.microsoft.com/office/powerpoint/2010/main" val="2176602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okali.fi/@Bin/123613/orig_image-18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" y="0"/>
            <a:ext cx="91178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32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B21E7-8479-4F33-8AF7-ABE44E8F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28650" y="319407"/>
            <a:ext cx="78867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0BD6B3-38BC-47C4-82A6-4BA71E560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64928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300" b="1" dirty="0"/>
              <a:t>YO-kysymyksiä</a:t>
            </a:r>
            <a:r>
              <a:rPr lang="fi-FI" dirty="0"/>
              <a:t> </a:t>
            </a:r>
          </a:p>
          <a:p>
            <a:r>
              <a:rPr lang="fi-FI" sz="2300" dirty="0"/>
              <a:t>k-07 Pohdi yhteiskunnan toimintatapoja ja mahdollisuuksia kansalaisten liikunta-</a:t>
            </a:r>
          </a:p>
          <a:p>
            <a:r>
              <a:rPr lang="fi-FI" sz="2300" dirty="0"/>
              <a:t>aktiivisuuden edistämiseksi. s-07 Kuvaile aikuisten terveysliikunnan suositukset ja laadi näiden suositusten mukaisesti esimerkkejä käyttäen itsellesi yhden viikon liikuntaohjelma. </a:t>
            </a:r>
          </a:p>
          <a:p>
            <a:r>
              <a:rPr lang="fi-FI" sz="2300" dirty="0"/>
              <a:t>k-08 Liikunta ja nestetasapaino. </a:t>
            </a:r>
          </a:p>
          <a:p>
            <a:r>
              <a:rPr lang="fi-FI" sz="2300" dirty="0"/>
              <a:t>s-08 Ihminen tarvitsee sekä aerobisia että anaerobisia kunto-ominaisuuksia a) vertaile aerobista ja anaerobista energiantuottoa (4 p.) b) esittele esimerkkien avulla, minkälaisissa arkielämän tilanteissa ja liikuntamuodoissa tarvitset aerobista ja anaerobista energiantuottoa (2 p.) </a:t>
            </a:r>
          </a:p>
          <a:p>
            <a:pPr marL="0" indent="0">
              <a:buNone/>
            </a:pPr>
            <a:endParaRPr lang="fi-FI" sz="2300" dirty="0"/>
          </a:p>
          <a:p>
            <a:r>
              <a:rPr lang="fi-FI" sz="2300" dirty="0"/>
              <a:t>k-09 Pohdi liikuntaan ja urheiluun liittyvää doping-ilmiötä eettisestä näkökulmasta. </a:t>
            </a:r>
          </a:p>
          <a:p>
            <a:pPr marL="0" indent="0">
              <a:buNone/>
            </a:pPr>
            <a:endParaRPr lang="fi-FI" sz="2300" dirty="0"/>
          </a:p>
          <a:p>
            <a:r>
              <a:rPr lang="fi-FI" sz="2300" dirty="0"/>
              <a:t>s-09 Varusmiespalveluksensa aloittavien nuorten miesten kunto on huonontunut ja keskimääräinen paino noussut viimeksi kuluneen 10 -15 vuoden aikana. Mistä ilmiö kertoo, ja minkälaisia seurauksia siitä voi olla odotettavissa terveyden kannalta? </a:t>
            </a:r>
          </a:p>
          <a:p>
            <a:pPr marL="0" indent="0">
              <a:buNone/>
            </a:pPr>
            <a:r>
              <a:rPr lang="fi-FI" sz="2300" dirty="0"/>
              <a:t> </a:t>
            </a:r>
          </a:p>
          <a:p>
            <a:r>
              <a:rPr lang="fi-FI" sz="2300" dirty="0"/>
              <a:t>k-10 Jalkapallo on esimerkki lajista, jossa sattuu runsaasti liikuntavammoja. Vuosittain yli 35000 lajin harrastajaa saa jonkinasteisia vammoja (Tiirikainen &amp; </a:t>
            </a:r>
            <a:r>
              <a:rPr lang="fi-FI" sz="2300" dirty="0" err="1"/>
              <a:t>Lounamaa</a:t>
            </a:r>
            <a:r>
              <a:rPr lang="fi-FI" sz="2300" dirty="0"/>
              <a:t> 2007). Kuvaile jalkapalloon liittyviä liikuntavammoja, niiden syitä ja ehkäisykeinoja.</a:t>
            </a:r>
          </a:p>
          <a:p>
            <a:r>
              <a:rPr lang="fi-FI" sz="2300" dirty="0"/>
              <a:t>k-11 Opiskelijat suorittivat lukion liikuntakurssilla Cooperin testin. 20 % opiskelijoista sai tulokseksi yli 3 000 metriä, noin 35 % 2 500–3 000 metriä, noin 30 % opiskelijoista sai tulokseksi 2 000–2 499 metriä ja 15 % opiskelijoista sai tulokseksi alle 2 000 metriä.  a) Mitä Cooperin testi mittaa? (2 p.) b) Esittele harjoittelun perusperiaatteita, joiden avulla Cooperin testissä alle 2 000 metriä juosseiden tulos olisi puolen vuoden päästä selvästi parempi. (4 p.) </a:t>
            </a:r>
          </a:p>
        </p:txBody>
      </p:sp>
    </p:spTree>
    <p:extLst>
      <p:ext uri="{BB962C8B-B14F-4D97-AF65-F5344CB8AC3E}">
        <p14:creationId xmlns:p14="http://schemas.microsoft.com/office/powerpoint/2010/main" val="1875276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67544" y="836712"/>
            <a:ext cx="8229600" cy="127788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fi" b="1" dirty="0"/>
              <a:t>“Suomalaisten kuntoilu: rahaa palaa, läski ei”</a:t>
            </a:r>
            <a:r>
              <a:rPr lang="fi" dirty="0"/>
              <a:t> </a:t>
            </a:r>
            <a:r>
              <a:rPr lang="fi" sz="2000" dirty="0"/>
              <a:t>Suomen kuvalehti 5.4.2014</a:t>
            </a:r>
            <a:endParaRPr lang="fi" sz="2000" b="1" dirty="0"/>
          </a:p>
        </p:txBody>
      </p:sp>
      <p:sp>
        <p:nvSpPr>
          <p:cNvPr id="123" name="Shape 123"/>
          <p:cNvSpPr txBox="1">
            <a:spLocks noGrp="1"/>
          </p:cNvSpPr>
          <p:nvPr>
            <p:ph idx="1"/>
          </p:nvPr>
        </p:nvSpPr>
        <p:spPr>
          <a:xfrm>
            <a:off x="457200" y="2348880"/>
            <a:ext cx="8435280" cy="4225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8900" lvl="0" indent="20638" rtl="0">
              <a:buClr>
                <a:schemeClr val="dk1"/>
              </a:buClr>
              <a:buSzPct val="100000"/>
              <a:buFont typeface="Arial"/>
              <a:buNone/>
            </a:pPr>
            <a:r>
              <a:rPr lang="fi" sz="1600" u="sng" dirty="0">
                <a:solidFill>
                  <a:srgbClr val="0000FF"/>
                </a:solidFill>
                <a:hlinkClick r:id="rId3"/>
              </a:rPr>
              <a:t>http://suomenkuvalehti.fi/jutut/kotimaa/suomalaisten-kuntoilu-rahaa-ja-aikaa-kuluu-enemman-kansa-liikkuu-vahemman/?shared=36856-8d9214af-500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lang="fi" sz="2000" dirty="0">
              <a:solidFill>
                <a:srgbClr val="FF0000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fi" sz="2000" dirty="0">
                <a:solidFill>
                  <a:srgbClr val="FF0000"/>
                </a:solidFill>
              </a:rPr>
              <a:t>Kirjoita googleen: Suomen Kuvalehti,  Suomalaisten kuntoilu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lang="fi" dirty="0"/>
          </a:p>
          <a:p>
            <a:pPr marL="624078" lvl="0" indent="-51435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" dirty="0"/>
              <a:t>Mistä kertoi?</a:t>
            </a:r>
          </a:p>
          <a:p>
            <a:pPr marL="624078" lvl="0" indent="-51435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" dirty="0"/>
              <a:t>Miksi ja miten tähän on tultu?</a:t>
            </a:r>
          </a:p>
          <a:p>
            <a:pPr marL="624078" lvl="0" indent="-51435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" dirty="0"/>
              <a:t>Kenen syy ja vastuu?</a:t>
            </a:r>
          </a:p>
          <a:p>
            <a:pPr marL="624078" lvl="0" indent="-51435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" dirty="0"/>
              <a:t>Mitä vaikutuksia tällä on yksilön tasolla?</a:t>
            </a:r>
          </a:p>
          <a:p>
            <a:pPr marL="109728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None/>
            </a:pPr>
            <a:r>
              <a:rPr lang="fi" dirty="0"/>
              <a:t>5.     Entä yhteiskunnan tasolla?</a:t>
            </a:r>
          </a:p>
          <a:p>
            <a:pPr>
              <a:buNone/>
            </a:pPr>
            <a:endParaRPr lang="fi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B648E7-B1B1-40C7-8CD5-711A27EF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Kriittistä ajattelua…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DF0CEE8-355C-44EF-A0EC-D2EE0F1EB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https://yle.fi/uutiset/3-8255216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870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</p:spPr>
        <p:txBody>
          <a:bodyPr/>
          <a:lstStyle/>
          <a:p>
            <a:r>
              <a:rPr lang="fi-FI" b="1" dirty="0"/>
              <a:t>Istumisen terveyshaitat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568952" cy="5082990"/>
          </a:xfrm>
        </p:spPr>
        <p:txBody>
          <a:bodyPr>
            <a:normAutofit/>
          </a:bodyPr>
          <a:lstStyle/>
          <a:p>
            <a:pPr marL="354013" indent="-265113"/>
            <a:r>
              <a:rPr lang="fi-FI" sz="2200" dirty="0"/>
              <a:t>UKK-instituutin johtaja Tommi Vasankari:</a:t>
            </a:r>
          </a:p>
          <a:p>
            <a:pPr marL="354013" indent="-265113">
              <a:buNone/>
            </a:pPr>
            <a:endParaRPr lang="fi-FI" sz="2200" dirty="0"/>
          </a:p>
          <a:p>
            <a:pPr marL="354013" indent="-265113" algn="just">
              <a:buFont typeface="Arial" panose="020B0604020202020204" pitchFamily="34" charset="0"/>
              <a:buChar char="•"/>
            </a:pPr>
            <a:r>
              <a:rPr lang="fi-FI" sz="2200" dirty="0"/>
              <a:t>"On huomattu, että </a:t>
            </a:r>
            <a:r>
              <a:rPr lang="fi-FI" sz="2200" b="1" dirty="0">
                <a:solidFill>
                  <a:srgbClr val="FF0000"/>
                </a:solidFill>
              </a:rPr>
              <a:t>runsas istuminen on itsenäinen kuolemaa aiheuttava riskitekijä</a:t>
            </a:r>
            <a:r>
              <a:rPr lang="fi-FI" sz="2200" dirty="0"/>
              <a:t>, vaikka liikkuisi paljon. Logiikka on sama kuin tupakoinnissa. Ei tunnin lenkki poista niitä haittoja, joita syntyy, kun polttaa askin tupakkaa”.</a:t>
            </a:r>
          </a:p>
          <a:p>
            <a:pPr marL="354013" indent="-265113" algn="just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54013" indent="-265113" algn="just"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rgbClr val="FF0000"/>
                </a:solidFill>
              </a:rPr>
              <a:t>Istumisen aiheuttamia sairauksia ovat esimerkiksi sydän- ja verisuonitaudit ja kakkostyypin diabetes</a:t>
            </a:r>
            <a:r>
              <a:rPr lang="fi-FI" sz="2200" dirty="0"/>
              <a:t>. Kaikkia haittoja ei vielä edes tiedetä, sillä tutkijat ovat heränneet selvittämään istumisen vaaroja vasta viime vuosina. Mutta se tiedetään, että istumatyöläinen kuluttaa pahimmillaan vain neljä prosenttia enemmän kuin sohvaperuna.</a:t>
            </a:r>
          </a:p>
          <a:p>
            <a:pPr marL="354013" indent="-265113" algn="just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54013" indent="-265113" algn="just">
              <a:buFont typeface="Arial" panose="020B0604020202020204" pitchFamily="34" charset="0"/>
              <a:buChar char="•"/>
            </a:pPr>
            <a:r>
              <a:rPr lang="fi-FI" sz="2200" dirty="0"/>
              <a:t>Istumissuositus?</a:t>
            </a:r>
          </a:p>
        </p:txBody>
      </p:sp>
    </p:spTree>
    <p:extLst>
      <p:ext uri="{BB962C8B-B14F-4D97-AF65-F5344CB8AC3E}">
        <p14:creationId xmlns:p14="http://schemas.microsoft.com/office/powerpoint/2010/main" val="92571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pPr eaLnBrk="1" hangingPunct="1">
              <a:defRPr/>
            </a:pPr>
            <a:r>
              <a:rPr lang="fi-FI" b="1" dirty="0">
                <a:solidFill>
                  <a:srgbClr val="0089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Harjoituskysymyksiä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12968" cy="5472608"/>
          </a:xfrm>
        </p:spPr>
        <p:txBody>
          <a:bodyPr>
            <a:normAutofit lnSpcReduction="10000"/>
          </a:bodyPr>
          <a:lstStyle/>
          <a:p>
            <a:pPr marL="88900" indent="0" eaLnBrk="1" hangingPunct="1">
              <a:lnSpc>
                <a:spcPct val="80000"/>
              </a:lnSpc>
              <a:buFontTx/>
              <a:buNone/>
            </a:pPr>
            <a:r>
              <a:rPr lang="fi-FI" sz="1400" dirty="0"/>
              <a:t>a</a:t>
            </a:r>
            <a:r>
              <a:rPr lang="fi-FI" sz="1600" dirty="0"/>
              <a:t>)  </a:t>
            </a:r>
            <a:r>
              <a:rPr lang="fi-FI" sz="1600" i="1" dirty="0"/>
              <a:t>Mitkä ovat terveysliikunnan keskeiset periaatteet?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endParaRPr lang="fi-FI" sz="1600" i="1" dirty="0"/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fi-FI" sz="1600" i="1" dirty="0"/>
              <a:t>b)  Joissakin yrityksissä palkitaan liikuntaa harrastavia työntekijöitä. Pohdi, onko  palkitseminen oikein ja mitä hyötyä/haittaa tällaisella toiminnalla voi olla  työntekijän, firman ja yhteiskunnan kannalta.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endParaRPr lang="fi-FI" sz="1600" i="1" dirty="0"/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fi-FI" sz="1600" i="1" dirty="0"/>
              <a:t>c)	Kerro säännöllisen liikunnan vaikutuksista hengitys- ja verenkiertoelimistön toimintaan.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endParaRPr lang="fi-FI" sz="1600" i="1" dirty="0"/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fi-FI" sz="1600" i="1" dirty="0"/>
              <a:t>d) 	Tarkastele liikunnan psykososiaalisia vaikutuksia terveydelle yksilön ja  yhteiskunnan näkökulmasta 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endParaRPr lang="fi-FI" sz="1600" i="1" dirty="0"/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fi-FI" sz="1600" i="1" dirty="0"/>
              <a:t>e)	Kerro liikunnan vaikutuksista terveyteen ja toimintakykyyn lapsuudessa ja  vanhuudessa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endParaRPr lang="fi-FI" sz="1600" i="1" dirty="0"/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fi-FI" sz="1600" i="1" dirty="0"/>
              <a:t>f)	Liikuntamotiivit ja liikunnan psykososiaaliset vaikutukset yksilön terveyden  edistämiseksi.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endParaRPr lang="fi-FI" sz="1600" i="1" dirty="0"/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fi-FI" sz="1600" i="1" dirty="0"/>
              <a:t>g) 	Miten eri tavoin kansalaisten liikunta-aktiivisuutta ja toimintakykyä voitaisiin  testata?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endParaRPr lang="fi-FI" sz="1600" i="1" dirty="0"/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fi-FI" sz="1600" i="1" dirty="0"/>
              <a:t>h)	Kouluterveyskyselyn mukaan niska- hartiakivuista on viimeisen puolen vuoden aikana kärsinyt jopa 12%  lukiolaisista. Mitä syitä lukiolaisten niska-hartiakivuille voi olla? Miten niska- hartiakipuja voidaan ehkäistä?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i-FI" sz="1600" i="1" dirty="0"/>
          </a:p>
          <a:p>
            <a:pPr marL="609600" indent="-609600">
              <a:lnSpc>
                <a:spcPct val="80000"/>
              </a:lnSpc>
              <a:buNone/>
            </a:pPr>
            <a:r>
              <a:rPr lang="fi-FI" sz="1600" i="1" dirty="0"/>
              <a:t>      </a:t>
            </a:r>
            <a:r>
              <a:rPr lang="fi-FI" sz="2000" b="1" dirty="0">
                <a:solidFill>
                  <a:srgbClr val="FF0000"/>
                </a:solidFill>
              </a:rPr>
              <a:t>Lisää tehtäviä: </a:t>
            </a:r>
            <a:r>
              <a:rPr lang="fi-FI" sz="1600" b="1" i="1" dirty="0"/>
              <a:t>http://oppiminen.yle.fi/abitreenit/terveystieto/yo-kokeet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>
          <a:xfrm>
            <a:off x="3103562" y="548680"/>
            <a:ext cx="5432425" cy="1214016"/>
          </a:xfrm>
        </p:spPr>
        <p:txBody>
          <a:bodyPr/>
          <a:lstStyle/>
          <a:p>
            <a:pPr eaLnBrk="1" hangingPunct="1"/>
            <a:r>
              <a:rPr lang="fi-FI" altLang="fi-FI" sz="3600" dirty="0">
                <a:latin typeface="Chaparral Pro" pitchFamily="18" charset="0"/>
              </a:rPr>
              <a:t>Terveyskäyttäytyminen on monimutkaista</a:t>
            </a:r>
            <a:endParaRPr lang="fi-FI" alt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825625"/>
            <a:ext cx="5072063" cy="4514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400" dirty="0">
                <a:latin typeface="Chaparral Pro" pitchFamily="18" charset="0"/>
              </a:rPr>
              <a:t>Mitä terveyskäyttäytymisellä tarkoitetaan?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 dirty="0">
                <a:latin typeface="Chaparral Pro" pitchFamily="18" charset="0"/>
              </a:rPr>
              <a:t>Miten ihmisen terveyskäyttäytyminen vaikuttaa </a:t>
            </a:r>
          </a:p>
          <a:p>
            <a:pPr marL="455613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fi-FI" altLang="fi-FI" dirty="0">
                <a:latin typeface="Chaparral Pro" pitchFamily="18" charset="0"/>
              </a:rPr>
              <a:t>  a. yksilöön itseensä </a:t>
            </a:r>
          </a:p>
          <a:p>
            <a:pPr marL="455613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fi-FI" altLang="fi-FI" dirty="0">
                <a:latin typeface="Chaparral Pro" pitchFamily="18" charset="0"/>
              </a:rPr>
              <a:t>  b. läheisiin ihmisiin</a:t>
            </a:r>
          </a:p>
          <a:p>
            <a:pPr marL="455613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fi-FI" altLang="fi-FI" dirty="0">
                <a:latin typeface="Chaparral Pro" pitchFamily="18" charset="0"/>
              </a:rPr>
              <a:t>  c. yhteiskuntaan?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 dirty="0">
                <a:latin typeface="Chaparral Pro" pitchFamily="18" charset="0"/>
              </a:rPr>
              <a:t>Miksi on tärkeää pyrkiä vaikuttamaan ihmisten terveyskäyttäytymiseen? 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 dirty="0">
                <a:latin typeface="Chaparral Pro" pitchFamily="18" charset="0"/>
              </a:rPr>
              <a:t>Miten siihen on mahdollista vaikuttaa?  </a:t>
            </a:r>
          </a:p>
        </p:txBody>
      </p:sp>
      <p:pic>
        <p:nvPicPr>
          <p:cNvPr id="6148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2035175"/>
            <a:ext cx="252888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256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202" y="548680"/>
            <a:ext cx="532765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3600" b="1" dirty="0">
                <a:latin typeface="Cambria" pitchFamily="18" charset="0"/>
              </a:rPr>
              <a:t>Terveysosaamisen ulottuvuudet</a:t>
            </a:r>
            <a:endParaRPr lang="en-US" altLang="fi-FI" sz="3600" b="1" dirty="0">
              <a:latin typeface="Cambria" pitchFamily="18" charset="0"/>
            </a:endParaRPr>
          </a:p>
        </p:txBody>
      </p:sp>
      <p:sp>
        <p:nvSpPr>
          <p:cNvPr id="16387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250825" y="62706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962775-8A81-4BBA-98A4-232D61855146}" type="slidenum">
              <a:rPr lang="en-US" altLang="fi-FI" sz="1400" smtClean="0">
                <a:latin typeface="Arial" charset="0"/>
                <a:cs typeface="Times New Roman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fi-FI" sz="1400">
              <a:latin typeface="Arial" charset="0"/>
              <a:cs typeface="Times New Roman" pitchFamily="18" charset="0"/>
            </a:endParaRPr>
          </a:p>
        </p:txBody>
      </p:sp>
      <p:sp>
        <p:nvSpPr>
          <p:cNvPr id="6" name="Ellipsi 5"/>
          <p:cNvSpPr/>
          <p:nvPr/>
        </p:nvSpPr>
        <p:spPr>
          <a:xfrm>
            <a:off x="539750" y="2852738"/>
            <a:ext cx="2232025" cy="129698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b="1" dirty="0">
                <a:solidFill>
                  <a:schemeClr val="tx1"/>
                </a:solidFill>
              </a:rPr>
              <a:t>TERVEYS-OSAAMINEN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3348038" y="1196975"/>
            <a:ext cx="1584325" cy="936625"/>
          </a:xfrm>
          <a:prstGeom prst="roundRect">
            <a:avLst/>
          </a:prstGeom>
          <a:solidFill>
            <a:srgbClr val="FFD54F">
              <a:alpha val="2470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b="1" dirty="0">
                <a:solidFill>
                  <a:schemeClr val="tx1"/>
                </a:solidFill>
              </a:rPr>
              <a:t>Tiedot 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3348038" y="2276475"/>
            <a:ext cx="1800026" cy="936625"/>
          </a:xfrm>
          <a:prstGeom prst="roundRect">
            <a:avLst/>
          </a:prstGeom>
          <a:solidFill>
            <a:srgbClr val="FFD54F">
              <a:alpha val="2470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b="1" dirty="0">
                <a:solidFill>
                  <a:schemeClr val="tx1"/>
                </a:solidFill>
              </a:rPr>
              <a:t>Terveystaidot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3348038" y="3357563"/>
            <a:ext cx="1584325" cy="935037"/>
          </a:xfrm>
          <a:prstGeom prst="roundRect">
            <a:avLst/>
          </a:prstGeom>
          <a:solidFill>
            <a:srgbClr val="FFD54F">
              <a:alpha val="2470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b="1" dirty="0">
                <a:solidFill>
                  <a:schemeClr val="tx1"/>
                </a:solidFill>
              </a:rPr>
              <a:t>Itsenäinen kriittinen ajattelu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3348038" y="4437063"/>
            <a:ext cx="1728018" cy="936625"/>
          </a:xfrm>
          <a:prstGeom prst="roundRect">
            <a:avLst/>
          </a:prstGeom>
          <a:solidFill>
            <a:srgbClr val="FFD54F">
              <a:alpha val="2470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b="1" dirty="0">
                <a:solidFill>
                  <a:schemeClr val="tx1"/>
                </a:solidFill>
              </a:rPr>
              <a:t>Itsetuntemus</a:t>
            </a:r>
          </a:p>
        </p:txBody>
      </p:sp>
      <p:sp>
        <p:nvSpPr>
          <p:cNvPr id="11" name="Pyöristetty suorakulmio 10"/>
          <p:cNvSpPr/>
          <p:nvPr/>
        </p:nvSpPr>
        <p:spPr>
          <a:xfrm>
            <a:off x="3348038" y="5516563"/>
            <a:ext cx="1584325" cy="936625"/>
          </a:xfrm>
          <a:prstGeom prst="roundRect">
            <a:avLst/>
          </a:prstGeom>
          <a:solidFill>
            <a:srgbClr val="FFD54F">
              <a:alpha val="2470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b="1" dirty="0">
                <a:solidFill>
                  <a:schemeClr val="tx1"/>
                </a:solidFill>
              </a:rPr>
              <a:t>Vastuu</a:t>
            </a:r>
          </a:p>
        </p:txBody>
      </p:sp>
      <p:cxnSp>
        <p:nvCxnSpPr>
          <p:cNvPr id="21" name="Suora nuoliyhdysviiva 20"/>
          <p:cNvCxnSpPr>
            <a:stCxn id="6" idx="0"/>
            <a:endCxn id="7" idx="1"/>
          </p:cNvCxnSpPr>
          <p:nvPr/>
        </p:nvCxnSpPr>
        <p:spPr>
          <a:xfrm rot="5400000" flipH="1" flipV="1">
            <a:off x="1908176" y="1412875"/>
            <a:ext cx="1187450" cy="1692275"/>
          </a:xfrm>
          <a:prstGeom prst="straightConnector1">
            <a:avLst/>
          </a:prstGeom>
          <a:ln w="28575">
            <a:solidFill>
              <a:srgbClr val="A9DA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>
            <a:stCxn id="6" idx="7"/>
            <a:endCxn id="8" idx="1"/>
          </p:cNvCxnSpPr>
          <p:nvPr/>
        </p:nvCxnSpPr>
        <p:spPr>
          <a:xfrm flipV="1">
            <a:off x="2444903" y="2744788"/>
            <a:ext cx="903135" cy="297889"/>
          </a:xfrm>
          <a:prstGeom prst="straightConnector1">
            <a:avLst/>
          </a:prstGeom>
          <a:ln w="28575">
            <a:solidFill>
              <a:srgbClr val="A9DA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/>
          <p:cNvCxnSpPr>
            <a:stCxn id="6" idx="6"/>
            <a:endCxn id="9" idx="1"/>
          </p:cNvCxnSpPr>
          <p:nvPr/>
        </p:nvCxnSpPr>
        <p:spPr>
          <a:xfrm>
            <a:off x="2771775" y="3500438"/>
            <a:ext cx="576263" cy="323850"/>
          </a:xfrm>
          <a:prstGeom prst="straightConnector1">
            <a:avLst/>
          </a:prstGeom>
          <a:ln w="28575">
            <a:solidFill>
              <a:srgbClr val="A9DA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>
            <a:stCxn id="6" idx="5"/>
            <a:endCxn id="10" idx="1"/>
          </p:cNvCxnSpPr>
          <p:nvPr/>
        </p:nvCxnSpPr>
        <p:spPr>
          <a:xfrm>
            <a:off x="2444903" y="3959786"/>
            <a:ext cx="903135" cy="945590"/>
          </a:xfrm>
          <a:prstGeom prst="straightConnector1">
            <a:avLst/>
          </a:prstGeom>
          <a:ln w="28575">
            <a:solidFill>
              <a:srgbClr val="A9DA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/>
          <p:cNvCxnSpPr>
            <a:stCxn id="6" idx="4"/>
            <a:endCxn id="11" idx="1"/>
          </p:cNvCxnSpPr>
          <p:nvPr/>
        </p:nvCxnSpPr>
        <p:spPr>
          <a:xfrm rot="16200000" flipH="1">
            <a:off x="1584326" y="4221162"/>
            <a:ext cx="1835150" cy="1692275"/>
          </a:xfrm>
          <a:prstGeom prst="straightConnector1">
            <a:avLst/>
          </a:prstGeom>
          <a:ln w="28575">
            <a:solidFill>
              <a:srgbClr val="A9DA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orakulmio 1"/>
          <p:cNvSpPr/>
          <p:nvPr/>
        </p:nvSpPr>
        <p:spPr>
          <a:xfrm>
            <a:off x="6300788" y="2085975"/>
            <a:ext cx="2214562" cy="2016125"/>
          </a:xfrm>
          <a:prstGeom prst="rect">
            <a:avLst/>
          </a:prstGeom>
          <a:solidFill>
            <a:srgbClr val="33A9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dirty="0">
                <a:solidFill>
                  <a:schemeClr val="bg1"/>
                </a:solidFill>
              </a:rPr>
              <a:t>Antakaa esimerkki jokaisesta terveysosaamisen ulottuvuudesta, aiheena fyysinen toimintakyky.</a:t>
            </a:r>
          </a:p>
        </p:txBody>
      </p:sp>
    </p:spTree>
    <p:extLst>
      <p:ext uri="{BB962C8B-B14F-4D97-AF65-F5344CB8AC3E}">
        <p14:creationId xmlns:p14="http://schemas.microsoft.com/office/powerpoint/2010/main" val="35199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8F9E58-2E85-465F-8FB9-DB70E282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20688"/>
            <a:ext cx="7024744" cy="1143000"/>
          </a:xfrm>
        </p:spPr>
        <p:txBody>
          <a:bodyPr>
            <a:normAutofit/>
          </a:bodyPr>
          <a:lstStyle/>
          <a:p>
            <a:r>
              <a:rPr lang="fi-FI" dirty="0"/>
              <a:t>Ydinasioiden listaus, tiedon aktivointi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D0B20D-31C2-42EB-A2EA-B2C5B4FE4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60848"/>
            <a:ext cx="7992888" cy="41764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fi-FI" sz="3200" b="1" u="sng" dirty="0">
              <a:latin typeface="Constantia" panose="02030602050306030303" pitchFamily="18" charset="0"/>
            </a:endParaRPr>
          </a:p>
          <a:p>
            <a:pPr marL="68580" indent="0">
              <a:buNone/>
            </a:pPr>
            <a:r>
              <a:rPr lang="fi-FI" sz="3200" dirty="0">
                <a:latin typeface="Constantia" panose="02030602050306030303" pitchFamily="18" charset="0"/>
              </a:rPr>
              <a:t>- Mitä ovat liikunta –aihepiirin keskeiset asiat, käsitteet, ilmiöt, ajankohtaisuudet yms.</a:t>
            </a:r>
          </a:p>
          <a:p>
            <a:pPr marL="68580" indent="0">
              <a:buNone/>
            </a:pPr>
            <a:endParaRPr lang="fi-FI" sz="3200" dirty="0">
              <a:latin typeface="Constantia" panose="02030602050306030303" pitchFamily="18" charset="0"/>
            </a:endParaRPr>
          </a:p>
          <a:p>
            <a:pPr marL="68580" indent="0">
              <a:buNone/>
            </a:pPr>
            <a:endParaRPr lang="fi-FI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2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ESIMERKIKSI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Liikunnan terveysvaikutukset ja niiden tulkinta </a:t>
            </a:r>
          </a:p>
          <a:p>
            <a:r>
              <a:rPr lang="fi-FI" dirty="0"/>
              <a:t>Liikuntaa koskevat suositukset ja niiden arviointi</a:t>
            </a:r>
          </a:p>
          <a:p>
            <a:r>
              <a:rPr lang="fi-FI" dirty="0"/>
              <a:t>Fyysisen kunnon harjoittaminen</a:t>
            </a:r>
          </a:p>
          <a:p>
            <a:r>
              <a:rPr lang="fi-FI" dirty="0"/>
              <a:t>Terveysliikunta, kuntoliikunta ja urheilu</a:t>
            </a:r>
          </a:p>
          <a:p>
            <a:pPr lvl="1"/>
            <a:r>
              <a:rPr lang="fi-FI" dirty="0"/>
              <a:t>Vertailu</a:t>
            </a:r>
          </a:p>
          <a:p>
            <a:pPr lvl="1"/>
            <a:r>
              <a:rPr lang="fi-FI" dirty="0"/>
              <a:t>Muotilajit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575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tsikko 1"/>
          <p:cNvSpPr>
            <a:spLocks noGrp="1"/>
          </p:cNvSpPr>
          <p:nvPr>
            <p:ph type="title"/>
          </p:nvPr>
        </p:nvSpPr>
        <p:spPr>
          <a:xfrm>
            <a:off x="2236788" y="254000"/>
            <a:ext cx="4783733" cy="195841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/>
              <a:t>Esimerkiksi…</a:t>
            </a:r>
            <a:br>
              <a:rPr lang="en-US" altLang="fi-FI" dirty="0"/>
            </a:br>
            <a:endParaRPr lang="fi-FI" altLang="fi-FI" dirty="0"/>
          </a:p>
        </p:txBody>
      </p:sp>
      <p:sp>
        <p:nvSpPr>
          <p:cNvPr id="3075" name="Sisällön paikkamerkki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i-FI" dirty="0">
              <a:latin typeface="Cambria" panose="02040503050406030204" pitchFamily="18" charset="0"/>
            </a:endParaRPr>
          </a:p>
          <a:p>
            <a:r>
              <a:rPr lang="fi-FI" sz="2600" dirty="0">
                <a:latin typeface="Cambria" panose="02040503050406030204" pitchFamily="18" charset="0"/>
              </a:rPr>
              <a:t>Liikuntaa koskevat suositukset ja niiden arviointi</a:t>
            </a:r>
          </a:p>
          <a:p>
            <a:r>
              <a:rPr lang="fi-FI" sz="2600" dirty="0">
                <a:latin typeface="Cambria" panose="02040503050406030204" pitchFamily="18" charset="0"/>
              </a:rPr>
              <a:t>Fyysisen kunnon harjoittaminen</a:t>
            </a:r>
          </a:p>
          <a:p>
            <a:r>
              <a:rPr lang="fi-FI" sz="2600" dirty="0">
                <a:latin typeface="Cambria" panose="02040503050406030204" pitchFamily="18" charset="0"/>
              </a:rPr>
              <a:t>Terveysliikunta, kuntoliikunta ja urheilu</a:t>
            </a:r>
          </a:p>
          <a:p>
            <a:pPr lvl="1"/>
            <a:r>
              <a:rPr lang="fi-FI" sz="2600" dirty="0">
                <a:latin typeface="Cambria" panose="02040503050406030204" pitchFamily="18" charset="0"/>
              </a:rPr>
              <a:t>Vertailu</a:t>
            </a:r>
          </a:p>
          <a:p>
            <a:pPr lvl="1"/>
            <a:r>
              <a:rPr lang="fi-FI" sz="2600" dirty="0">
                <a:latin typeface="Cambria" panose="02040503050406030204" pitchFamily="18" charset="0"/>
              </a:rPr>
              <a:t>Muotilajit</a:t>
            </a:r>
          </a:p>
          <a:p>
            <a:pPr marL="0" indent="0" eaLnBrk="1" hangingPunct="1">
              <a:buNone/>
            </a:pPr>
            <a:r>
              <a:rPr lang="fi-FI" altLang="fi-FI" dirty="0"/>
              <a:t> - </a:t>
            </a:r>
            <a:r>
              <a:rPr lang="fi-FI" altLang="fi-FI" sz="2400" dirty="0">
                <a:latin typeface="Cambria" pitchFamily="18" charset="0"/>
              </a:rPr>
              <a:t>terveyskunnon osa-alueet ja niiden kehittäminen</a:t>
            </a:r>
          </a:p>
          <a:p>
            <a:pPr eaLnBrk="1" hangingPunct="1"/>
            <a:r>
              <a:rPr lang="fi-FI" altLang="fi-FI" sz="2400" dirty="0">
                <a:latin typeface="Cambria" pitchFamily="18" charset="0"/>
              </a:rPr>
              <a:t>liikunnan motiivit ja niitä selittävät tekijät</a:t>
            </a:r>
          </a:p>
          <a:p>
            <a:pPr eaLnBrk="1" hangingPunct="1"/>
            <a:r>
              <a:rPr lang="fi-FI" altLang="fi-FI" sz="2400" dirty="0">
                <a:latin typeface="Cambria" pitchFamily="18" charset="0"/>
              </a:rPr>
              <a:t>liikunnan terveyshyödyt: fyysiset, psyykkiset, sosiaaliset, eri väestöryhmät </a:t>
            </a:r>
            <a:r>
              <a:rPr lang="fi-FI" altLang="fi-FI" sz="2400" dirty="0">
                <a:latin typeface="Cambria" pitchFamily="18" charset="0"/>
                <a:hlinkClick r:id="rId2"/>
              </a:rPr>
              <a:t>(liikunnan vaikutukset </a:t>
            </a:r>
            <a:r>
              <a:rPr lang="fi-FI" altLang="fi-FI" sz="2400" dirty="0" err="1">
                <a:latin typeface="Cambria" pitchFamily="18" charset="0"/>
                <a:hlinkClick r:id="rId2"/>
              </a:rPr>
              <a:t>UKK-instit</a:t>
            </a:r>
            <a:r>
              <a:rPr lang="fi-FI" altLang="fi-FI" sz="2400" dirty="0">
                <a:latin typeface="Cambria" pitchFamily="18" charset="0"/>
                <a:hlinkClick r:id="rId2"/>
              </a:rPr>
              <a:t>.)</a:t>
            </a:r>
            <a:endParaRPr lang="fi-FI" altLang="fi-FI" sz="2400" dirty="0">
              <a:latin typeface="Cambria" pitchFamily="18" charset="0"/>
            </a:endParaRPr>
          </a:p>
          <a:p>
            <a:pPr eaLnBrk="1" hangingPunct="1"/>
            <a:r>
              <a:rPr lang="fi-FI" altLang="fi-FI" sz="2400" dirty="0">
                <a:latin typeface="Cambria" pitchFamily="18" charset="0"/>
              </a:rPr>
              <a:t>liikunnan riskit ja niiden ehkäisy </a:t>
            </a:r>
          </a:p>
          <a:p>
            <a:pPr eaLnBrk="1" hangingPunct="1"/>
            <a:r>
              <a:rPr lang="fi-FI" altLang="fi-FI" sz="2400" dirty="0">
                <a:latin typeface="Cambria" pitchFamily="18" charset="0"/>
                <a:hlinkClick r:id="rId3"/>
              </a:rPr>
              <a:t>eri-ikäisten liikuntasuositukset </a:t>
            </a:r>
            <a:endParaRPr lang="fi-FI" altLang="fi-FI" sz="2400" dirty="0">
              <a:latin typeface="Cambria" pitchFamily="18" charset="0"/>
            </a:endParaRPr>
          </a:p>
          <a:p>
            <a:pPr eaLnBrk="1" hangingPunct="1"/>
            <a:r>
              <a:rPr lang="fi-FI" altLang="fi-FI" sz="2400" dirty="0">
                <a:latin typeface="Cambria" pitchFamily="18" charset="0"/>
              </a:rPr>
              <a:t>liikkumisen yhteiskunnallinen merkitys</a:t>
            </a:r>
            <a:endParaRPr lang="fi-FI" altLang="fi-FI" sz="2400" b="1" dirty="0">
              <a:latin typeface="Cambria" pitchFamily="18" charset="0"/>
            </a:endParaRPr>
          </a:p>
          <a:p>
            <a:pPr eaLnBrk="1" hangingPunct="1"/>
            <a:endParaRPr lang="fi-FI" altLang="fi-FI" sz="2400" dirty="0">
              <a:latin typeface="Cambria" pitchFamily="18" charset="0"/>
            </a:endParaRPr>
          </a:p>
          <a:p>
            <a:pPr eaLnBrk="1" hangingPunct="1"/>
            <a:r>
              <a:rPr lang="fi-FI" altLang="fi-FI" sz="2400" dirty="0">
                <a:latin typeface="Cambria" pitchFamily="18" charset="0"/>
              </a:rPr>
              <a:t>Tutkimuksia:</a:t>
            </a:r>
          </a:p>
          <a:p>
            <a:pPr lvl="1"/>
            <a:r>
              <a:rPr lang="fi-FI" altLang="fi-FI" sz="2000" dirty="0">
                <a:latin typeface="Cambria" pitchFamily="18" charset="0"/>
                <a:hlinkClick r:id="rId4"/>
              </a:rPr>
              <a:t>Lasten ja nuorten liikuntakäyttäytyminen Suomessa</a:t>
            </a:r>
            <a:endParaRPr lang="fi-FI" altLang="fi-FI" sz="2000" dirty="0">
              <a:latin typeface="Cambria" pitchFamily="18" charset="0"/>
            </a:endParaRPr>
          </a:p>
          <a:p>
            <a:pPr lvl="1"/>
            <a:r>
              <a:rPr lang="fi-FI" altLang="fi-FI" sz="2000" dirty="0">
                <a:latin typeface="Cambria" pitchFamily="18" charset="0"/>
                <a:hlinkClick r:id="rId5"/>
              </a:rPr>
              <a:t>LIITU 2016 –tutkimus</a:t>
            </a:r>
            <a:endParaRPr lang="fi-FI" altLang="fi-FI" sz="2000" dirty="0">
              <a:latin typeface="Cambria" pitchFamily="18" charset="0"/>
            </a:endParaRPr>
          </a:p>
          <a:p>
            <a:pPr lvl="1"/>
            <a:r>
              <a:rPr lang="fi-FI" altLang="fi-FI" sz="2000" dirty="0">
                <a:latin typeface="Cambria" pitchFamily="18" charset="0"/>
                <a:hlinkClick r:id="rId6"/>
              </a:rPr>
              <a:t>LIITU 2014 -tutkimustuloksia</a:t>
            </a:r>
            <a:endParaRPr lang="fi-FI" altLang="fi-FI" sz="2000" dirty="0">
              <a:latin typeface="Cambria" pitchFamily="18" charset="0"/>
            </a:endParaRPr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dirty="0"/>
          </a:p>
        </p:txBody>
      </p:sp>
      <p:sp>
        <p:nvSpPr>
          <p:cNvPr id="3076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79388" y="6238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9B4082-2E39-4CB1-BCD6-45B4F4279801}" type="slidenum">
              <a:rPr lang="en-US" altLang="fi-FI" sz="1400" smtClean="0">
                <a:latin typeface="Arial" charset="0"/>
                <a:cs typeface="Times New Roman" pitchFamily="18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fi-FI" sz="140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9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fi-FI" dirty="0">
                <a:solidFill>
                  <a:srgbClr val="0089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Terveysliikunnan</a:t>
            </a:r>
            <a:r>
              <a:rPr lang="fi-FI" dirty="0">
                <a:solidFill>
                  <a:srgbClr val="0089CE"/>
                </a:solidFill>
              </a:rPr>
              <a:t> </a:t>
            </a:r>
            <a:r>
              <a:rPr lang="fi-FI" dirty="0">
                <a:solidFill>
                  <a:srgbClr val="0089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vaikutukset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484784"/>
            <a:ext cx="4536504" cy="52906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i-FI" sz="1800" b="1" u="sng" dirty="0"/>
              <a:t>Liikunnan fyysiset vaikutukset: 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sz="1800" b="1" u="sng" dirty="0"/>
          </a:p>
          <a:p>
            <a:pPr>
              <a:lnSpc>
                <a:spcPct val="160000"/>
              </a:lnSpc>
            </a:pPr>
            <a:r>
              <a:rPr lang="fi-FI" sz="2100" b="0" dirty="0"/>
              <a:t>Vahvistaa luustoa ja lihaksistoa</a:t>
            </a:r>
          </a:p>
          <a:p>
            <a:pPr>
              <a:lnSpc>
                <a:spcPct val="160000"/>
              </a:lnSpc>
            </a:pPr>
            <a:r>
              <a:rPr lang="fi-FI" sz="2100" b="0" dirty="0"/>
              <a:t>Parantaa ja ylläpitää nivelten toimintaa</a:t>
            </a:r>
          </a:p>
          <a:p>
            <a:pPr>
              <a:lnSpc>
                <a:spcPct val="160000"/>
              </a:lnSpc>
            </a:pPr>
            <a:r>
              <a:rPr lang="fi-FI" sz="2100" b="0" dirty="0"/>
              <a:t>Pienentää aikuisiän diabetekseen sairastumisen riskiä</a:t>
            </a:r>
          </a:p>
          <a:p>
            <a:pPr>
              <a:lnSpc>
                <a:spcPct val="160000"/>
              </a:lnSpc>
            </a:pPr>
            <a:r>
              <a:rPr lang="fi-FI" sz="2100" b="0" dirty="0"/>
              <a:t>Pienentää ennenaikaisen sydän- ja aivohalvauksen riskiä</a:t>
            </a:r>
          </a:p>
          <a:p>
            <a:pPr>
              <a:lnSpc>
                <a:spcPct val="160000"/>
              </a:lnSpc>
            </a:pPr>
            <a:r>
              <a:rPr lang="fi-FI" sz="2100" b="0" dirty="0"/>
              <a:t>Auttaa pitämään painon kurissa tai alentamaan sitä</a:t>
            </a:r>
          </a:p>
          <a:p>
            <a:pPr>
              <a:lnSpc>
                <a:spcPct val="160000"/>
              </a:lnSpc>
            </a:pPr>
            <a:r>
              <a:rPr lang="fi-FI" sz="2100" b="0" dirty="0"/>
              <a:t>Parantaa vastustuskykyä.</a:t>
            </a:r>
          </a:p>
          <a:p>
            <a:pPr>
              <a:lnSpc>
                <a:spcPct val="160000"/>
              </a:lnSpc>
            </a:pPr>
            <a:r>
              <a:rPr lang="fi-FI" sz="2100" b="0" dirty="0"/>
              <a:t>Alentaa verenpainetta.</a:t>
            </a:r>
          </a:p>
          <a:p>
            <a:pPr>
              <a:lnSpc>
                <a:spcPct val="160000"/>
              </a:lnSpc>
            </a:pPr>
            <a:r>
              <a:rPr lang="fi-FI" sz="2100" b="0" dirty="0"/>
              <a:t> Vähentää riskiä sairastua paksusuolen syöpään. </a:t>
            </a:r>
            <a:br>
              <a:rPr lang="fi-FI" sz="2100" b="0" dirty="0"/>
            </a:br>
            <a:endParaRPr lang="fi-FI" sz="2100" b="0" u="sng" dirty="0"/>
          </a:p>
          <a:p>
            <a:pPr>
              <a:lnSpc>
                <a:spcPct val="80000"/>
              </a:lnSpc>
              <a:buFontTx/>
              <a:buNone/>
            </a:pPr>
            <a:endParaRPr lang="fi-FI" sz="800" b="0" dirty="0"/>
          </a:p>
          <a:p>
            <a:pPr>
              <a:lnSpc>
                <a:spcPct val="80000"/>
              </a:lnSpc>
              <a:buFontTx/>
              <a:buNone/>
            </a:pPr>
            <a:endParaRPr lang="fi-FI" sz="800" b="0" dirty="0"/>
          </a:p>
          <a:p>
            <a:pPr>
              <a:lnSpc>
                <a:spcPct val="80000"/>
              </a:lnSpc>
              <a:buFontTx/>
              <a:buNone/>
            </a:pPr>
            <a:endParaRPr lang="fi-FI" sz="2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316288" cy="52906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i-FI" b="1" u="sng" dirty="0"/>
              <a:t>Liikunnan psyykkiset vaikutukset</a:t>
            </a:r>
            <a:r>
              <a:rPr lang="fi-FI" u="sng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dirty="0"/>
          </a:p>
          <a:p>
            <a:pPr>
              <a:lnSpc>
                <a:spcPct val="110000"/>
              </a:lnSpc>
            </a:pPr>
            <a:r>
              <a:rPr lang="fi-FI" dirty="0"/>
              <a:t>Kohottaa mielialaa ja vireystilaa.</a:t>
            </a:r>
          </a:p>
          <a:p>
            <a:pPr>
              <a:lnSpc>
                <a:spcPct val="110000"/>
              </a:lnSpc>
            </a:pPr>
            <a:r>
              <a:rPr lang="fi-FI" dirty="0"/>
              <a:t>Parantaa itsetuntoa ja –arvostusta.</a:t>
            </a:r>
          </a:p>
          <a:p>
            <a:pPr>
              <a:lnSpc>
                <a:spcPct val="110000"/>
              </a:lnSpc>
            </a:pPr>
            <a:r>
              <a:rPr lang="fi-FI" dirty="0"/>
              <a:t>Vähentää stressiä ja jännittyneisyyttä.</a:t>
            </a:r>
          </a:p>
          <a:p>
            <a:pPr>
              <a:lnSpc>
                <a:spcPct val="110000"/>
              </a:lnSpc>
            </a:pPr>
            <a:r>
              <a:rPr lang="fi-FI" dirty="0"/>
              <a:t>Lieventää masennusta ja ahdistuneisuutta.</a:t>
            </a:r>
          </a:p>
          <a:p>
            <a:pPr>
              <a:lnSpc>
                <a:spcPct val="110000"/>
              </a:lnSpc>
            </a:pPr>
            <a:r>
              <a:rPr lang="fi-FI" dirty="0"/>
              <a:t>Parantaa unen laatua ja edistää nukahtamista. </a:t>
            </a:r>
            <a:br>
              <a:rPr lang="fi-FI" dirty="0"/>
            </a:br>
            <a:endParaRPr lang="fi-FI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b="1" u="sng" dirty="0"/>
              <a:t>Liikunnan sosiaaliset vaikutukset</a:t>
            </a:r>
            <a:r>
              <a:rPr lang="fi-FI" u="sng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dirty="0"/>
          </a:p>
          <a:p>
            <a:pPr>
              <a:lnSpc>
                <a:spcPct val="110000"/>
              </a:lnSpc>
            </a:pPr>
            <a:r>
              <a:rPr lang="fi-FI" dirty="0"/>
              <a:t>Auttaa solmimaan kontakteja toisiin ihmisiin.</a:t>
            </a:r>
          </a:p>
          <a:p>
            <a:pPr>
              <a:lnSpc>
                <a:spcPct val="110000"/>
              </a:lnSpc>
            </a:pPr>
            <a:r>
              <a:rPr lang="fi-FI" dirty="0"/>
              <a:t>Parantaa yhteenkuuluvuuden tunnetta yhdessä liikuttaessa.</a:t>
            </a:r>
          </a:p>
          <a:p>
            <a:pPr>
              <a:lnSpc>
                <a:spcPct val="110000"/>
              </a:lnSpc>
            </a:pPr>
            <a:r>
              <a:rPr lang="fi-FI" dirty="0"/>
              <a:t>Parantaa kommunikointikykyjä (varsinkin joukkuelajit).</a:t>
            </a:r>
          </a:p>
          <a:p>
            <a:pPr>
              <a:lnSpc>
                <a:spcPct val="110000"/>
              </a:lnSpc>
            </a:pPr>
            <a:r>
              <a:rPr lang="fi-FI" dirty="0"/>
              <a:t>Opettaa ottamaan toisia huomioon.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u="sng">
                <a:solidFill>
                  <a:srgbClr val="02B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LIIKUNNAN VAAROJEN JA HYÖTYJEN SUHDE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919</Words>
  <Application>Microsoft Office PowerPoint</Application>
  <PresentationFormat>Näytössä katseltava diaesitys (4:3)</PresentationFormat>
  <Paragraphs>170</Paragraphs>
  <Slides>23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Chaparral Pro</vt:lpstr>
      <vt:lpstr>Constantia</vt:lpstr>
      <vt:lpstr>Times New Roman</vt:lpstr>
      <vt:lpstr>Verdana</vt:lpstr>
      <vt:lpstr>Wingdings</vt:lpstr>
      <vt:lpstr>Office-teema</vt:lpstr>
      <vt:lpstr>Liikunta Terveyskäyttäytyminen</vt:lpstr>
      <vt:lpstr>PowerPoint-esitys</vt:lpstr>
      <vt:lpstr>Terveyskäyttäytyminen on monimutkaista</vt:lpstr>
      <vt:lpstr>Terveysosaamisen ulottuvuudet</vt:lpstr>
      <vt:lpstr>Ydinasioiden listaus, tiedon aktivointi</vt:lpstr>
      <vt:lpstr>ESIMERKIKSI</vt:lpstr>
      <vt:lpstr>Esimerkiksi… </vt:lpstr>
      <vt:lpstr>Terveysliikunnan vaikutukset</vt:lpstr>
      <vt:lpstr>LIIKUNNAN VAAROJEN JA HYÖTYJEN SUHDE</vt:lpstr>
      <vt:lpstr> Miksi Terveysriskit ja haitat kasvavat mitä kovemmin treenaa??</vt:lpstr>
      <vt:lpstr>SUPERKOMPENSAATIO</vt:lpstr>
      <vt:lpstr>Kun taas….</vt:lpstr>
      <vt:lpstr>Yo-tehtävä syksy-07</vt:lpstr>
      <vt:lpstr>Liikunnan vaikutus terveyskunnon osa-alueisiin</vt:lpstr>
      <vt:lpstr>PowerPoint-esitys</vt:lpstr>
      <vt:lpstr>PowerPoint-esitys</vt:lpstr>
      <vt:lpstr>PowerPoint-esitys</vt:lpstr>
      <vt:lpstr>Liikuntasuositukset nuorille</vt:lpstr>
      <vt:lpstr>PowerPoint-esitys</vt:lpstr>
      <vt:lpstr>“Suomalaisten kuntoilu: rahaa palaa, läski ei” Suomen kuvalehti 5.4.2014</vt:lpstr>
      <vt:lpstr>Kriittistä ajattelua…</vt:lpstr>
      <vt:lpstr>Istumisen terveyshaitat</vt:lpstr>
      <vt:lpstr>Harjoituskysymyksiä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Elintavat</dc:title>
  <dc:creator>ayl40</dc:creator>
  <cp:lastModifiedBy>Tea Savio</cp:lastModifiedBy>
  <cp:revision>35</cp:revision>
  <dcterms:created xsi:type="dcterms:W3CDTF">2016-08-16T07:52:48Z</dcterms:created>
  <dcterms:modified xsi:type="dcterms:W3CDTF">2018-09-08T15:31:36Z</dcterms:modified>
</cp:coreProperties>
</file>