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1E9BE-B6DD-0B62-21FE-19A236DE3631}" v="8" dt="2020-01-28T14:07:24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C87F8-1A66-4D65-92E4-223BE5CD2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2B39C-8702-431B-BDC6-F067E8E06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03B21-08EC-4874-939F-F8098EB1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90B6-838E-45B5-93B2-15051ACBDA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F18A0-2F2C-4878-9B2D-8C854ABC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915D5-AFCF-4D17-9270-7DA1BF19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57D-439B-4EA4-BF51-7A04D290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906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3354-702B-4A5E-8A8B-E181BAFF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B8E1B-731A-4083-A1C2-E9F1CC56A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2D208-4EC0-486B-B883-D4EBAC5B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90B6-838E-45B5-93B2-15051ACBDA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CD926-AE79-4E57-99FB-F93C77D9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42E9C-3F0A-4358-879A-3FFD2E25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57D-439B-4EA4-BF51-7A04D290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9304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E8F06-4224-42B8-B217-2CAC3B49B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F7FDA-853E-4975-8EC3-358A5F80B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5FE91-9A63-4E78-A391-8BF314A5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90B6-838E-45B5-93B2-15051ACBDA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D0381-9DB8-4850-B867-CE727665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B9B01-0D46-4F3B-9F35-CB648591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57D-439B-4EA4-BF51-7A04D290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804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DBD7-6FB5-4929-91E0-7E67C1A1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31786-2574-4A62-A13E-53FA55529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CC3E3-A430-4389-9646-E02B3BCD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90B6-838E-45B5-93B2-15051ACBDA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BDF9-F03B-49EA-9891-CADED956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9222D-F107-452A-A48C-413C0B50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57D-439B-4EA4-BF51-7A04D290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5934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F900-36D0-4767-A4FE-F3E50467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97D1D-BC34-412E-A23B-AD6747825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0A7B8-637F-4BC3-A6DB-A368C852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90B6-838E-45B5-93B2-15051ACBDA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91ACA-6EE1-402F-B18A-E5F0D76E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95065-0CAB-4948-A1C8-E45350BE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57D-439B-4EA4-BF51-7A04D290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7114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1CEB-79D4-4199-8FEF-833D5ABE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F8438-4F73-40CB-9285-2DCA63FE2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E4208-5B93-4B38-805F-E7B3FD2ED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C47A6-E882-43E1-87D9-8D3B9DE8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90B6-838E-45B5-93B2-15051ACBDA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D4C75-2641-474E-A2A1-2724FA17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1E010-62FA-4E23-9151-DD0E6A9D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57D-439B-4EA4-BF51-7A04D290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5979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1BA5-3999-4F7E-AB5A-FCEEA7D7D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42342-300E-4A6C-BF63-30480CA8D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CB3F-07C0-4DD6-A1EB-8958B392D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BDC2A-F0F7-4060-87B2-476275F97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31884-FB7F-44B2-A992-A8D0503B5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81CBE-0152-48AE-B1F3-66FF319E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90B6-838E-45B5-93B2-15051ACBDA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845C8-323B-4009-93C5-3D8BE0AF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24608A-4E4B-4196-9770-CE1C699D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57D-439B-4EA4-BF51-7A04D290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6866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7BF0B-1942-46C0-9B86-1252D3E8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5D462-2D0D-495F-9C03-EFCDD8C7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90B6-838E-45B5-93B2-15051ACBDA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5D5C2-CD21-4A93-A7B7-F4CD4D2A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C60B8-0A2E-4F48-9EE5-3FF19A90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57D-439B-4EA4-BF51-7A04D290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0167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530407-58D7-4506-8F5D-1A389786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90B6-838E-45B5-93B2-15051ACBDA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A8179-DE18-47C3-9355-0CFE68F9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A79AA-C92C-44EC-B31D-7035B2AA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57D-439B-4EA4-BF51-7A04D290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7765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31DA-7F7B-4D4A-AB45-81F0D8F6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3741D-B93F-4285-B0A9-2CC8792C2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81FBB-B0BA-47B4-9A6E-928ECF1D8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D0783-17F7-4CE2-B32E-2DB5C224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90B6-838E-45B5-93B2-15051ACBDA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EC764-FC72-4CF1-9DA9-476EF3D9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8FA66-60BE-481A-92A5-51BE0237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57D-439B-4EA4-BF51-7A04D290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586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9A58-72DD-41C8-BE7D-005ED32E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0319B-AFBC-4A83-BB34-0748701A7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B34D5-F9FB-4351-9404-530857FCD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53FD8-04B5-4FB3-8F6E-AE8231F0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90B6-838E-45B5-93B2-15051ACBDA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BEFC7-1485-4C61-9C78-8CB18FD3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530AB-FFE9-4711-A1E2-0DA6F956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D57D-439B-4EA4-BF51-7A04D290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026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33C48-8896-4013-BCA4-DAD11179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B0C5D-EC59-4609-91CF-4571E24B0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98B32-BE39-45A9-B12A-0AA32B13D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190B6-838E-45B5-93B2-15051ACBDAC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095A6-A008-4C67-93CE-B67D143CC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C1A09-307D-4908-B347-090B33CCD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D57D-439B-4EA4-BF51-7A04D290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hc.unesco.org/en/list/1167/" TargetMode="External"/><Relationship Id="rId2" Type="http://schemas.openxmlformats.org/officeDocument/2006/relationships/hyperlink" Target="https://wwf.panda.org/knowledge_hub/where_we_work/sumatr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0FD6-1D13-41A5-BBAC-5A2743ABE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Sumatran </a:t>
            </a:r>
            <a:r>
              <a:rPr lang="en-US" dirty="0" err="1">
                <a:latin typeface="Algerian" panose="04020705040A02060702" pitchFamily="82" charset="0"/>
              </a:rPr>
              <a:t>sademetsät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02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matra rainforest location">
            <a:extLst>
              <a:ext uri="{FF2B5EF4-FFF2-40B4-BE49-F238E27FC236}">
                <a16:creationId xmlns:a16="http://schemas.microsoft.com/office/drawing/2014/main" id="{A510825F-7321-4755-8E61-588239D1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4" y="251790"/>
            <a:ext cx="4555308" cy="461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54F015-A0EA-4F42-B0B0-05CE0C914363}"/>
              </a:ext>
            </a:extLst>
          </p:cNvPr>
          <p:cNvSpPr txBox="1"/>
          <p:nvPr/>
        </p:nvSpPr>
        <p:spPr>
          <a:xfrm>
            <a:off x="5393635" y="251790"/>
            <a:ext cx="4555308" cy="1696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500" dirty="0">
                <a:latin typeface="AR JULIAN" panose="02000000000000000000" pitchFamily="2" charset="0"/>
              </a:rPr>
              <a:t>Sumatra on maailman kuudenneksi suurin saari.</a:t>
            </a:r>
            <a:endParaRPr lang="en-US" sz="3500" dirty="0">
              <a:latin typeface="AR JULI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705C6-5BC3-43EC-A2FB-566EEDFF581B}"/>
              </a:ext>
            </a:extLst>
          </p:cNvPr>
          <p:cNvSpPr txBox="1"/>
          <p:nvPr/>
        </p:nvSpPr>
        <p:spPr>
          <a:xfrm>
            <a:off x="5393635" y="1948068"/>
            <a:ext cx="510208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500" dirty="0">
                <a:latin typeface="AR JULIAN" panose="02000000000000000000" pitchFamily="2" charset="0"/>
              </a:rPr>
              <a:t>Sumatran metsissä asuu joitain maailman harvinaisimmista eläimistä ja kasvilajeista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1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0CCF23-FFB8-46DA-9CFA-7BC5193C5E92}"/>
              </a:ext>
            </a:extLst>
          </p:cNvPr>
          <p:cNvSpPr txBox="1"/>
          <p:nvPr/>
        </p:nvSpPr>
        <p:spPr>
          <a:xfrm>
            <a:off x="5565914" y="252656"/>
            <a:ext cx="6506817" cy="2238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500" dirty="0">
                <a:latin typeface="AR JULIAN" panose="02000000000000000000" pitchFamily="2" charset="0"/>
              </a:rPr>
              <a:t>Suojattu alue sisältää 10 000 kasvilajia, 17 endeemistä sukua; yli 200 nisäkäslajia; ja noin 580 lintulajia.</a:t>
            </a:r>
            <a:endParaRPr lang="en-US" sz="3500" dirty="0">
              <a:latin typeface="AR JULI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AE5F7-8341-49B2-A6DF-EC833C6D2E83}"/>
              </a:ext>
            </a:extLst>
          </p:cNvPr>
          <p:cNvSpPr txBox="1"/>
          <p:nvPr/>
        </p:nvSpPr>
        <p:spPr>
          <a:xfrm>
            <a:off x="503584" y="4174435"/>
            <a:ext cx="58839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500" dirty="0">
                <a:latin typeface="AR JULIAN" panose="02000000000000000000" pitchFamily="2" charset="0"/>
              </a:rPr>
              <a:t>Tämä on ainoa paikka, jossa tiikerit, sarvikuonot, </a:t>
            </a:r>
            <a:r>
              <a:rPr lang="fi-FI" sz="3500" dirty="0" err="1">
                <a:latin typeface="AR JULIAN" panose="02000000000000000000" pitchFamily="2" charset="0"/>
              </a:rPr>
              <a:t>orangutanit</a:t>
            </a:r>
            <a:r>
              <a:rPr lang="fi-FI" sz="3500" dirty="0">
                <a:latin typeface="AR JULIAN" panose="02000000000000000000" pitchFamily="2" charset="0"/>
              </a:rPr>
              <a:t> ja norsut asuvat yhdessä.</a:t>
            </a:r>
            <a:endParaRPr lang="en-US" sz="3500" dirty="0">
              <a:latin typeface="AR JULI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638EC-00FC-40EE-8183-19F9EF5CEBE6}"/>
              </a:ext>
            </a:extLst>
          </p:cNvPr>
          <p:cNvSpPr txBox="1"/>
          <p:nvPr/>
        </p:nvSpPr>
        <p:spPr>
          <a:xfrm>
            <a:off x="503584" y="252656"/>
            <a:ext cx="5208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AR JULIAN" panose="02000000000000000000" pitchFamily="2" charset="0"/>
              </a:rPr>
              <a:t>Sumatralla</a:t>
            </a:r>
            <a:r>
              <a:rPr lang="en-US" sz="3500" dirty="0">
                <a:latin typeface="AR JULIAN" panose="02000000000000000000" pitchFamily="2" charset="0"/>
              </a:rPr>
              <a:t> on </a:t>
            </a:r>
            <a:r>
              <a:rPr lang="en-US" sz="3500" dirty="0" err="1">
                <a:latin typeface="AR JULIAN" panose="02000000000000000000" pitchFamily="2" charset="0"/>
              </a:rPr>
              <a:t>kolme</a:t>
            </a:r>
            <a:r>
              <a:rPr lang="en-US" sz="3500" dirty="0">
                <a:latin typeface="AR JULIAN" panose="02000000000000000000" pitchFamily="2" charset="0"/>
              </a:rPr>
              <a:t> </a:t>
            </a:r>
            <a:r>
              <a:rPr lang="en-US" sz="3500" dirty="0" err="1">
                <a:latin typeface="AR JULIAN" panose="02000000000000000000" pitchFamily="2" charset="0"/>
              </a:rPr>
              <a:t>kansallispuistoa</a:t>
            </a:r>
            <a:r>
              <a:rPr lang="en-US" sz="3500" dirty="0">
                <a:latin typeface="AR JULIAN" panose="02000000000000000000" pitchFamily="2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FFF4E4-CD56-4C98-99C1-3AE3A7BF9A9D}"/>
              </a:ext>
            </a:extLst>
          </p:cNvPr>
          <p:cNvSpPr txBox="1"/>
          <p:nvPr/>
        </p:nvSpPr>
        <p:spPr>
          <a:xfrm>
            <a:off x="503584" y="1458678"/>
            <a:ext cx="5062330" cy="30623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500" dirty="0">
                <a:latin typeface="AR JULIAN"/>
              </a:rPr>
              <a:t>Ne </a:t>
            </a:r>
            <a:r>
              <a:rPr lang="en-US" sz="3500" dirty="0" err="1">
                <a:latin typeface="AR JULIAN"/>
              </a:rPr>
              <a:t>ovat</a:t>
            </a:r>
            <a:r>
              <a:rPr lang="en-US" sz="3500" dirty="0">
                <a:latin typeface="AR JULIAN"/>
              </a:rPr>
              <a:t> </a:t>
            </a:r>
            <a:r>
              <a:rPr lang="en-US" sz="3500" dirty="0" err="1">
                <a:latin typeface="AR JULIAN"/>
              </a:rPr>
              <a:t>Gunung</a:t>
            </a:r>
            <a:r>
              <a:rPr lang="en-US" sz="3500" dirty="0">
                <a:latin typeface="AR JULIAN"/>
              </a:rPr>
              <a:t> Leuser National Park, Kerinci Seblat</a:t>
            </a:r>
            <a:r>
              <a:rPr lang="en-US" sz="3500">
                <a:latin typeface="AR JULIAN"/>
              </a:rPr>
              <a:t> National Park ja Bukit </a:t>
            </a:r>
            <a:r>
              <a:rPr lang="en-US" sz="3500" dirty="0" err="1">
                <a:latin typeface="AR JULIAN"/>
              </a:rPr>
              <a:t>Barisan</a:t>
            </a:r>
            <a:r>
              <a:rPr lang="en-US" sz="3500" dirty="0">
                <a:latin typeface="AR JULIAN"/>
              </a:rPr>
              <a:t> Selatan National Park.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51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kit barisan selatan national park location">
            <a:extLst>
              <a:ext uri="{FF2B5EF4-FFF2-40B4-BE49-F238E27FC236}">
                <a16:creationId xmlns:a16="http://schemas.microsoft.com/office/drawing/2014/main" id="{FEA554B3-CC56-4467-BA8F-43EF423B6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25" y="394282"/>
            <a:ext cx="5572590" cy="56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96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umatran tiger">
            <a:extLst>
              <a:ext uri="{FF2B5EF4-FFF2-40B4-BE49-F238E27FC236}">
                <a16:creationId xmlns:a16="http://schemas.microsoft.com/office/drawing/2014/main" id="{22F4EB78-D5EB-4C1F-85B1-4FC591109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905541"/>
            <a:ext cx="3517210" cy="25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E411FD-B2D3-4C91-B4F9-A364A070C5EE}"/>
              </a:ext>
            </a:extLst>
          </p:cNvPr>
          <p:cNvSpPr txBox="1"/>
          <p:nvPr/>
        </p:nvSpPr>
        <p:spPr>
          <a:xfrm>
            <a:off x="357809" y="278296"/>
            <a:ext cx="4956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 JULIAN" panose="02000000000000000000" pitchFamily="2" charset="0"/>
              </a:rPr>
              <a:t>Sumatran </a:t>
            </a:r>
            <a:r>
              <a:rPr lang="en-US" sz="2500" dirty="0" err="1">
                <a:latin typeface="AR JULIAN" panose="02000000000000000000" pitchFamily="2" charset="0"/>
              </a:rPr>
              <a:t>eläimet</a:t>
            </a:r>
            <a:r>
              <a:rPr lang="en-US" sz="2500" dirty="0">
                <a:latin typeface="AR JULIAN" panose="02000000000000000000" pitchFamily="2" charset="0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4B294-6F3F-4659-BCF4-038814B39F3B}"/>
              </a:ext>
            </a:extLst>
          </p:cNvPr>
          <p:cNvSpPr txBox="1"/>
          <p:nvPr/>
        </p:nvSpPr>
        <p:spPr>
          <a:xfrm>
            <a:off x="3875019" y="913351"/>
            <a:ext cx="2650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 JULIAN" panose="02000000000000000000" pitchFamily="2" charset="0"/>
              </a:rPr>
              <a:t>Sumatran-</a:t>
            </a:r>
            <a:r>
              <a:rPr lang="en-US" sz="2500" dirty="0" err="1">
                <a:latin typeface="AR JULIAN" panose="02000000000000000000" pitchFamily="2" charset="0"/>
              </a:rPr>
              <a:t>tiikeri</a:t>
            </a:r>
            <a:endParaRPr lang="en-US" sz="2500" dirty="0">
              <a:latin typeface="AR JULIAN" panose="02000000000000000000" pitchFamily="2" charset="0"/>
            </a:endParaRP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89D93E68-118D-40AD-B130-1195F37E3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/>
          <a:stretch/>
        </p:blipFill>
        <p:spPr bwMode="auto">
          <a:xfrm>
            <a:off x="357499" y="3579191"/>
            <a:ext cx="3517520" cy="236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DEE20F-5C02-40BF-AEE5-B9E411CE541B}"/>
              </a:ext>
            </a:extLst>
          </p:cNvPr>
          <p:cNvSpPr txBox="1"/>
          <p:nvPr/>
        </p:nvSpPr>
        <p:spPr>
          <a:xfrm>
            <a:off x="4015409" y="3579191"/>
            <a:ext cx="25100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 JULIAN" panose="02000000000000000000" pitchFamily="2" charset="0"/>
              </a:rPr>
              <a:t>Sumatran </a:t>
            </a:r>
            <a:r>
              <a:rPr lang="en-US" sz="2500" dirty="0" err="1">
                <a:latin typeface="AR JULIAN" panose="02000000000000000000" pitchFamily="2" charset="0"/>
              </a:rPr>
              <a:t>sarvikuono</a:t>
            </a:r>
            <a:endParaRPr lang="en-US" sz="2500" dirty="0">
              <a:latin typeface="AR JULIAN" panose="02000000000000000000" pitchFamily="2" charset="0"/>
            </a:endParaRPr>
          </a:p>
        </p:txBody>
      </p:sp>
      <p:pic>
        <p:nvPicPr>
          <p:cNvPr id="2054" name="Picture 6" descr="Image result for sumatran orangutan">
            <a:extLst>
              <a:ext uri="{FF2B5EF4-FFF2-40B4-BE49-F238E27FC236}">
                <a16:creationId xmlns:a16="http://schemas.microsoft.com/office/drawing/2014/main" id="{B01FD441-6AC5-4478-B1F0-FB6B7B46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44" y="905541"/>
            <a:ext cx="3532843" cy="25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564651-7C16-4EC2-9C44-116569F73758}"/>
              </a:ext>
            </a:extLst>
          </p:cNvPr>
          <p:cNvSpPr txBox="1"/>
          <p:nvPr/>
        </p:nvSpPr>
        <p:spPr>
          <a:xfrm>
            <a:off x="10339077" y="905541"/>
            <a:ext cx="17779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 JULIAN" panose="02000000000000000000" pitchFamily="2" charset="0"/>
              </a:rPr>
              <a:t>Sumatran Orangutan</a:t>
            </a:r>
          </a:p>
          <a:p>
            <a:endParaRPr lang="en-US" dirty="0"/>
          </a:p>
        </p:txBody>
      </p:sp>
      <p:pic>
        <p:nvPicPr>
          <p:cNvPr id="2056" name="Picture 8" descr="Image result for Sumatran elephant">
            <a:extLst>
              <a:ext uri="{FF2B5EF4-FFF2-40B4-BE49-F238E27FC236}">
                <a16:creationId xmlns:a16="http://schemas.microsoft.com/office/drawing/2014/main" id="{647D8EF1-C0E1-4970-93F6-756624752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45" y="3709958"/>
            <a:ext cx="3554650" cy="236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531E5B-7745-461A-BEDC-D42EB9074C5F}"/>
              </a:ext>
            </a:extLst>
          </p:cNvPr>
          <p:cNvSpPr txBox="1"/>
          <p:nvPr/>
        </p:nvSpPr>
        <p:spPr>
          <a:xfrm>
            <a:off x="10304191" y="3709958"/>
            <a:ext cx="18529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 JULIAN" panose="02000000000000000000" pitchFamily="2" charset="0"/>
              </a:rPr>
              <a:t>Sumatran </a:t>
            </a:r>
            <a:r>
              <a:rPr lang="en-US" sz="2500" dirty="0" err="1">
                <a:latin typeface="AR JULIAN" panose="02000000000000000000" pitchFamily="2" charset="0"/>
              </a:rPr>
              <a:t>elefantti</a:t>
            </a:r>
            <a:endParaRPr lang="en-US" sz="2500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90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3CC7A-700A-431C-A795-A5967C2C2DCA}"/>
              </a:ext>
            </a:extLst>
          </p:cNvPr>
          <p:cNvSpPr txBox="1"/>
          <p:nvPr/>
        </p:nvSpPr>
        <p:spPr>
          <a:xfrm>
            <a:off x="3379305" y="3429000"/>
            <a:ext cx="4585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2"/>
              </a:rPr>
              <a:t>https://wwf.panda.org/knowledge_hub/where_we_work/sumatra/</a:t>
            </a:r>
            <a:endParaRPr lang="en-US" sz="3000" dirty="0">
              <a:latin typeface="AR JULI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EB0C0-043B-4150-88D4-4BE00905F3B1}"/>
              </a:ext>
            </a:extLst>
          </p:cNvPr>
          <p:cNvSpPr txBox="1"/>
          <p:nvPr/>
        </p:nvSpPr>
        <p:spPr>
          <a:xfrm>
            <a:off x="3379305" y="2080591"/>
            <a:ext cx="4439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3"/>
              </a:rPr>
              <a:t>http://whc.unesco.org/en/list/1167/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95653-6033-4917-8671-01BCBAACDC9E}"/>
              </a:ext>
            </a:extLst>
          </p:cNvPr>
          <p:cNvSpPr txBox="1"/>
          <p:nvPr/>
        </p:nvSpPr>
        <p:spPr>
          <a:xfrm>
            <a:off x="3472070" y="1178458"/>
            <a:ext cx="35648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Algerian" panose="04020705040A02060702" pitchFamily="82" charset="0"/>
              </a:rPr>
              <a:t>Lähteet</a:t>
            </a:r>
            <a:r>
              <a:rPr lang="en-US" sz="3500" dirty="0">
                <a:latin typeface="Algerian" panose="04020705040A02060702" pitchFamily="8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532989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124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Sumatran sademetsät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Sumatran sademetsät</dc:title>
  <dc:creator>Jennelyn Rossi</dc:creator>
  <cp:lastModifiedBy>Jennelyn Rossi</cp:lastModifiedBy>
  <cp:revision>10</cp:revision>
  <dcterms:created xsi:type="dcterms:W3CDTF">2020-01-25T13:06:22Z</dcterms:created>
  <dcterms:modified xsi:type="dcterms:W3CDTF">2020-01-28T15:03:07Z</dcterms:modified>
</cp:coreProperties>
</file>