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52B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Normaali tyyli 1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803D6-2455-4A7C-B899-98F5C250FAC3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7B533-FB00-4A03-9D19-4E1B13C8956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A81C6-26A3-4766-9DF2-5733C61D8B3E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DF115-5A49-4596-83FF-9340C84D980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115C7-6F02-433A-B91C-4FA3A6F4FB8B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033C9-95E5-4661-ABF0-77112BE9999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8AF49-DBEA-4B9B-8B09-C34BB956948C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BEC4-95EB-4FB8-A521-F865B362A37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3AE7B-E28F-4D68-9B49-2CE298E177D0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BCAAC-7988-450A-AE20-560F6767950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A9995-FAF1-4B2F-9DAE-40191087441E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1BD7-FB47-46CE-BFD3-AF250D5337D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66C65-628C-44C6-8ED6-7E99B109F275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98E94-446E-4A69-9709-513A4A88FA0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75F90-2074-45A1-A80F-DA66269EBA69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B101C-D7F9-4514-A159-623F58186A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10F32-CA2A-41AE-9FD3-B996F325CB3E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3371C-B7C4-4C05-B525-A42911F3634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B906-B767-4C0A-BECA-6268B96C0C1D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BFC0D-31BD-4D49-A1BB-2B3EFC081A8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3C014-6601-4091-849D-DD9001924D3F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C46DA-96D9-43AA-ABFB-0E7E3586926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333375"/>
            <a:ext cx="8229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68313" y="11255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69612F-171B-41C9-AEC7-9BC83073475A}" type="datetimeFigureOut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C10DFC-B1D8-451D-9F99-9E9785945A6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Arial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?article=5926&amp;domain=VERO_MAIN&amp;path=5,40,90&amp;language=FIN" TargetMode="External"/><Relationship Id="rId2" Type="http://schemas.openxmlformats.org/officeDocument/2006/relationships/hyperlink" Target="http://www.vero.fi/nc/doc/download.asp?id=3801;4026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sentti.vero.fi/veropros_aloitus.asp?language=FI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fi-FI" altLang="fi-FI" sz="4400" smtClean="0">
                <a:latin typeface="Arial" charset="0"/>
              </a:rPr>
              <a:t>Diasarja julkisesta taloudesta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Oval 4"/>
          <p:cNvSpPr>
            <a:spLocks noChangeArrowheads="1"/>
          </p:cNvSpPr>
          <p:nvPr/>
        </p:nvSpPr>
        <p:spPr bwMode="auto">
          <a:xfrm>
            <a:off x="3419475" y="2492375"/>
            <a:ext cx="2230438" cy="14414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fi-FI" sz="2400" dirty="0"/>
              <a:t>Julkinen talous</a:t>
            </a:r>
            <a:endParaRPr lang="fi-FI" dirty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9963" y="2492375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altLang="fi-FI"/>
              <a:t>tavoitteena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50825" y="1268413"/>
            <a:ext cx="2624138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/>
              <a:t>hyvinvointiyhteiskunnan</a:t>
            </a:r>
          </a:p>
          <a:p>
            <a:pPr>
              <a:defRPr/>
            </a:pPr>
            <a:r>
              <a:rPr lang="fi-FI"/>
              <a:t> ylläpitäminen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010275" y="302895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altLang="fi-FI"/>
              <a:t>toteuttavat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5940425" y="40767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altLang="fi-FI"/>
              <a:t>kunnat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010275" y="2133600"/>
            <a:ext cx="717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altLang="fi-FI"/>
              <a:t>valtio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4354513" y="644525"/>
            <a:ext cx="1431925" cy="12017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dirty="0"/>
              <a:t>tulot: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verot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maksut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myyntitulot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6875463" y="573088"/>
            <a:ext cx="1700212" cy="1200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dirty="0"/>
              <a:t>menot: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kulutusmenot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tulonsiirrot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korot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041775" y="4725988"/>
            <a:ext cx="1817688" cy="1200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dirty="0"/>
              <a:t>tulot: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verot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valtionosuudet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myyntitulot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592888" y="4678363"/>
            <a:ext cx="2225675" cy="1200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dirty="0"/>
              <a:t>menot: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sosiaali- ja terveys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opetus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fi-FI" dirty="0"/>
              <a:t> muut tehtävät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250825" y="3357563"/>
            <a:ext cx="2101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altLang="fi-FI"/>
              <a:t>toteuttamiskeinona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268288" y="4437063"/>
            <a:ext cx="2286000" cy="14938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fi-FI" dirty="0"/>
              <a:t>finanssipolitiikka:</a:t>
            </a:r>
          </a:p>
          <a:p>
            <a:pPr>
              <a:buFontTx/>
              <a:buChar char="•"/>
              <a:defRPr/>
            </a:pPr>
            <a:r>
              <a:rPr lang="fi-FI" dirty="0"/>
              <a:t> budjetti</a:t>
            </a:r>
          </a:p>
          <a:p>
            <a:pPr>
              <a:buFontTx/>
              <a:buChar char="•"/>
              <a:defRPr/>
            </a:pPr>
            <a:r>
              <a:rPr lang="fi-FI" dirty="0"/>
              <a:t> verotus</a:t>
            </a:r>
          </a:p>
          <a:p>
            <a:pPr>
              <a:buFontTx/>
              <a:buChar char="•"/>
              <a:defRPr/>
            </a:pPr>
            <a:r>
              <a:rPr lang="fi-FI" dirty="0"/>
              <a:t> kokonaiskysyntään</a:t>
            </a:r>
          </a:p>
          <a:p>
            <a:pPr>
              <a:defRPr/>
            </a:pPr>
            <a:r>
              <a:rPr lang="fi-FI" dirty="0"/>
              <a:t>vaikuttaminen</a:t>
            </a:r>
          </a:p>
        </p:txBody>
      </p:sp>
      <p:sp>
        <p:nvSpPr>
          <p:cNvPr id="3097" name="Freeform 25"/>
          <p:cNvSpPr>
            <a:spLocks/>
          </p:cNvSpPr>
          <p:nvPr/>
        </p:nvSpPr>
        <p:spPr bwMode="auto">
          <a:xfrm>
            <a:off x="1906588" y="3429000"/>
            <a:ext cx="1439862" cy="1009650"/>
          </a:xfrm>
          <a:custGeom>
            <a:avLst/>
            <a:gdLst>
              <a:gd name="T0" fmla="*/ 0 w 862"/>
              <a:gd name="T1" fmla="*/ 977366369 h 1043"/>
              <a:gd name="T2" fmla="*/ 758920859 w 862"/>
              <a:gd name="T3" fmla="*/ 169609584 h 1043"/>
              <a:gd name="T4" fmla="*/ 2147483647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098" name="Freeform 26"/>
          <p:cNvSpPr>
            <a:spLocks/>
          </p:cNvSpPr>
          <p:nvPr/>
        </p:nvSpPr>
        <p:spPr bwMode="auto">
          <a:xfrm rot="-7153310">
            <a:off x="1870869" y="2023269"/>
            <a:ext cx="1439862" cy="793750"/>
          </a:xfrm>
          <a:custGeom>
            <a:avLst/>
            <a:gdLst>
              <a:gd name="T0" fmla="*/ 0 w 862"/>
              <a:gd name="T1" fmla="*/ 604064298 h 1043"/>
              <a:gd name="T2" fmla="*/ 758920859 w 862"/>
              <a:gd name="T3" fmla="*/ 104828272 h 1043"/>
              <a:gd name="T4" fmla="*/ 2147483647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099" name="Freeform 27"/>
          <p:cNvSpPr>
            <a:spLocks/>
          </p:cNvSpPr>
          <p:nvPr/>
        </p:nvSpPr>
        <p:spPr bwMode="auto">
          <a:xfrm rot="5025975">
            <a:off x="7089775" y="4108450"/>
            <a:ext cx="425450" cy="717550"/>
          </a:xfrm>
          <a:custGeom>
            <a:avLst/>
            <a:gdLst>
              <a:gd name="T0" fmla="*/ 0 w 862"/>
              <a:gd name="T1" fmla="*/ 493651009 h 1043"/>
              <a:gd name="T2" fmla="*/ 66260136 w 862"/>
              <a:gd name="T3" fmla="*/ 85667077 h 1043"/>
              <a:gd name="T4" fmla="*/ 209985734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0" name="Freeform 28"/>
          <p:cNvSpPr>
            <a:spLocks/>
          </p:cNvSpPr>
          <p:nvPr/>
        </p:nvSpPr>
        <p:spPr bwMode="auto">
          <a:xfrm rot="-5400000">
            <a:off x="5222875" y="1698625"/>
            <a:ext cx="425450" cy="717550"/>
          </a:xfrm>
          <a:custGeom>
            <a:avLst/>
            <a:gdLst>
              <a:gd name="T0" fmla="*/ 0 w 862"/>
              <a:gd name="T1" fmla="*/ 493651009 h 1043"/>
              <a:gd name="T2" fmla="*/ 66260136 w 862"/>
              <a:gd name="T3" fmla="*/ 85667077 h 1043"/>
              <a:gd name="T4" fmla="*/ 209985734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1" name="Freeform 29"/>
          <p:cNvSpPr>
            <a:spLocks/>
          </p:cNvSpPr>
          <p:nvPr/>
        </p:nvSpPr>
        <p:spPr bwMode="auto">
          <a:xfrm rot="16200000" flipV="1">
            <a:off x="7019925" y="1557338"/>
            <a:ext cx="503237" cy="935038"/>
          </a:xfrm>
          <a:custGeom>
            <a:avLst/>
            <a:gdLst>
              <a:gd name="T0" fmla="*/ 0 w 862"/>
              <a:gd name="T1" fmla="*/ 838251257 h 1043"/>
              <a:gd name="T2" fmla="*/ 92704195 w 862"/>
              <a:gd name="T3" fmla="*/ 145467887 h 1043"/>
              <a:gd name="T4" fmla="*/ 293790578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2" name="Freeform 30"/>
          <p:cNvSpPr>
            <a:spLocks/>
          </p:cNvSpPr>
          <p:nvPr/>
        </p:nvSpPr>
        <p:spPr bwMode="auto">
          <a:xfrm rot="5235128" flipV="1">
            <a:off x="5219700" y="4006851"/>
            <a:ext cx="363537" cy="938212"/>
          </a:xfrm>
          <a:custGeom>
            <a:avLst/>
            <a:gdLst>
              <a:gd name="T0" fmla="*/ 0 w 862"/>
              <a:gd name="T1" fmla="*/ 843951828 h 1043"/>
              <a:gd name="T2" fmla="*/ 48378256 w 862"/>
              <a:gd name="T3" fmla="*/ 146457322 h 1043"/>
              <a:gd name="T4" fmla="*/ 153316880 w 862"/>
              <a:gd name="T5" fmla="*/ 0 h 1043"/>
              <a:gd name="T6" fmla="*/ 0 60000 65536"/>
              <a:gd name="T7" fmla="*/ 0 60000 65536"/>
              <a:gd name="T8" fmla="*/ 0 60000 65536"/>
              <a:gd name="T9" fmla="*/ 0 w 862"/>
              <a:gd name="T10" fmla="*/ 0 h 1043"/>
              <a:gd name="T11" fmla="*/ 862 w 862"/>
              <a:gd name="T12" fmla="*/ 1043 h 10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62" h="1043">
                <a:moveTo>
                  <a:pt x="0" y="1043"/>
                </a:moveTo>
                <a:cubicBezTo>
                  <a:pt x="64" y="699"/>
                  <a:pt x="128" y="355"/>
                  <a:pt x="272" y="181"/>
                </a:cubicBezTo>
                <a:cubicBezTo>
                  <a:pt x="416" y="7"/>
                  <a:pt x="639" y="3"/>
                  <a:pt x="862" y="0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3" name="Line 31"/>
          <p:cNvSpPr>
            <a:spLocks noChangeShapeType="1"/>
          </p:cNvSpPr>
          <p:nvPr/>
        </p:nvSpPr>
        <p:spPr bwMode="auto">
          <a:xfrm>
            <a:off x="6370638" y="3500438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5724525" y="3211513"/>
            <a:ext cx="358775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sp>
        <p:nvSpPr>
          <p:cNvPr id="3105" name="Line 33"/>
          <p:cNvSpPr>
            <a:spLocks noChangeShapeType="1"/>
          </p:cNvSpPr>
          <p:nvPr/>
        </p:nvSpPr>
        <p:spPr bwMode="auto">
          <a:xfrm>
            <a:off x="6372225" y="2492375"/>
            <a:ext cx="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/>
      <p:bldP spid="3078" grpId="0" animBg="1"/>
      <p:bldP spid="3079" grpId="0"/>
      <p:bldP spid="3080" grpId="0"/>
      <p:bldP spid="3081" grpId="0"/>
      <p:bldP spid="3086" grpId="0" animBg="1"/>
      <p:bldP spid="3087" grpId="0" animBg="1"/>
      <p:bldP spid="3088" grpId="0" animBg="1"/>
      <p:bldP spid="3089" grpId="0" animBg="1"/>
      <p:bldP spid="3093" grpId="0"/>
      <p:bldP spid="3094" grpId="0" build="allAtOnce" animBg="1"/>
      <p:bldP spid="3097" grpId="0" animBg="1"/>
      <p:bldP spid="3098" grpId="0" animBg="1"/>
      <p:bldP spid="3099" grpId="0" animBg="1"/>
      <p:bldP spid="3100" grpId="0" animBg="1"/>
      <p:bldP spid="3101" grpId="0" animBg="1"/>
      <p:bldP spid="3102" grpId="0" animBg="1"/>
      <p:bldP spid="3103" grpId="0" animBg="1"/>
      <p:bldP spid="3104" grpId="0" animBg="1"/>
      <p:bldP spid="3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92163"/>
          </a:xfrm>
        </p:spPr>
        <p:txBody>
          <a:bodyPr/>
          <a:lstStyle/>
          <a:p>
            <a:r>
              <a:rPr lang="fi-FI" altLang="fi-FI" sz="2800" smtClean="0">
                <a:latin typeface="Arial" charset="0"/>
                <a:cs typeface="Arial" charset="0"/>
              </a:rPr>
              <a:t>Julkisen talouden haasteita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Valtion taso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velkaantuminen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työttömyys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väestön ikääntyminen</a:t>
            </a:r>
          </a:p>
          <a:p>
            <a:pPr lvl="1"/>
            <a:endParaRPr lang="fi-FI" altLang="fi-FI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Kuntataso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riippuvuus valtion tuesta (valtionosuudet)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kuntien välinen eriarvoisuus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miten taataan palvelutaso?</a:t>
            </a:r>
          </a:p>
          <a:p>
            <a:pPr lvl="2"/>
            <a:r>
              <a:rPr lang="fi-FI" altLang="fi-FI" sz="2000" smtClean="0">
                <a:latin typeface="Arial" charset="0"/>
                <a:cs typeface="Arial" charset="0"/>
              </a:rPr>
              <a:t>yhtiöittäminen, ulkoistaminen, kuntaliitokset, tehostaminen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19138"/>
          </a:xfrm>
        </p:spPr>
        <p:txBody>
          <a:bodyPr/>
          <a:lstStyle/>
          <a:p>
            <a:r>
              <a:rPr lang="fi-FI" altLang="fi-FI" sz="2800" smtClean="0">
                <a:latin typeface="Arial" charset="0"/>
                <a:cs typeface="Arial" charset="0"/>
              </a:rPr>
              <a:t>Verotus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895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Tavoitteena: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julkisyhteisöjen toiminnan turvaaminen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hyvinvoinnin tasaaminen</a:t>
            </a:r>
          </a:p>
          <a:p>
            <a:pPr lvl="1"/>
            <a:r>
              <a:rPr lang="fi-FI" altLang="fi-FI" sz="2400" smtClean="0">
                <a:latin typeface="Arial" charset="0"/>
                <a:cs typeface="Arial" charset="0"/>
              </a:rPr>
              <a:t>tasainen taloudellinen kasvu</a:t>
            </a:r>
          </a:p>
          <a:p>
            <a:pPr>
              <a:buFont typeface="Arial" charset="0"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Vero voi olla:</a:t>
            </a:r>
          </a:p>
          <a:p>
            <a:pPr lvl="1">
              <a:buFont typeface="Arial" charset="0"/>
              <a:buNone/>
            </a:pPr>
            <a:r>
              <a:rPr lang="fi-FI" altLang="fi-FI" sz="2400" b="1" smtClean="0">
                <a:latin typeface="Arial" charset="0"/>
                <a:cs typeface="Arial" charset="0"/>
              </a:rPr>
              <a:t>välitön 			tai		välillinen</a:t>
            </a:r>
          </a:p>
          <a:p>
            <a:pPr lvl="1">
              <a:buFontTx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ansiotulovero, kunnallisvero		arvonlisävero</a:t>
            </a:r>
          </a:p>
          <a:p>
            <a:pPr lvl="1">
              <a:buFontTx/>
              <a:buNone/>
            </a:pPr>
            <a:endParaRPr lang="fi-FI" altLang="fi-FI" sz="2400" smtClean="0">
              <a:latin typeface="Arial" charset="0"/>
              <a:cs typeface="Arial" charset="0"/>
            </a:endParaRPr>
          </a:p>
          <a:p>
            <a:pPr lvl="1">
              <a:buFont typeface="Arial" charset="0"/>
              <a:buNone/>
            </a:pPr>
            <a:r>
              <a:rPr lang="fi-FI" altLang="fi-FI" sz="2400" b="1" smtClean="0">
                <a:latin typeface="Arial" charset="0"/>
                <a:cs typeface="Arial" charset="0"/>
              </a:rPr>
              <a:t>progressiivinen		tai		suhteellinen</a:t>
            </a:r>
          </a:p>
          <a:p>
            <a:pPr lvl="1">
              <a:buFontTx/>
              <a:buNone/>
            </a:pPr>
            <a:r>
              <a:rPr lang="fi-FI" altLang="fi-FI" sz="2400" smtClean="0">
                <a:latin typeface="Arial" charset="0"/>
                <a:cs typeface="Arial" charset="0"/>
              </a:rPr>
              <a:t>ansiotulovero				kunnallisvero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012825"/>
          </a:xfrm>
        </p:spPr>
        <p:txBody>
          <a:bodyPr/>
          <a:lstStyle/>
          <a:p>
            <a:r>
              <a:rPr lang="fi-FI" altLang="fi-FI" sz="2800" smtClean="0">
                <a:latin typeface="Arial" charset="0"/>
                <a:cs typeface="Arial" charset="0"/>
              </a:rPr>
              <a:t>Miten verotus toteutetaan?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altLang="fi-FI" sz="2400" smtClean="0">
                <a:latin typeface="Arial" charset="0"/>
                <a:cs typeface="Arial" charset="0"/>
              </a:rPr>
              <a:t>työantaja pidättää palkansaajilta verot ja muut maksut suoraan palkasta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veroehdotukset palautetaan toukokuussa 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lopullinen päätös edellisen vuoden verotuksesta syksyllä 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palautukset tai jälkiverot maksetaan vuodenvaihteessa</a:t>
            </a:r>
            <a:endParaRPr lang="fi-FI" altLang="fi-FI" sz="2400" smtClean="0">
              <a:latin typeface="Arial" charset="0"/>
              <a:cs typeface="Arial" charset="0"/>
              <a:hlinkClick r:id="rId2"/>
            </a:endParaRPr>
          </a:p>
          <a:p>
            <a:r>
              <a:rPr lang="fi-FI" altLang="fi-FI" sz="2400" smtClean="0">
                <a:latin typeface="Arial" charset="0"/>
                <a:cs typeface="Arial" charset="0"/>
                <a:hlinkClick r:id="rId2"/>
              </a:rPr>
              <a:t>malli vuoden 2010 verokortista</a:t>
            </a:r>
            <a:r>
              <a:rPr lang="fi-FI" altLang="fi-FI" sz="2400" smtClean="0">
                <a:latin typeface="Arial" charset="0"/>
                <a:cs typeface="Arial" charset="0"/>
              </a:rPr>
              <a:t> (pdf)</a:t>
            </a:r>
          </a:p>
          <a:p>
            <a:r>
              <a:rPr lang="fi-FI" altLang="fi-FI" sz="2400" smtClean="0">
                <a:latin typeface="Arial" charset="0"/>
                <a:cs typeface="Arial" charset="0"/>
                <a:hlinkClick r:id="rId3"/>
              </a:rPr>
              <a:t>valtion tuloveroasteikko</a:t>
            </a:r>
            <a:endParaRPr lang="fi-FI" altLang="fi-FI" sz="2400" smtClean="0">
              <a:latin typeface="Arial" charset="0"/>
              <a:cs typeface="Arial" charset="0"/>
            </a:endParaRPr>
          </a:p>
          <a:p>
            <a:r>
              <a:rPr lang="fi-FI" altLang="fi-FI" sz="2400" smtClean="0">
                <a:latin typeface="Arial" charset="0"/>
                <a:cs typeface="Arial" charset="0"/>
                <a:hlinkClick r:id="rId4"/>
              </a:rPr>
              <a:t>veroprosenttilaskuri 2010</a:t>
            </a:r>
            <a:endParaRPr lang="fi-FI" altLang="fi-FI" sz="24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183188"/>
          </a:xfrm>
        </p:spPr>
        <p:txBody>
          <a:bodyPr/>
          <a:lstStyle/>
          <a:p>
            <a:pPr>
              <a:buFontTx/>
              <a:buNone/>
            </a:pPr>
            <a:r>
              <a:rPr lang="fi-FI" altLang="fi-FI" sz="2800" smtClean="0">
                <a:latin typeface="Arial" charset="0"/>
                <a:cs typeface="Arial" charset="0"/>
              </a:rPr>
              <a:t>Verotukseen liittyviä ongelmia: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verokiila (työnantajan työvoimakustannusten ja palkansaajan käteen saaman summan erotus)</a:t>
            </a:r>
          </a:p>
          <a:p>
            <a:pPr lvl="1">
              <a:spcBef>
                <a:spcPct val="0"/>
              </a:spcBef>
              <a:buFont typeface="Courier New" pitchFamily="49" charset="0"/>
              <a:buChar char="o"/>
            </a:pPr>
            <a:r>
              <a:rPr lang="fi-FI" altLang="fi-FI" sz="2000" smtClean="0">
                <a:latin typeface="Arial" charset="0"/>
                <a:cs typeface="Arial" charset="0"/>
              </a:rPr>
              <a:t>bruttopalkka 5000, netto 3500</a:t>
            </a:r>
          </a:p>
          <a:p>
            <a:pPr lvl="1">
              <a:spcBef>
                <a:spcPct val="0"/>
              </a:spcBef>
              <a:buFont typeface="Courier New" pitchFamily="49" charset="0"/>
              <a:buChar char="o"/>
            </a:pPr>
            <a:r>
              <a:rPr lang="fi-FI" altLang="fi-FI" sz="2000" smtClean="0">
                <a:latin typeface="Arial" charset="0"/>
                <a:cs typeface="Arial" charset="0"/>
              </a:rPr>
              <a:t>työnantajan sivukulut 2000</a:t>
            </a:r>
          </a:p>
          <a:p>
            <a:pPr lvl="1">
              <a:spcBef>
                <a:spcPct val="0"/>
              </a:spcBef>
              <a:buFont typeface="Courier New" pitchFamily="49" charset="0"/>
              <a:buChar char="o"/>
            </a:pPr>
            <a:r>
              <a:rPr lang="fi-FI" altLang="fi-FI" sz="2000" smtClean="0">
                <a:latin typeface="Arial" charset="0"/>
                <a:cs typeface="Arial" charset="0"/>
              </a:rPr>
              <a:t>kokonaiskustannus 7000</a:t>
            </a:r>
            <a:r>
              <a:rPr lang="fi-FI" altLang="fi-FI" sz="2000" smtClean="0">
                <a:latin typeface="Arial" charset="0"/>
                <a:cs typeface="Arial" charset="0"/>
                <a:sym typeface="Wingdings" pitchFamily="2" charset="2"/>
              </a:rPr>
              <a:t>  </a:t>
            </a:r>
            <a:r>
              <a:rPr lang="fi-FI" altLang="fi-FI" sz="2000" smtClean="0">
                <a:latin typeface="Arial" charset="0"/>
                <a:cs typeface="Arial" charset="0"/>
              </a:rPr>
              <a:t>verokiila 3500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voimakas progressiivisuus ja tulonsiirrot voivat tehdä työn tekemisen kannattamattomaksi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pääomatuloja verotetaan kevyemmin</a:t>
            </a:r>
          </a:p>
          <a:p>
            <a:pPr>
              <a:buFont typeface="Arial" charset="0"/>
              <a:buNone/>
            </a:pPr>
            <a:r>
              <a:rPr lang="fi-FI" altLang="fi-FI" sz="2400" smtClean="0">
                <a:latin typeface="Arial" charset="0"/>
                <a:cs typeface="Arial" charset="0"/>
                <a:sym typeface="Wingdings" pitchFamily="2" charset="2"/>
              </a:rPr>
              <a:t>	 suosiiko varakkaita?</a:t>
            </a:r>
          </a:p>
          <a:p>
            <a:r>
              <a:rPr lang="fi-FI" altLang="fi-FI" sz="2400" smtClean="0">
                <a:latin typeface="Arial" charset="0"/>
                <a:cs typeface="Arial" charset="0"/>
              </a:rPr>
              <a:t>kokonaisverotus (veroaste) on Suomessa korkea</a:t>
            </a:r>
          </a:p>
          <a:p>
            <a:r>
              <a:rPr lang="fi-FI" altLang="fi-FI" sz="2400" smtClean="0">
                <a:latin typeface="Arial" charset="0"/>
                <a:cs typeface="Arial" charset="0"/>
                <a:sym typeface="Wingdings" pitchFamily="2" charset="2"/>
              </a:rPr>
              <a:t>harmaa talous ja veronkierto </a:t>
            </a:r>
            <a:endParaRPr lang="fi-FI" altLang="fi-FI" sz="2400" smtClean="0">
              <a:latin typeface="Arial" charset="0"/>
              <a:cs typeface="Arial" charset="0"/>
            </a:endParaRPr>
          </a:p>
          <a:p>
            <a:endParaRPr lang="fi-FI" altLang="fi-FI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181</Words>
  <Application>Microsoft Office PowerPoint</Application>
  <PresentationFormat>Näytössä katseltava diaesitys (4:3)</PresentationFormat>
  <Paragraphs>70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Courier New</vt:lpstr>
      <vt:lpstr>Office-teema</vt:lpstr>
      <vt:lpstr>Diasarja julkisesta taloudesta</vt:lpstr>
      <vt:lpstr>Dia 2</vt:lpstr>
      <vt:lpstr>Julkisen talouden haasteita</vt:lpstr>
      <vt:lpstr>Verotus</vt:lpstr>
      <vt:lpstr>Miten verotus toteutetaan?</vt:lpstr>
      <vt:lpstr>Dia 6</vt:lpstr>
    </vt:vector>
  </TitlesOfParts>
  <Company>Opetusvirasto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Näkökulmia kuvien ja  tehtävien käsittelyyn</dc:title>
  <dc:creator>Vesa</dc:creator>
  <cp:lastModifiedBy>Toni Uusimäki</cp:lastModifiedBy>
  <cp:revision>71</cp:revision>
  <dcterms:created xsi:type="dcterms:W3CDTF">2010-07-27T20:14:52Z</dcterms:created>
  <dcterms:modified xsi:type="dcterms:W3CDTF">2017-08-28T15:50:12Z</dcterms:modified>
</cp:coreProperties>
</file>