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205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91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23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5E17-F196-43B5-99E4-C627458F1639}" type="datetime1">
              <a:rPr lang="fi-FI"/>
              <a:pPr>
                <a:defRPr/>
              </a:pPr>
              <a:t>5.5.2021</a:t>
            </a:fld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Sakari Valtiala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6393-8EEE-4CE0-9E8D-677DB824B0E0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613854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59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25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62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524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90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23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911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42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D89A-0966-4F23-9546-081000AA2FED}" type="datetimeFigureOut">
              <a:rPr lang="fi-FI" smtClean="0"/>
              <a:t>5.5.2021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1A48-8A70-43F2-90DF-C236B1DECD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2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Zv8VyIQ7Y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ssqb-0i2-A" TargetMode="External"/><Relationship Id="rId2" Type="http://schemas.openxmlformats.org/officeDocument/2006/relationships/hyperlink" Target="https://www.youtube.com/watch?v=GQcN7lHSD5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yle.fi/aihe/artikkeli/2012/06/08/aistit-ovat-portti-maailmaan#media=8061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altLang="fi-FI" b="1" smtClean="0"/>
              <a:t>IHMISEN BIOLOGIA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fi-FI" dirty="0" err="1" smtClean="0"/>
              <a:t>bios</a:t>
            </a:r>
            <a:r>
              <a:rPr lang="fi-FI" dirty="0" smtClean="0"/>
              <a:t> = elämä</a:t>
            </a:r>
          </a:p>
          <a:p>
            <a:pPr>
              <a:defRPr/>
            </a:pPr>
            <a:r>
              <a:rPr lang="fi-FI" dirty="0" smtClean="0"/>
              <a:t>logos = oppi, tiede</a:t>
            </a:r>
          </a:p>
          <a:p>
            <a:pPr>
              <a:defRPr/>
            </a:pPr>
            <a:r>
              <a:rPr lang="fi-FI" dirty="0" smtClean="0">
                <a:sym typeface="Wingdings" pitchFamily="2" charset="2"/>
              </a:rPr>
              <a:t> biologia on </a:t>
            </a:r>
            <a:r>
              <a:rPr lang="fi-FI" b="1" u="sng" dirty="0" smtClean="0">
                <a:sym typeface="Wingdings" pitchFamily="2" charset="2"/>
              </a:rPr>
              <a:t>oppi elämästä</a:t>
            </a:r>
            <a:endParaRPr lang="fi-FI" b="1" u="sng" dirty="0" smtClean="0"/>
          </a:p>
        </p:txBody>
      </p:sp>
      <p:sp>
        <p:nvSpPr>
          <p:cNvPr id="4100" name="Tekstiruutu 1"/>
          <p:cNvSpPr txBox="1">
            <a:spLocks noChangeArrowheads="1"/>
          </p:cNvSpPr>
          <p:nvPr/>
        </p:nvSpPr>
        <p:spPr bwMode="auto">
          <a:xfrm>
            <a:off x="2208213" y="369888"/>
            <a:ext cx="360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/>
              <a:t>Kotkan aikuislukion päiväryhmä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/>
              <a:t>Lukuvuosi 2021-2021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1800" b="1"/>
              <a:t>Sakari Valtiala</a:t>
            </a:r>
          </a:p>
        </p:txBody>
      </p:sp>
      <p:pic>
        <p:nvPicPr>
          <p:cNvPr id="4101" name="Picture 5" descr="C:\Users\Sakke\AppData\Local\Microsoft\Windows\Temporary Internet Files\Content.IE5\H1CJ3O41\MP90043875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369888"/>
            <a:ext cx="13811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tsikko 1"/>
          <p:cNvSpPr>
            <a:spLocks noGrp="1"/>
          </p:cNvSpPr>
          <p:nvPr>
            <p:ph type="title"/>
          </p:nvPr>
        </p:nvSpPr>
        <p:spPr>
          <a:xfrm>
            <a:off x="6600826" y="1338263"/>
            <a:ext cx="3681413" cy="1143000"/>
          </a:xfrm>
        </p:spPr>
        <p:txBody>
          <a:bodyPr/>
          <a:lstStyle/>
          <a:p>
            <a:r>
              <a:rPr lang="fi-FI" altLang="fi-FI" sz="3200"/>
              <a:t>Koirarodut on jalostettu sudesta</a:t>
            </a:r>
          </a:p>
        </p:txBody>
      </p:sp>
      <p:pic>
        <p:nvPicPr>
          <p:cNvPr id="13315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1201" y="2852738"/>
            <a:ext cx="6170613" cy="4113212"/>
          </a:xfrm>
        </p:spPr>
      </p:pic>
      <p:pic>
        <p:nvPicPr>
          <p:cNvPr id="13316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88913"/>
            <a:ext cx="516413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0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/>
          <p:cNvSpPr>
            <a:spLocks noGrp="1"/>
          </p:cNvSpPr>
          <p:nvPr>
            <p:ph type="title"/>
          </p:nvPr>
        </p:nvSpPr>
        <p:spPr>
          <a:xfrm>
            <a:off x="1919288" y="1052513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fi-FI" altLang="fi-FI" smtClean="0"/>
              <a:t>Ihminen on yksi eläinlaji</a:t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74826" y="1916113"/>
            <a:ext cx="8893175" cy="4525962"/>
          </a:xfrm>
        </p:spPr>
        <p:txBody>
          <a:bodyPr/>
          <a:lstStyle/>
          <a:p>
            <a:pPr>
              <a:defRPr/>
            </a:pPr>
            <a:r>
              <a:rPr lang="fi-FI" sz="3000" dirty="0"/>
              <a:t>ihmislaji kuuluu eläimiin</a:t>
            </a:r>
          </a:p>
          <a:p>
            <a:pPr>
              <a:defRPr/>
            </a:pPr>
            <a:r>
              <a:rPr lang="fi-FI" sz="3000" dirty="0"/>
              <a:t>ihminen on </a:t>
            </a:r>
            <a:r>
              <a:rPr lang="fi-FI" sz="3000" b="1" spc="300" dirty="0"/>
              <a:t>kädellinen</a:t>
            </a:r>
            <a:r>
              <a:rPr lang="fi-FI" sz="3000" dirty="0"/>
              <a:t>, </a:t>
            </a:r>
            <a:r>
              <a:rPr lang="fi-FI" sz="3000" b="1" spc="300" dirty="0"/>
              <a:t>nisäkäs</a:t>
            </a:r>
            <a:r>
              <a:rPr lang="fi-FI" sz="3000" dirty="0"/>
              <a:t> ja </a:t>
            </a:r>
            <a:r>
              <a:rPr lang="fi-FI" sz="3000" b="1" spc="300" dirty="0"/>
              <a:t>selkärankainen</a:t>
            </a:r>
            <a:endParaRPr lang="fi-FI" sz="3000" dirty="0"/>
          </a:p>
          <a:p>
            <a:pPr>
              <a:defRPr/>
            </a:pPr>
            <a:r>
              <a:rPr lang="fi-FI" sz="3000" dirty="0"/>
              <a:t>muita kädellisiä ovat esimerkiksi apinat ja puoliapina </a:t>
            </a:r>
          </a:p>
          <a:p>
            <a:pPr>
              <a:defRPr/>
            </a:pPr>
            <a:r>
              <a:rPr lang="fi-FI" sz="3000" dirty="0"/>
              <a:t>nisäkkäät </a:t>
            </a:r>
            <a:r>
              <a:rPr lang="fi-FI" sz="3000" b="1" spc="300" dirty="0"/>
              <a:t>imettävät</a:t>
            </a:r>
            <a:r>
              <a:rPr lang="fi-FI" sz="3000" dirty="0"/>
              <a:t> poikasiaan </a:t>
            </a:r>
          </a:p>
          <a:p>
            <a:pPr>
              <a:defRPr/>
            </a:pPr>
            <a:r>
              <a:rPr lang="fi-FI" sz="3000" dirty="0"/>
              <a:t>selkärankaisiin kuuluvat ympyräsuiset, kalat, sammakkoeläimet, matelijat, linnut ja nisäkkäät.</a:t>
            </a:r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39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Varhaisin kädellinen (esiapina)</a:t>
            </a:r>
          </a:p>
        </p:txBody>
      </p:sp>
      <p:pic>
        <p:nvPicPr>
          <p:cNvPr id="15363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4" y="1557338"/>
            <a:ext cx="4962525" cy="5111750"/>
          </a:xfrm>
        </p:spPr>
      </p:pic>
    </p:spTree>
    <p:extLst>
      <p:ext uri="{BB962C8B-B14F-4D97-AF65-F5344CB8AC3E}">
        <p14:creationId xmlns:p14="http://schemas.microsoft.com/office/powerpoint/2010/main" val="12627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Vuohi imettää</a:t>
            </a:r>
          </a:p>
        </p:txBody>
      </p:sp>
      <p:pic>
        <p:nvPicPr>
          <p:cNvPr id="16387" name="Picture 2" descr="vuohi, lapsi, nisäkäs, nuori, vastasyntynyt, äiti-vuohi, juominen, imettää, maito, luonto, kevä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8589" y="1600201"/>
            <a:ext cx="685482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1895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kuuluu Homo-sukuun</a:t>
            </a:r>
          </a:p>
        </p:txBody>
      </p:sp>
      <p:sp>
        <p:nvSpPr>
          <p:cNvPr id="1741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z="3000"/>
              <a:t>ihmisen tieteellinen lajinimi on </a:t>
            </a:r>
            <a:r>
              <a:rPr lang="fi-FI" altLang="fi-FI" sz="3000" i="1"/>
              <a:t>Homo sapiens</a:t>
            </a:r>
            <a:endParaRPr lang="fi-FI" altLang="fi-FI" sz="3000"/>
          </a:p>
          <a:p>
            <a:r>
              <a:rPr lang="fi-FI" altLang="fi-FI" sz="3000"/>
              <a:t>muita </a:t>
            </a:r>
            <a:r>
              <a:rPr lang="fi-FI" altLang="fi-FI" sz="3000" i="1"/>
              <a:t>Homo</a:t>
            </a:r>
            <a:r>
              <a:rPr lang="fi-FI" altLang="fi-FI" sz="3000"/>
              <a:t>-suvun lajeja ei enää ole </a:t>
            </a:r>
          </a:p>
          <a:p>
            <a:r>
              <a:rPr lang="fi-FI" altLang="fi-FI" sz="3000"/>
              <a:t>viimeisin </a:t>
            </a:r>
            <a:r>
              <a:rPr lang="fi-FI" altLang="fi-FI" sz="3000" i="1"/>
              <a:t>Homo</a:t>
            </a:r>
            <a:r>
              <a:rPr lang="fi-FI" altLang="fi-FI" sz="3000"/>
              <a:t>-suvun laji neandertalinihminen (</a:t>
            </a:r>
            <a:r>
              <a:rPr lang="fi-FI" altLang="fi-FI" sz="3000" i="1"/>
              <a:t>Homo neanderthalensis</a:t>
            </a:r>
            <a:r>
              <a:rPr lang="fi-FI" altLang="fi-FI" sz="3000"/>
              <a:t>) katosi Euroopasta noin 20 000 vuotta sitten. 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361997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yli 200 000 vuotta vanha laji</a:t>
            </a:r>
          </a:p>
        </p:txBody>
      </p:sp>
      <p:sp>
        <p:nvSpPr>
          <p:cNvPr id="18435" name="Sisällön paikkamerkki 2"/>
          <p:cNvSpPr>
            <a:spLocks noGrp="1"/>
          </p:cNvSpPr>
          <p:nvPr>
            <p:ph idx="1"/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r>
              <a:rPr lang="fi-FI" altLang="fi-FI" sz="3000"/>
              <a:t>noin 70 000 vuotta sitten ihmisiä oli hyvin vähän</a:t>
            </a:r>
          </a:p>
          <a:p>
            <a:r>
              <a:rPr lang="fi-FI" altLang="fi-FI" sz="3000"/>
              <a:t>kaikki nyt elävät ihmiset ovat noin 10 000 yksilön jälkeläisiä</a:t>
            </a:r>
          </a:p>
          <a:p>
            <a:r>
              <a:rPr lang="fi-FI" altLang="fi-FI" sz="3000"/>
              <a:t>ihminen on geeneiltään hyvin yhtenäinen laji – eroja ihmisten geeneissä on siis aika vähän </a:t>
            </a:r>
          </a:p>
          <a:p>
            <a:endParaRPr lang="fi-FI" altLang="fi-FI" sz="3000"/>
          </a:p>
        </p:txBody>
      </p:sp>
    </p:spTree>
    <p:extLst>
      <p:ext uri="{BB962C8B-B14F-4D97-AF65-F5344CB8AC3E}">
        <p14:creationId xmlns:p14="http://schemas.microsoft.com/office/powerpoint/2010/main" val="41749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kehittynyt Afrikassa</a:t>
            </a:r>
          </a:p>
        </p:txBody>
      </p:sp>
      <p:sp>
        <p:nvSpPr>
          <p:cNvPr id="19459" name="Sisällön paikkamerkki 2"/>
          <p:cNvSpPr>
            <a:spLocks noGrp="1"/>
          </p:cNvSpPr>
          <p:nvPr>
            <p:ph idx="1"/>
          </p:nvPr>
        </p:nvSpPr>
        <p:spPr>
          <a:xfrm>
            <a:off x="1752600" y="1557338"/>
            <a:ext cx="8686800" cy="4525962"/>
          </a:xfrm>
        </p:spPr>
        <p:txBody>
          <a:bodyPr/>
          <a:lstStyle/>
          <a:p>
            <a:r>
              <a:rPr lang="fi-FI" altLang="fi-FI" sz="3000"/>
              <a:t>muut mantereet asutettiin pääasiassa alle 100 000 vuotta sitten</a:t>
            </a:r>
          </a:p>
          <a:p>
            <a:r>
              <a:rPr lang="fi-FI" altLang="fi-FI" sz="3000"/>
              <a:t>nykyään ihmisen läheisimpiä sukulaisia ovat muut isot ihmisapinat</a:t>
            </a:r>
          </a:p>
          <a:p>
            <a:r>
              <a:rPr lang="fi-FI" altLang="fi-FI" sz="3000"/>
              <a:t>isoja ihmisapinoita ovat ihminen, simpanssit, orangit ja gorillat</a:t>
            </a:r>
          </a:p>
          <a:p>
            <a:r>
              <a:rPr lang="fi-FI" altLang="fi-FI" sz="3000"/>
              <a:t>ihmisen ja simpanssin yhteinen kantamuoto eli arviolta noin 7 miljoonaa vuotta sitten </a:t>
            </a:r>
            <a:r>
              <a:rPr lang="fi-FI" altLang="fi-FI" sz="3000">
                <a:hlinkClick r:id="rId2"/>
              </a:rPr>
              <a:t>7 miljoonaa vuotta ihmisen evoluutiota</a:t>
            </a:r>
            <a:endParaRPr lang="fi-FI" altLang="fi-FI" sz="3000"/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825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0483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-622300"/>
            <a:ext cx="6553200" cy="7850188"/>
          </a:xfrm>
        </p:spPr>
      </p:pic>
    </p:spTree>
    <p:extLst>
      <p:ext uri="{BB962C8B-B14F-4D97-AF65-F5344CB8AC3E}">
        <p14:creationId xmlns:p14="http://schemas.microsoft.com/office/powerpoint/2010/main" val="29479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Ihmislajin levittäytyminen kaikille mantereille</a:t>
            </a:r>
          </a:p>
        </p:txBody>
      </p:sp>
      <p:pic>
        <p:nvPicPr>
          <p:cNvPr id="21507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1039" y="1557339"/>
            <a:ext cx="8569325" cy="5038725"/>
          </a:xfrm>
        </p:spPr>
      </p:pic>
    </p:spTree>
    <p:extLst>
      <p:ext uri="{BB962C8B-B14F-4D97-AF65-F5344CB8AC3E}">
        <p14:creationId xmlns:p14="http://schemas.microsoft.com/office/powerpoint/2010/main" val="25207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Fossiilit kertovat ihmisen evoluutiosta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03388" y="2060576"/>
            <a:ext cx="8686800" cy="4525963"/>
          </a:xfrm>
        </p:spPr>
        <p:txBody>
          <a:bodyPr/>
          <a:lstStyle/>
          <a:p>
            <a:pPr>
              <a:defRPr/>
            </a:pPr>
            <a:r>
              <a:rPr lang="fi-FI" sz="3000" dirty="0"/>
              <a:t>etelänapina Lucy on </a:t>
            </a:r>
            <a:r>
              <a:rPr lang="fi-FI" sz="3000" dirty="0" err="1"/>
              <a:t>on</a:t>
            </a:r>
            <a:r>
              <a:rPr lang="fi-FI" sz="3000" dirty="0"/>
              <a:t> yli 3 000 000 (3 miljoonaa) vuotta vanha apinaihmisen fossiili. </a:t>
            </a:r>
          </a:p>
          <a:p>
            <a:pPr>
              <a:defRPr/>
            </a:pPr>
            <a:r>
              <a:rPr lang="fi-FI" sz="3000" b="1" spc="300" dirty="0"/>
              <a:t>fossiilit</a:t>
            </a:r>
            <a:r>
              <a:rPr lang="fi-FI" sz="3000" dirty="0"/>
              <a:t> kertovat ihmisen evoluutiosta – esimerkiksi </a:t>
            </a:r>
            <a:r>
              <a:rPr lang="fi-FI" sz="3000" u="sng" dirty="0"/>
              <a:t>kurkunpään sijainti </a:t>
            </a:r>
            <a:r>
              <a:rPr lang="fi-FI" sz="3000" dirty="0"/>
              <a:t>kertoo puhekyvystä, </a:t>
            </a:r>
            <a:r>
              <a:rPr lang="fi-FI" sz="3000" u="sng" dirty="0"/>
              <a:t>hampaat</a:t>
            </a:r>
            <a:r>
              <a:rPr lang="fi-FI" sz="3000" dirty="0"/>
              <a:t> ravinnosta ja </a:t>
            </a:r>
            <a:r>
              <a:rPr lang="fi-FI" sz="3000" u="sng" dirty="0"/>
              <a:t>luusto</a:t>
            </a:r>
            <a:r>
              <a:rPr lang="fi-FI" sz="3000" dirty="0"/>
              <a:t> liikkumisesta.</a:t>
            </a:r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52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2400"/>
              <a:t>Ihminen saa alkunsa </a:t>
            </a:r>
            <a:r>
              <a:rPr lang="fi-FI" altLang="fi-FI" sz="2400" b="1" u="sng"/>
              <a:t>hedelmöittyneestä munasolusta</a:t>
            </a:r>
            <a:r>
              <a:rPr lang="fi-FI" altLang="fi-FI" sz="2400"/>
              <a:t>.</a:t>
            </a:r>
            <a:br>
              <a:rPr lang="fi-FI" altLang="fi-FI" sz="2400"/>
            </a:br>
            <a:r>
              <a:rPr lang="fi-FI" altLang="fi-FI" sz="1600"/>
              <a:t>Hedelmöittynyt munasolu syntyy, kun kaksi solua – munasolu ja siittiösolu – yhdistyvät.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 smtClean="0"/>
          </a:p>
        </p:txBody>
      </p:sp>
      <p:pic>
        <p:nvPicPr>
          <p:cNvPr id="5124" name="Picture 4" descr="munaso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557339"/>
            <a:ext cx="40163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828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kävelee kahdella jalalla – ihminen seisoo pystyssä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19891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i-FI" sz="3000" dirty="0"/>
              <a:t>pystyasento vähensi energiantarvetta ja vapautti kädet työkalujen käyttöön </a:t>
            </a:r>
          </a:p>
          <a:p>
            <a:pPr>
              <a:defRPr/>
            </a:pPr>
            <a:r>
              <a:rPr lang="fi-FI" sz="3000" dirty="0"/>
              <a:t>muutos pystyasentoon tapahtui vaiheittain ja näkyy ihmisen fossiileista</a:t>
            </a:r>
            <a:endParaRPr lang="fi-FI" dirty="0"/>
          </a:p>
          <a:p>
            <a:pPr marL="0" indent="0">
              <a:buNone/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38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tasalämpöinen ja vähäkarvainen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981200" y="22050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i-FI" sz="3000" dirty="0"/>
              <a:t>ihmisellä on vähän karvoja ja paljon hikirauhasia</a:t>
            </a:r>
          </a:p>
          <a:p>
            <a:pPr>
              <a:defRPr/>
            </a:pPr>
            <a:r>
              <a:rPr lang="fi-FI" sz="3000" dirty="0"/>
              <a:t>ihmisen ruumiinlämpö on noin 36,5 °C</a:t>
            </a:r>
          </a:p>
          <a:p>
            <a:pPr>
              <a:defRPr/>
            </a:pPr>
            <a:r>
              <a:rPr lang="fi-FI" sz="3000" dirty="0"/>
              <a:t>tasalämpöisyys auttaa ihmistä sopeutumaan erilaisiin ympäristöihin</a:t>
            </a:r>
          </a:p>
          <a:p>
            <a:pPr marL="0" indent="0">
              <a:buNone/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50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I</a:t>
            </a:r>
            <a:r>
              <a:rPr lang="fi-FI" dirty="0" smtClean="0"/>
              <a:t>hminen on </a:t>
            </a:r>
            <a:r>
              <a:rPr lang="fi-FI" b="1" spc="300" dirty="0"/>
              <a:t>kaikkiruokainen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063750" y="19891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i-FI" sz="3000" dirty="0"/>
              <a:t>eli ihminen voi syödä kasviksia ja lihaa Ihmisen hampaat ovat sopeutuneet </a:t>
            </a:r>
            <a:r>
              <a:rPr lang="fi-FI" sz="3000" b="1" spc="300" dirty="0"/>
              <a:t>sekaravintoon</a:t>
            </a:r>
            <a:endParaRPr lang="fi-FI" sz="3000" dirty="0"/>
          </a:p>
          <a:p>
            <a:pPr>
              <a:defRPr/>
            </a:pPr>
            <a:r>
              <a:rPr lang="fi-FI" sz="3000" dirty="0"/>
              <a:t>poskihampaat ovat leveät ja paksut, kulmahampaat terävämmät</a:t>
            </a:r>
          </a:p>
          <a:p>
            <a:pPr marL="0" indent="0">
              <a:buNone/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84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osaa käyttää työkaluja</a:t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2662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z="3000"/>
              <a:t>ihmisen peukalo taittuu - tämän takia ihmisellä on tarkkuusote. Työkalujen käyttö on helppoa. </a:t>
            </a:r>
          </a:p>
          <a:p>
            <a:r>
              <a:rPr lang="fi-FI" altLang="fi-FI" sz="3000"/>
              <a:t>monet muutkin eläimet osaavat käyttää työkaluja (esimerkiksi monet linnut)</a:t>
            </a:r>
          </a:p>
          <a:p>
            <a:r>
              <a:rPr lang="fi-FI" altLang="fi-FI" sz="3000">
                <a:hlinkClick r:id="rId2"/>
              </a:rPr>
              <a:t>Simpanssi sytyttää tulen</a:t>
            </a:r>
            <a:endParaRPr lang="fi-FI" altLang="fi-FI" sz="3000"/>
          </a:p>
          <a:p>
            <a:r>
              <a:rPr lang="fi-FI" altLang="fi-FI" sz="3000">
                <a:hlinkClick r:id="rId3"/>
              </a:rPr>
              <a:t>Oranki sahaa puuta</a:t>
            </a:r>
            <a:r>
              <a:rPr lang="fi-FI" altLang="fi-FI" sz="3000"/>
              <a:t> 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40249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27651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75" y="473075"/>
            <a:ext cx="8731250" cy="6051550"/>
          </a:xfrm>
        </p:spPr>
      </p:pic>
    </p:spTree>
    <p:extLst>
      <p:ext uri="{BB962C8B-B14F-4D97-AF65-F5344CB8AC3E}">
        <p14:creationId xmlns:p14="http://schemas.microsoft.com/office/powerpoint/2010/main" val="24839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älykäs laji</a:t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28675" name="Sisällön paikkamerkki 2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4525962"/>
          </a:xfrm>
        </p:spPr>
        <p:txBody>
          <a:bodyPr/>
          <a:lstStyle/>
          <a:p>
            <a:r>
              <a:rPr lang="fi-FI" altLang="fi-FI" sz="3000"/>
              <a:t>ihmisellä on suuret ja poimuttuneet aivot</a:t>
            </a:r>
          </a:p>
          <a:p>
            <a:r>
              <a:rPr lang="fi-FI" altLang="fi-FI" sz="3000"/>
              <a:t>varsinkin aivojen otsalohko on hyvin kehittynyt.</a:t>
            </a:r>
          </a:p>
          <a:p>
            <a:endParaRPr lang="fi-FI" altLang="fi-FI" smtClean="0"/>
          </a:p>
        </p:txBody>
      </p:sp>
      <p:pic>
        <p:nvPicPr>
          <p:cNvPr id="28676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708275"/>
            <a:ext cx="5707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Ihmisellä on pitkä lapsuus</a:t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29699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z="3000"/>
              <a:t>usein molemmat vanhemmat hoitavat lasta</a:t>
            </a:r>
          </a:p>
          <a:p>
            <a:r>
              <a:rPr lang="fi-FI" altLang="fi-FI" sz="3000"/>
              <a:t>naisella on piilo-ovulaatio ja nainen on hedelmällinen vuoden ympäri</a:t>
            </a:r>
          </a:p>
          <a:p>
            <a:r>
              <a:rPr lang="fi-FI" altLang="fi-FI" sz="3000"/>
              <a:t>pitkä lapsuus ja naisen hedelmällisyys ympäri vuoden edistävät yksiavioisuutta ja pitkää parisuhdetta.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6516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osaa puhua</a:t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3072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z="3000"/>
              <a:t>kurkunpään rakenne ja äänihuulet tekevät puheesta mahdollisen</a:t>
            </a:r>
          </a:p>
          <a:p>
            <a:r>
              <a:rPr lang="fi-FI" altLang="fi-FI" sz="3000"/>
              <a:t>tarkka ja abstrakti kommunikointi on mahdollista 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5625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sosiaalinen laji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sz="3000" dirty="0"/>
              <a:t>ihminen jakaa töitä ja tekee yhteistyötä</a:t>
            </a:r>
          </a:p>
          <a:p>
            <a:pPr>
              <a:defRPr/>
            </a:pPr>
            <a:r>
              <a:rPr lang="fi-FI" sz="3000" dirty="0"/>
              <a:t>ihminen tuntee empatiaa ja auttaa toisia. </a:t>
            </a:r>
            <a:r>
              <a:rPr lang="fi-FI" sz="3000" u="sng" dirty="0"/>
              <a:t>Toisen epäitsekäs auttaminen</a:t>
            </a:r>
            <a:r>
              <a:rPr lang="fi-FI" sz="3000" dirty="0"/>
              <a:t> eli </a:t>
            </a:r>
            <a:r>
              <a:rPr lang="fi-FI" sz="3000" b="1" spc="300" dirty="0">
                <a:solidFill>
                  <a:srgbClr val="FF0000"/>
                </a:solidFill>
              </a:rPr>
              <a:t>altruismi</a:t>
            </a:r>
            <a:r>
              <a:rPr lang="fi-FI" sz="3000" dirty="0"/>
              <a:t> on ihmisellä yleistä</a:t>
            </a:r>
          </a:p>
          <a:p>
            <a:pPr>
              <a:defRPr/>
            </a:pPr>
            <a:r>
              <a:rPr lang="fi-FI" sz="3000" dirty="0"/>
              <a:t>ihminen muistaa ja suunnittelee tulevaisuutta</a:t>
            </a:r>
          </a:p>
          <a:p>
            <a:pPr>
              <a:defRPr/>
            </a:pPr>
            <a:r>
              <a:rPr lang="fi-FI" sz="3000" dirty="0"/>
              <a:t>ihminen osaa hahmottaa aikaa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9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Ihmisellä on kulttuurievoluutiota</a:t>
            </a:r>
          </a:p>
        </p:txBody>
      </p:sp>
      <p:sp>
        <p:nvSpPr>
          <p:cNvPr id="3277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z="3000"/>
              <a:t>tapoja ja tietoa opetetaan seuraaville sukupolville</a:t>
            </a:r>
          </a:p>
          <a:p>
            <a:r>
              <a:rPr lang="fi-FI" altLang="fi-FI" sz="3000"/>
              <a:t>kulttuurievoluution takia ihmiskunta on voinut kehittyä paljon</a:t>
            </a:r>
          </a:p>
          <a:p>
            <a:r>
              <a:rPr lang="fi-FI" altLang="fi-FI" sz="3000"/>
              <a:t>ihminen vaikuttaa ympäristöönsä paljon</a:t>
            </a:r>
          </a:p>
          <a:p>
            <a:r>
              <a:rPr lang="fi-FI" altLang="fi-FI" sz="3000"/>
              <a:t>ihminen voi tuhota oman elinympäristönsä – näin on käynyt menneisyydessä monta kertaa </a:t>
            </a:r>
          </a:p>
        </p:txBody>
      </p:sp>
    </p:spTree>
    <p:extLst>
      <p:ext uri="{BB962C8B-B14F-4D97-AF65-F5344CB8AC3E}">
        <p14:creationId xmlns:p14="http://schemas.microsoft.com/office/powerpoint/2010/main" val="6344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2400"/>
              <a:t>Solusta tulee kaksi solua, kun se </a:t>
            </a:r>
            <a:r>
              <a:rPr lang="fi-FI" altLang="fi-FI" sz="2400" b="1" u="sng"/>
              <a:t>jakautuu</a:t>
            </a:r>
            <a:r>
              <a:rPr lang="fi-FI" altLang="fi-FI" sz="2400" b="1"/>
              <a:t>.</a:t>
            </a:r>
            <a:br>
              <a:rPr lang="fi-FI" altLang="fi-FI" sz="2400" b="1"/>
            </a:br>
            <a:r>
              <a:rPr lang="fi-FI" altLang="fi-FI" sz="2400"/>
              <a:t>Aluksi kaikki solut ovat samanlaisia </a:t>
            </a:r>
            <a:r>
              <a:rPr lang="fi-FI" altLang="fi-FI" sz="2400" b="1" u="sng"/>
              <a:t>kantasoluja</a:t>
            </a:r>
            <a:r>
              <a:rPr lang="fi-FI" altLang="fi-FI" sz="2400" b="1"/>
              <a:t>.</a:t>
            </a:r>
            <a:endParaRPr lang="fi-FI" altLang="fi-FI" sz="2400" b="1" u="sng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 smtClean="0"/>
          </a:p>
        </p:txBody>
      </p:sp>
      <p:pic>
        <p:nvPicPr>
          <p:cNvPr id="6148" name="Picture 4" descr="muurainsolua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681164"/>
            <a:ext cx="5903912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250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Ihminen on tietoinen itsestään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ihminen ymmärtää olevansa olemassa. Ihminen ymmärtää myös toisten ihmisten tietoisuuden. </a:t>
            </a:r>
          </a:p>
          <a:p>
            <a:pPr>
              <a:defRPr/>
            </a:pPr>
            <a:r>
              <a:rPr lang="fi-FI" dirty="0"/>
              <a:t>i</a:t>
            </a:r>
            <a:r>
              <a:rPr lang="fi-FI" dirty="0" smtClean="0"/>
              <a:t>hminen ei ole ainoa laji, joka on tietoinen itsestään ja muista. </a:t>
            </a:r>
          </a:p>
          <a:p>
            <a:pPr>
              <a:defRPr/>
            </a:pPr>
            <a:r>
              <a:rPr lang="fi-FI" dirty="0"/>
              <a:t>m</a:t>
            </a:r>
            <a:r>
              <a:rPr lang="fi-FI" dirty="0" smtClean="0"/>
              <a:t>onet eläimet ovat tietoisia itsestään ja myös siitä, että </a:t>
            </a:r>
            <a:r>
              <a:rPr lang="fi-FI" dirty="0" err="1" smtClean="0"/>
              <a:t>laijtoverit</a:t>
            </a:r>
            <a:r>
              <a:rPr lang="fi-FI" dirty="0" smtClean="0"/>
              <a:t> ovat tietoisia</a:t>
            </a:r>
          </a:p>
          <a:p>
            <a:pPr>
              <a:defRPr/>
            </a:pPr>
            <a:r>
              <a:rPr lang="fi-FI" dirty="0" smtClean="0"/>
              <a:t>eläinten tietoisuutta tutkitaan paljon.</a:t>
            </a:r>
          </a:p>
          <a:p>
            <a:pPr marL="0" indent="0">
              <a:buNone/>
              <a:defRPr/>
            </a:pP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80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34819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88914"/>
            <a:ext cx="8548688" cy="5335587"/>
          </a:xfrm>
        </p:spPr>
      </p:pic>
    </p:spTree>
    <p:extLst>
      <p:ext uri="{BB962C8B-B14F-4D97-AF65-F5344CB8AC3E}">
        <p14:creationId xmlns:p14="http://schemas.microsoft.com/office/powerpoint/2010/main" val="15537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Hormonit säätelevät kehon toimintaa</a:t>
            </a:r>
          </a:p>
        </p:txBody>
      </p:sp>
      <p:sp>
        <p:nvSpPr>
          <p:cNvPr id="3584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altLang="fi-FI" dirty="0" smtClean="0"/>
              <a:t>hormonit vaikuttavat eri elinten toimintaan</a:t>
            </a:r>
          </a:p>
          <a:p>
            <a:pPr>
              <a:defRPr/>
            </a:pPr>
            <a:r>
              <a:rPr lang="fi-FI" altLang="fi-FI" dirty="0" smtClean="0"/>
              <a:t>hormonit </a:t>
            </a:r>
            <a:r>
              <a:rPr lang="fi-FI" altLang="fi-FI" u="sng" dirty="0" smtClean="0">
                <a:solidFill>
                  <a:srgbClr val="FF0000"/>
                </a:solidFill>
              </a:rPr>
              <a:t>kulkevat verenkierron mukana </a:t>
            </a:r>
            <a:r>
              <a:rPr lang="fi-FI" altLang="fi-FI" dirty="0" smtClean="0"/>
              <a:t>ympäri kehoa, mutta </a:t>
            </a:r>
            <a:r>
              <a:rPr lang="fi-FI" altLang="fi-FI" u="sng" dirty="0" smtClean="0">
                <a:solidFill>
                  <a:srgbClr val="FF0000"/>
                </a:solidFill>
              </a:rPr>
              <a:t>vaikuttavat yleensä vain johonkin kohde-elimeen</a:t>
            </a:r>
          </a:p>
          <a:p>
            <a:pPr>
              <a:defRPr/>
            </a:pPr>
            <a:r>
              <a:rPr lang="fi-FI" altLang="fi-FI" b="1" spc="300" dirty="0">
                <a:solidFill>
                  <a:srgbClr val="FF0000"/>
                </a:solidFill>
              </a:rPr>
              <a:t>umpirauhaset</a:t>
            </a:r>
            <a:r>
              <a:rPr lang="fi-FI" altLang="fi-FI" dirty="0" smtClean="0"/>
              <a:t> valmistavat (= tekevät) hormoneja</a:t>
            </a:r>
          </a:p>
          <a:p>
            <a:pPr>
              <a:defRPr/>
            </a:pPr>
            <a:r>
              <a:rPr lang="fi-FI" altLang="fi-FI" dirty="0" smtClean="0"/>
              <a:t>hormonitoiminta vaihtelee ihmisen elämänkaaren aikana</a:t>
            </a:r>
          </a:p>
          <a:p>
            <a:pPr>
              <a:defRPr/>
            </a:pPr>
            <a:endParaRPr lang="fi-FI" altLang="fi-FI" dirty="0" smtClean="0"/>
          </a:p>
          <a:p>
            <a:pPr>
              <a:defRPr/>
            </a:pP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12480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36867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8914"/>
            <a:ext cx="9099550" cy="5576887"/>
          </a:xfrm>
        </p:spPr>
      </p:pic>
    </p:spTree>
    <p:extLst>
      <p:ext uri="{BB962C8B-B14F-4D97-AF65-F5344CB8AC3E}">
        <p14:creationId xmlns:p14="http://schemas.microsoft.com/office/powerpoint/2010/main" val="15043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55299" name="Päivämäärän paikkamerkki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8CAEBF45-73AF-486D-BDB1-CF5937CC6C5C}" type="datetime1">
              <a:rPr lang="fi-FI" altLang="fi-FI" sz="1400"/>
              <a:pPr eaLnBrk="1" hangingPunct="1">
                <a:spcBef>
                  <a:spcPct val="0"/>
                </a:spcBef>
                <a:buFontTx/>
                <a:buNone/>
                <a:defRPr/>
              </a:pPr>
              <a:t>5.5.2021</a:t>
            </a:fld>
            <a:endParaRPr lang="fi-FI" altLang="fi-FI" sz="1400"/>
          </a:p>
        </p:txBody>
      </p:sp>
      <p:sp>
        <p:nvSpPr>
          <p:cNvPr id="55300" name="Alatunnisteen paikkamerk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i-FI" altLang="fi-FI" sz="1400"/>
              <a:t>Sakari Valtiala</a:t>
            </a:r>
          </a:p>
        </p:txBody>
      </p:sp>
      <p:sp>
        <p:nvSpPr>
          <p:cNvPr id="37893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C45914-3558-425F-94FE-148E2F416DC6}" type="slidenum">
              <a:rPr lang="fi-FI" altLang="fi-FI" sz="1400"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i-FI" altLang="fi-FI" sz="1400">
              <a:latin typeface="Comic Sans MS" panose="030F0702030302020204" pitchFamily="66" charset="0"/>
            </a:endParaRPr>
          </a:p>
        </p:txBody>
      </p:sp>
      <p:pic>
        <p:nvPicPr>
          <p:cNvPr id="37894" name="Picture 2" descr="c:\users\Ikusaku\Documents\Omat tiedostot\Sakke\Saken kouluasiat\aikuislukio.umpi-ja avorauhan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0"/>
            <a:ext cx="5715000" cy="6858000"/>
          </a:xfrm>
        </p:spPr>
      </p:pic>
    </p:spTree>
    <p:extLst>
      <p:ext uri="{BB962C8B-B14F-4D97-AF65-F5344CB8AC3E}">
        <p14:creationId xmlns:p14="http://schemas.microsoft.com/office/powerpoint/2010/main" val="930383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tsikko 1"/>
          <p:cNvSpPr>
            <a:spLocks noGrp="1"/>
          </p:cNvSpPr>
          <p:nvPr>
            <p:ph type="title"/>
          </p:nvPr>
        </p:nvSpPr>
        <p:spPr>
          <a:xfrm>
            <a:off x="1774825" y="92075"/>
            <a:ext cx="8229600" cy="1143000"/>
          </a:xfrm>
        </p:spPr>
        <p:txBody>
          <a:bodyPr/>
          <a:lstStyle/>
          <a:p>
            <a:r>
              <a:rPr lang="fi-FI" altLang="fi-FI" smtClean="0"/>
              <a:t>Umpirauhasia</a:t>
            </a:r>
          </a:p>
        </p:txBody>
      </p:sp>
      <p:sp>
        <p:nvSpPr>
          <p:cNvPr id="38915" name="Sisällön paikkamerkki 2"/>
          <p:cNvSpPr>
            <a:spLocks noGrp="1"/>
          </p:cNvSpPr>
          <p:nvPr>
            <p:ph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r>
              <a:rPr lang="fi-FI" altLang="fi-FI" b="1" smtClean="0"/>
              <a:t>kivekset</a:t>
            </a:r>
            <a:r>
              <a:rPr lang="fi-FI" altLang="fi-FI" smtClean="0"/>
              <a:t> tuottavat </a:t>
            </a:r>
            <a:r>
              <a:rPr lang="fi-FI" altLang="fi-FI" u="sng" smtClean="0"/>
              <a:t>testosteronia</a:t>
            </a:r>
            <a:r>
              <a:rPr lang="fi-FI" altLang="fi-FI" smtClean="0"/>
              <a:t> </a:t>
            </a:r>
          </a:p>
          <a:p>
            <a:r>
              <a:rPr lang="fi-FI" altLang="fi-FI" b="1" smtClean="0"/>
              <a:t>lisämunuaiset</a:t>
            </a:r>
            <a:r>
              <a:rPr lang="fi-FI" altLang="fi-FI" smtClean="0"/>
              <a:t> tuottavat </a:t>
            </a:r>
            <a:r>
              <a:rPr lang="fi-FI" altLang="fi-FI" u="sng" smtClean="0"/>
              <a:t>kortisolia</a:t>
            </a:r>
            <a:r>
              <a:rPr lang="fi-FI" altLang="fi-FI" smtClean="0"/>
              <a:t> (stressihormoni)</a:t>
            </a:r>
          </a:p>
          <a:p>
            <a:r>
              <a:rPr lang="fi-FI" altLang="fi-FI" smtClean="0"/>
              <a:t>umpirauhasia ovat esimerkiksi </a:t>
            </a:r>
            <a:r>
              <a:rPr lang="fi-FI" altLang="fi-FI" b="1" smtClean="0"/>
              <a:t>osa haimaa </a:t>
            </a:r>
            <a:r>
              <a:rPr lang="fi-FI" altLang="fi-FI" smtClean="0"/>
              <a:t>ja </a:t>
            </a:r>
            <a:r>
              <a:rPr lang="fi-FI" altLang="fi-FI" b="1" smtClean="0"/>
              <a:t>kilpirauhaset</a:t>
            </a:r>
          </a:p>
          <a:p>
            <a:r>
              <a:rPr lang="fi-FI" altLang="fi-FI" smtClean="0"/>
              <a:t>haima valmistaa </a:t>
            </a:r>
            <a:r>
              <a:rPr lang="fi-FI" altLang="fi-FI" u="sng" smtClean="0"/>
              <a:t>insuliinia</a:t>
            </a:r>
            <a:r>
              <a:rPr lang="fi-FI" altLang="fi-FI" smtClean="0"/>
              <a:t>, joka säätelee verensokeria</a:t>
            </a:r>
          </a:p>
          <a:p>
            <a:r>
              <a:rPr lang="fi-FI" altLang="fi-FI" smtClean="0"/>
              <a:t>Insuliini auttaa sokerin verestä soluihin sisälle (eli alentaa verensokeria)</a:t>
            </a:r>
          </a:p>
        </p:txBody>
      </p:sp>
    </p:spTree>
    <p:extLst>
      <p:ext uri="{BB962C8B-B14F-4D97-AF65-F5344CB8AC3E}">
        <p14:creationId xmlns:p14="http://schemas.microsoft.com/office/powerpoint/2010/main" val="26674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Kilpirauhaset valmistavat tyroksiinia</a:t>
            </a:r>
          </a:p>
        </p:txBody>
      </p:sp>
      <p:sp>
        <p:nvSpPr>
          <p:cNvPr id="39939" name="Sisällön paikkamerkki 2"/>
          <p:cNvSpPr>
            <a:spLocks noGrp="1"/>
          </p:cNvSpPr>
          <p:nvPr>
            <p:ph idx="1"/>
          </p:nvPr>
        </p:nvSpPr>
        <p:spPr>
          <a:xfrm>
            <a:off x="1919288" y="2492376"/>
            <a:ext cx="4906962" cy="2549525"/>
          </a:xfrm>
        </p:spPr>
        <p:txBody>
          <a:bodyPr/>
          <a:lstStyle/>
          <a:p>
            <a:r>
              <a:rPr lang="fi-FI" altLang="fi-FI" smtClean="0"/>
              <a:t>tyroksiini säätelee aineenvaihduntaa</a:t>
            </a:r>
          </a:p>
          <a:p>
            <a:r>
              <a:rPr lang="fi-FI" altLang="fi-FI" smtClean="0"/>
              <a:t>tyroksiini nopeuttaa aineenvaihduntaa</a:t>
            </a:r>
          </a:p>
          <a:p>
            <a:endParaRPr lang="fi-FI" altLang="fi-FI" smtClean="0"/>
          </a:p>
        </p:txBody>
      </p:sp>
      <p:pic>
        <p:nvPicPr>
          <p:cNvPr id="3994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625600"/>
            <a:ext cx="3425825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5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850741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dirty="0" smtClean="0"/>
              <a:t>Haiman saarekesolut tuottavat insuliinia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40963" name="Sisällön paikkamerkki 2"/>
          <p:cNvSpPr>
            <a:spLocks noGrp="1"/>
          </p:cNvSpPr>
          <p:nvPr>
            <p:ph idx="1"/>
          </p:nvPr>
        </p:nvSpPr>
        <p:spPr>
          <a:xfrm>
            <a:off x="5591176" y="1600201"/>
            <a:ext cx="507682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i-FI" altLang="fi-FI" sz="2400"/>
              <a:t>Diabeetikko (sokeritautia sairastava) pistää itseensä insuliinia</a:t>
            </a:r>
            <a:endParaRPr lang="fi-FI" altLang="fi-FI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760538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438401"/>
            <a:ext cx="41290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3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75414" y="854075"/>
            <a:ext cx="375443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b="1" dirty="0" smtClean="0"/>
              <a:t>Kasvuhormoni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smtClean="0"/>
              <a:t>syntyy </a:t>
            </a:r>
            <a:r>
              <a:rPr lang="fi-FI" u="sng" dirty="0" smtClean="0"/>
              <a:t>aivolisäkkeessä</a:t>
            </a:r>
            <a:endParaRPr lang="fi-FI" u="sng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15888"/>
            <a:ext cx="4494212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789364"/>
            <a:ext cx="18446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4301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25426"/>
            <a:ext cx="6840538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4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Ryhmä 2"/>
          <p:cNvGrpSpPr>
            <a:grpSpLocks/>
          </p:cNvGrpSpPr>
          <p:nvPr/>
        </p:nvGrpSpPr>
        <p:grpSpPr bwMode="auto">
          <a:xfrm>
            <a:off x="1919288" y="115889"/>
            <a:ext cx="7942262" cy="6454775"/>
            <a:chOff x="15458" y="0"/>
            <a:chExt cx="7942680" cy="6454775"/>
          </a:xfrm>
        </p:grpSpPr>
        <p:pic>
          <p:nvPicPr>
            <p:cNvPr id="7171" name="Picture 4" descr="bi4 elimistö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191" y="116632"/>
              <a:ext cx="7058025" cy="645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kstiruutu 1"/>
            <p:cNvSpPr txBox="1">
              <a:spLocks noChangeArrowheads="1"/>
            </p:cNvSpPr>
            <p:nvPr/>
          </p:nvSpPr>
          <p:spPr bwMode="auto">
            <a:xfrm>
              <a:off x="15458" y="5611332"/>
              <a:ext cx="547260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i-FI" altLang="fi-FI" sz="2400"/>
                <a:t>Solu erilaistuvat, jolloin syntyvät </a:t>
              </a:r>
              <a:r>
                <a:rPr lang="fi-FI" altLang="fi-FI" sz="2400" b="1" u="sng"/>
                <a:t>kudoksia</a:t>
              </a:r>
              <a:r>
                <a:rPr lang="fi-FI" altLang="fi-FI" sz="2400"/>
                <a:t>. </a:t>
              </a:r>
              <a:r>
                <a:rPr lang="fi-FI" altLang="fi-FI" sz="2400" b="1" u="sng"/>
                <a:t>Elimet</a:t>
              </a:r>
              <a:r>
                <a:rPr lang="fi-FI" altLang="fi-FI" sz="2400"/>
                <a:t> rakentuvat kudoksista.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9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44035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"/>
            <a:ext cx="51816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4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Säätelyjärjestelmät tekevät yhteistyötä</a:t>
            </a:r>
          </a:p>
        </p:txBody>
      </p:sp>
      <p:sp>
        <p:nvSpPr>
          <p:cNvPr id="45059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mtClean="0"/>
              <a:t>hormonit vaikuttavat yleensä hitaasti ja pitkään</a:t>
            </a:r>
          </a:p>
          <a:p>
            <a:r>
              <a:rPr lang="fi-FI" altLang="fi-FI" smtClean="0"/>
              <a:t>hermosto säätelee kehoa nopeammin kuin hormonit</a:t>
            </a:r>
          </a:p>
          <a:p>
            <a:r>
              <a:rPr lang="fi-FI" altLang="fi-FI" smtClean="0"/>
              <a:t>hormonit ja hermosto vaikuttavat toistensa toimintaan ja säätelevät kehon toimintaa yhdessä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6488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Hormonitoiminnan ongelmat</a:t>
            </a:r>
          </a:p>
        </p:txBody>
      </p:sp>
      <p:sp>
        <p:nvSpPr>
          <p:cNvPr id="4608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mtClean="0"/>
              <a:t>aiheuttavat sairauksia</a:t>
            </a:r>
          </a:p>
          <a:p>
            <a:r>
              <a:rPr lang="fi-FI" altLang="fi-FI" smtClean="0"/>
              <a:t>esimerkiksi ongelmat insuliinin aineenvaihdunnassa aiheuttavat diabetestä eli sokeritautia</a:t>
            </a:r>
          </a:p>
          <a:p>
            <a:r>
              <a:rPr lang="fi-FI" altLang="fi-FI" smtClean="0"/>
              <a:t>geenit ja elintavat vaikuttavat sokeritaudin syntymiseen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36955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Ihmisessä on kymmeniä eri hormoneja</a:t>
            </a:r>
          </a:p>
        </p:txBody>
      </p:sp>
      <p:sp>
        <p:nvSpPr>
          <p:cNvPr id="4096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fi-FI" altLang="fi-FI" dirty="0" smtClean="0"/>
          </a:p>
          <a:p>
            <a:pPr>
              <a:defRPr/>
            </a:pPr>
            <a:r>
              <a:rPr lang="fi-FI" altLang="fi-FI" dirty="0" smtClean="0"/>
              <a:t>naisten ja miesten hormonitoiminta on osittain erilaista</a:t>
            </a:r>
          </a:p>
          <a:p>
            <a:pPr lvl="1">
              <a:defRPr/>
            </a:pPr>
            <a:r>
              <a:rPr lang="fi-FI" altLang="fi-FI" dirty="0" smtClean="0"/>
              <a:t>miehillä on paljon </a:t>
            </a:r>
            <a:r>
              <a:rPr lang="fi-FI" altLang="fi-FI" u="sng" dirty="0" smtClean="0"/>
              <a:t>testosteronia</a:t>
            </a:r>
          </a:p>
          <a:p>
            <a:pPr lvl="1">
              <a:defRPr/>
            </a:pPr>
            <a:r>
              <a:rPr lang="fi-FI" altLang="fi-FI" dirty="0" smtClean="0"/>
              <a:t>naisilla on paljon </a:t>
            </a:r>
            <a:r>
              <a:rPr lang="fi-FI" altLang="fi-FI" u="sng" dirty="0" smtClean="0"/>
              <a:t>estrogeenia</a:t>
            </a:r>
            <a:r>
              <a:rPr lang="fi-FI" altLang="fi-FI" dirty="0" smtClean="0"/>
              <a:t> ja </a:t>
            </a:r>
            <a:r>
              <a:rPr lang="fi-FI" altLang="fi-FI" u="sng" dirty="0" smtClean="0"/>
              <a:t>progesteronia</a:t>
            </a:r>
            <a:r>
              <a:rPr lang="fi-FI" altLang="fi-FI" dirty="0" smtClean="0"/>
              <a:t> (keltarauhashormoni).</a:t>
            </a:r>
          </a:p>
          <a:p>
            <a:pPr>
              <a:defRPr/>
            </a:pP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26685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b="1" smtClean="0"/>
              <a:t>Adrenaliini</a:t>
            </a:r>
            <a:r>
              <a:rPr lang="fi-FI" altLang="fi-FI" smtClean="0"/>
              <a:t> syntyy </a:t>
            </a:r>
            <a:r>
              <a:rPr lang="fi-FI" altLang="fi-FI" u="sng" smtClean="0"/>
              <a:t>lisämunuaisissa</a:t>
            </a:r>
          </a:p>
        </p:txBody>
      </p:sp>
      <p:sp>
        <p:nvSpPr>
          <p:cNvPr id="48131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36725"/>
            <a:ext cx="3543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700213"/>
            <a:ext cx="3181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tsikko 1"/>
          <p:cNvSpPr>
            <a:spLocks noGrp="1"/>
          </p:cNvSpPr>
          <p:nvPr>
            <p:ph type="title"/>
          </p:nvPr>
        </p:nvSpPr>
        <p:spPr>
          <a:xfrm>
            <a:off x="1752600" y="26035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fi-FI" altLang="fi-FI" smtClean="0"/>
              <a:t>Hermoston avulla ihminen saa tietoa ympäristöstä ja omasta kehosta</a:t>
            </a:r>
          </a:p>
        </p:txBody>
      </p:sp>
      <p:sp>
        <p:nvSpPr>
          <p:cNvPr id="49155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mtClean="0"/>
              <a:t>hermosto saa tiedon aistinsolulta</a:t>
            </a:r>
          </a:p>
          <a:p>
            <a:r>
              <a:rPr lang="fi-FI" altLang="fi-FI" smtClean="0"/>
              <a:t>aisteja on monia –esimerkiksi kuuloaisti ja näköaisti</a:t>
            </a:r>
          </a:p>
          <a:p>
            <a:r>
              <a:rPr lang="fi-FI" altLang="fi-FI" smtClean="0"/>
              <a:t>ihminen aistii aistinsolujen avulla – esimerkiksi ihossa on soluja, jotka aistivat painetta ja lämpötilaa </a:t>
            </a:r>
          </a:p>
        </p:txBody>
      </p:sp>
    </p:spTree>
    <p:extLst>
      <p:ext uri="{BB962C8B-B14F-4D97-AF65-F5344CB8AC3E}">
        <p14:creationId xmlns:p14="http://schemas.microsoft.com/office/powerpoint/2010/main" val="5904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Hermoston rakenne</a:t>
            </a:r>
          </a:p>
        </p:txBody>
      </p:sp>
      <p:sp>
        <p:nvSpPr>
          <p:cNvPr id="50179" name="Sisällön paikkamerkki 2"/>
          <p:cNvSpPr>
            <a:spLocks noGrp="1"/>
          </p:cNvSpPr>
          <p:nvPr>
            <p:ph idx="1"/>
          </p:nvPr>
        </p:nvSpPr>
        <p:spPr>
          <a:xfrm>
            <a:off x="1981201" y="1600201"/>
            <a:ext cx="8507413" cy="4525963"/>
          </a:xfrm>
        </p:spPr>
        <p:txBody>
          <a:bodyPr/>
          <a:lstStyle/>
          <a:p>
            <a:r>
              <a:rPr lang="fi-FI" altLang="fi-FI" smtClean="0"/>
              <a:t>hermostossa on </a:t>
            </a:r>
            <a:r>
              <a:rPr lang="fi-FI" altLang="fi-FI" b="1" smtClean="0"/>
              <a:t>hermosoluja</a:t>
            </a:r>
            <a:r>
              <a:rPr lang="fi-FI" altLang="fi-FI" smtClean="0"/>
              <a:t> ja hermosolujen </a:t>
            </a:r>
            <a:r>
              <a:rPr lang="fi-FI" altLang="fi-FI" b="1" smtClean="0"/>
              <a:t>tukisoluja</a:t>
            </a:r>
          </a:p>
          <a:p>
            <a:r>
              <a:rPr lang="fi-FI" altLang="fi-FI" smtClean="0"/>
              <a:t>hermosolussa on solukeskus, tuojahaarakkeita ja viejähaarake. </a:t>
            </a:r>
          </a:p>
          <a:p>
            <a:r>
              <a:rPr lang="fi-FI" altLang="fi-FI" smtClean="0"/>
              <a:t>tuojahaarakkeet (</a:t>
            </a:r>
            <a:r>
              <a:rPr lang="fi-FI" altLang="fi-FI" i="1" smtClean="0"/>
              <a:t>dendriitit</a:t>
            </a:r>
            <a:r>
              <a:rPr lang="fi-FI" altLang="fi-FI" smtClean="0"/>
              <a:t>) tuovat tiedon solukeskukseen </a:t>
            </a:r>
          </a:p>
          <a:p>
            <a:r>
              <a:rPr lang="fi-FI" altLang="fi-FI" smtClean="0"/>
              <a:t>viejähaarake (</a:t>
            </a:r>
            <a:r>
              <a:rPr lang="fi-FI" altLang="fi-FI" i="1" smtClean="0"/>
              <a:t>aksoni</a:t>
            </a:r>
            <a:r>
              <a:rPr lang="fi-FI" altLang="fi-FI" smtClean="0"/>
              <a:t>) vie tiedon seuraavaan hermosoluun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5469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E1C5B6-7DF2-4F98-8D1E-53716EAF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417514"/>
            <a:ext cx="7886700" cy="993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b="1" dirty="0">
                <a:solidFill>
                  <a:srgbClr val="862B7C"/>
                </a:solidFill>
                <a:latin typeface="Myriad Pro Semibold" charset="0"/>
              </a:rPr>
              <a:t>Hermosolut ovat viestintään erilaistuneita soluja</a:t>
            </a:r>
            <a:endParaRPr lang="fi-FI" dirty="0">
              <a:solidFill>
                <a:srgbClr val="862B7C"/>
              </a:solidFill>
            </a:endParaRPr>
          </a:p>
        </p:txBody>
      </p:sp>
      <p:sp>
        <p:nvSpPr>
          <p:cNvPr id="51203" name="Tekstiruutu 5"/>
          <p:cNvSpPr txBox="1">
            <a:spLocks noChangeArrowheads="1"/>
          </p:cNvSpPr>
          <p:nvPr/>
        </p:nvSpPr>
        <p:spPr bwMode="auto">
          <a:xfrm>
            <a:off x="4603751" y="2170113"/>
            <a:ext cx="1636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ic Sans MS" panose="030F0702030302020204" pitchFamily="66" charset="0"/>
              </a:rPr>
              <a:t>1. tuojahaarake</a:t>
            </a:r>
          </a:p>
        </p:txBody>
      </p:sp>
      <p:sp>
        <p:nvSpPr>
          <p:cNvPr id="51204" name="Tekstiruutu 6"/>
          <p:cNvSpPr txBox="1">
            <a:spLocks noChangeArrowheads="1"/>
          </p:cNvSpPr>
          <p:nvPr/>
        </p:nvSpPr>
        <p:spPr bwMode="auto">
          <a:xfrm>
            <a:off x="4511675" y="2867025"/>
            <a:ext cx="1390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ic Sans MS" panose="030F0702030302020204" pitchFamily="66" charset="0"/>
              </a:rPr>
              <a:t>2. solukeskus</a:t>
            </a:r>
          </a:p>
        </p:txBody>
      </p:sp>
      <p:sp>
        <p:nvSpPr>
          <p:cNvPr id="51205" name="Tekstiruutu 7"/>
          <p:cNvSpPr txBox="1">
            <a:spLocks noChangeArrowheads="1"/>
          </p:cNvSpPr>
          <p:nvPr/>
        </p:nvSpPr>
        <p:spPr bwMode="auto">
          <a:xfrm>
            <a:off x="4538664" y="3606800"/>
            <a:ext cx="1989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ic Sans MS" panose="030F0702030302020204" pitchFamily="66" charset="0"/>
              </a:rPr>
              <a:t>3. viejähaarake</a:t>
            </a:r>
          </a:p>
        </p:txBody>
      </p:sp>
      <p:sp>
        <p:nvSpPr>
          <p:cNvPr id="51206" name="Tekstiruutu 8"/>
          <p:cNvSpPr txBox="1">
            <a:spLocks noChangeArrowheads="1"/>
          </p:cNvSpPr>
          <p:nvPr/>
        </p:nvSpPr>
        <p:spPr bwMode="auto">
          <a:xfrm>
            <a:off x="4538663" y="4003676"/>
            <a:ext cx="170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ic Sans MS" panose="030F0702030302020204" pitchFamily="66" charset="0"/>
              </a:rPr>
              <a:t>4. myeliinituppi</a:t>
            </a:r>
          </a:p>
        </p:txBody>
      </p:sp>
      <p:sp>
        <p:nvSpPr>
          <p:cNvPr id="51207" name="Tekstiruutu 9"/>
          <p:cNvSpPr txBox="1">
            <a:spLocks noChangeArrowheads="1"/>
          </p:cNvSpPr>
          <p:nvPr/>
        </p:nvSpPr>
        <p:spPr bwMode="auto">
          <a:xfrm>
            <a:off x="4538663" y="5324476"/>
            <a:ext cx="1485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latin typeface="Comic Sans MS" panose="030F0702030302020204" pitchFamily="66" charset="0"/>
              </a:rPr>
              <a:t>5. Hermopääte</a:t>
            </a:r>
          </a:p>
        </p:txBody>
      </p:sp>
      <p:pic>
        <p:nvPicPr>
          <p:cNvPr id="51208" name="Kuv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925638"/>
            <a:ext cx="3656012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Kuva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1" y="2038350"/>
            <a:ext cx="2855913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89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Hermostossa tieto kulkee sähköisinä viesteinä</a:t>
            </a:r>
          </a:p>
        </p:txBody>
      </p:sp>
      <p:sp>
        <p:nvSpPr>
          <p:cNvPr id="52227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mtClean="0"/>
              <a:t>hermosolun solukalvon jännitteen muutos aiheuttaa hermoimpulssin</a:t>
            </a:r>
          </a:p>
          <a:p>
            <a:r>
              <a:rPr lang="fi-FI" altLang="fi-FI" smtClean="0"/>
              <a:t>hermosolut yhdistyvät </a:t>
            </a:r>
            <a:r>
              <a:rPr lang="fi-FI" altLang="fi-FI" smtClean="0">
                <a:solidFill>
                  <a:srgbClr val="FF0000"/>
                </a:solidFill>
              </a:rPr>
              <a:t>synapseilla</a:t>
            </a:r>
          </a:p>
          <a:p>
            <a:r>
              <a:rPr lang="fi-FI" altLang="fi-FI" smtClean="0"/>
              <a:t>synapsissa </a:t>
            </a:r>
            <a:r>
              <a:rPr lang="fi-FI" altLang="fi-FI" u="sng" smtClean="0"/>
              <a:t>välittäjäaineet</a:t>
            </a:r>
            <a:r>
              <a:rPr lang="fi-FI" altLang="fi-FI" smtClean="0"/>
              <a:t> vievät viestin hermosolulta toiselle</a:t>
            </a:r>
          </a:p>
          <a:p>
            <a:r>
              <a:rPr lang="fi-FI" altLang="fi-FI" smtClean="0"/>
              <a:t>hermoston välittäjäaineita on satoja - esimerkiksi dopamiini, serotoniini ja adrenaliini</a:t>
            </a:r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2349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tsikk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pic>
        <p:nvPicPr>
          <p:cNvPr id="53251" name="Sisällön paikkamerkki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5" y="133350"/>
            <a:ext cx="4679950" cy="6281738"/>
          </a:xfrm>
        </p:spPr>
      </p:pic>
      <p:sp>
        <p:nvSpPr>
          <p:cNvPr id="82948" name="Päivämäärän paikkamerkki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24417DB-DDF4-455B-9A13-11A50408424F}" type="datetime1">
              <a:rPr lang="fi-FI" altLang="fi-FI" sz="1400"/>
              <a:pPr>
                <a:spcBef>
                  <a:spcPct val="0"/>
                </a:spcBef>
                <a:buFontTx/>
                <a:buNone/>
                <a:defRPr/>
              </a:pPr>
              <a:t>5.5.2021</a:t>
            </a:fld>
            <a:endParaRPr lang="fi-FI" altLang="fi-FI" sz="1400"/>
          </a:p>
        </p:txBody>
      </p:sp>
      <p:sp>
        <p:nvSpPr>
          <p:cNvPr id="82949" name="Alatunnisteen paikkamerk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i-FI" altLang="fi-FI" sz="1400"/>
              <a:t>Sakari Valtiala</a:t>
            </a:r>
          </a:p>
        </p:txBody>
      </p:sp>
      <p:sp>
        <p:nvSpPr>
          <p:cNvPr id="53254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47CE31-01EB-430F-8239-E05E31AFB89E}" type="slidenum">
              <a:rPr lang="fi-FI" altLang="fi-FI" sz="1400"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i-FI" altLang="fi-FI" sz="1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13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äivämäärän paikkamerkki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AAEDDA-099B-44FA-942F-1C262F8BB94D}" type="datetime1">
              <a:rPr lang="fi-FI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5.5.2021</a:t>
            </a:fld>
            <a:endParaRPr lang="fi-FI" smtClean="0">
              <a:latin typeface="Comic Sans MS" pitchFamily="66" charset="0"/>
            </a:endParaRPr>
          </a:p>
        </p:txBody>
      </p:sp>
      <p:sp>
        <p:nvSpPr>
          <p:cNvPr id="7171" name="Alatunnisteen paikkamerkki 3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mtClean="0">
                <a:latin typeface="Comic Sans MS" pitchFamily="66" charset="0"/>
              </a:rPr>
              <a:t>Sakari Valtiala</a:t>
            </a:r>
          </a:p>
        </p:txBody>
      </p:sp>
      <p:sp>
        <p:nvSpPr>
          <p:cNvPr id="8196" name="Dian numeron paikkamerkki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EBA440-D53D-4969-8619-9A355F4A83F9}" type="slidenum">
              <a:rPr lang="fi-FI" altLang="fi-FI" sz="1200"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i-FI" altLang="fi-FI" sz="1200">
              <a:latin typeface="Comic Sans MS" panose="030F0702030302020204" pitchFamily="66" charset="0"/>
            </a:endParaRPr>
          </a:p>
        </p:txBody>
      </p:sp>
      <p:pic>
        <p:nvPicPr>
          <p:cNvPr id="8197" name="Picture 4" descr="bi4 kudoskuva1"/>
          <p:cNvPicPr>
            <a:picLocks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0" y="152400"/>
            <a:ext cx="5507038" cy="6445250"/>
          </a:xfrm>
        </p:spPr>
      </p:pic>
    </p:spTree>
    <p:extLst>
      <p:ext uri="{BB962C8B-B14F-4D97-AF65-F5344CB8AC3E}">
        <p14:creationId xmlns:p14="http://schemas.microsoft.com/office/powerpoint/2010/main" val="3087733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tsikko 1"/>
          <p:cNvSpPr>
            <a:spLocks noGrp="1"/>
          </p:cNvSpPr>
          <p:nvPr>
            <p:ph type="title"/>
          </p:nvPr>
        </p:nvSpPr>
        <p:spPr>
          <a:xfrm>
            <a:off x="2927350" y="188913"/>
            <a:ext cx="8229600" cy="1143000"/>
          </a:xfrm>
        </p:spPr>
        <p:txBody>
          <a:bodyPr/>
          <a:lstStyle/>
          <a:p>
            <a:r>
              <a:rPr lang="fi-FI" altLang="fi-FI" smtClean="0"/>
              <a:t>Keskushermosto</a:t>
            </a:r>
          </a:p>
        </p:txBody>
      </p:sp>
      <p:sp>
        <p:nvSpPr>
          <p:cNvPr id="55299" name="Sisällön paikkamerkki 2"/>
          <p:cNvSpPr>
            <a:spLocks noGrp="1"/>
          </p:cNvSpPr>
          <p:nvPr>
            <p:ph idx="1"/>
          </p:nvPr>
        </p:nvSpPr>
        <p:spPr>
          <a:xfrm>
            <a:off x="5159375" y="1196976"/>
            <a:ext cx="51308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i-FI" altLang="fi-FI" dirty="0" smtClean="0"/>
              <a:t>keskushermostoon kuuluu </a:t>
            </a:r>
            <a:r>
              <a:rPr lang="fi-FI" altLang="fi-FI" dirty="0" smtClean="0">
                <a:solidFill>
                  <a:srgbClr val="FF0000"/>
                </a:solidFill>
              </a:rPr>
              <a:t>aivot</a:t>
            </a:r>
            <a:r>
              <a:rPr lang="fi-FI" altLang="fi-FI" dirty="0" smtClean="0"/>
              <a:t> ja </a:t>
            </a:r>
            <a:r>
              <a:rPr lang="fi-FI" altLang="fi-FI" dirty="0" smtClean="0">
                <a:solidFill>
                  <a:srgbClr val="FF0000"/>
                </a:solidFill>
              </a:rPr>
              <a:t>selkäydin</a:t>
            </a:r>
          </a:p>
          <a:p>
            <a:pPr>
              <a:defRPr/>
            </a:pPr>
            <a:r>
              <a:rPr lang="fi-FI" altLang="fi-FI" dirty="0" smtClean="0"/>
              <a:t>keskushermoston tehtävä on käsitellä tietoa ja antaa käskyjä esimerkiksi lihaksille</a:t>
            </a:r>
          </a:p>
          <a:p>
            <a:pPr>
              <a:defRPr/>
            </a:pPr>
            <a:r>
              <a:rPr lang="fi-FI" altLang="fi-FI" dirty="0" smtClean="0"/>
              <a:t>selkäydin on suojassa selkärangan sisällä</a:t>
            </a:r>
          </a:p>
          <a:p>
            <a:pPr>
              <a:defRPr/>
            </a:pPr>
            <a:r>
              <a:rPr lang="fi-FI" altLang="fi-FI" dirty="0" smtClean="0"/>
              <a:t>aivot ovat suojassa kallon luiden sisällä</a:t>
            </a:r>
          </a:p>
          <a:p>
            <a:pPr marL="0" indent="0">
              <a:buNone/>
              <a:defRPr/>
            </a:pPr>
            <a:r>
              <a:rPr lang="fi-FI" altLang="fi-FI" dirty="0" smtClean="0"/>
              <a:t/>
            </a:r>
            <a:br>
              <a:rPr lang="fi-FI" altLang="fi-FI" dirty="0" smtClean="0"/>
            </a:br>
            <a:endParaRPr lang="fi-FI" altLang="fi-FI" dirty="0" smtClean="0"/>
          </a:p>
          <a:p>
            <a:pPr>
              <a:defRPr/>
            </a:pPr>
            <a:endParaRPr lang="fi-FI" altLang="fi-FI" dirty="0" smtClean="0"/>
          </a:p>
        </p:txBody>
      </p:sp>
      <p:pic>
        <p:nvPicPr>
          <p:cNvPr id="54276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977901"/>
            <a:ext cx="2728912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792538" y="1773238"/>
            <a:ext cx="4318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3792538" y="3068638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59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tsikko 1"/>
          <p:cNvSpPr>
            <a:spLocks noGrp="1"/>
          </p:cNvSpPr>
          <p:nvPr>
            <p:ph type="title"/>
          </p:nvPr>
        </p:nvSpPr>
        <p:spPr>
          <a:xfrm>
            <a:off x="2155825" y="-17463"/>
            <a:ext cx="8229600" cy="1143001"/>
          </a:xfrm>
        </p:spPr>
        <p:txBody>
          <a:bodyPr/>
          <a:lstStyle/>
          <a:p>
            <a:r>
              <a:rPr lang="fi-FI" altLang="fi-FI" smtClean="0"/>
              <a:t>Refleksit</a:t>
            </a:r>
          </a:p>
        </p:txBody>
      </p:sp>
      <p:sp>
        <p:nvSpPr>
          <p:cNvPr id="55299" name="Sisällön paikkamerkki 2"/>
          <p:cNvSpPr>
            <a:spLocks noGrp="1"/>
          </p:cNvSpPr>
          <p:nvPr>
            <p:ph idx="1"/>
          </p:nvPr>
        </p:nvSpPr>
        <p:spPr>
          <a:xfrm>
            <a:off x="1631950" y="1282701"/>
            <a:ext cx="4330700" cy="4525963"/>
          </a:xfrm>
        </p:spPr>
        <p:txBody>
          <a:bodyPr/>
          <a:lstStyle/>
          <a:p>
            <a:r>
              <a:rPr lang="fi-FI" altLang="fi-FI" smtClean="0"/>
              <a:t>refleksi on nopea reaktio, jota ihminen ei tiedosta heti</a:t>
            </a:r>
          </a:p>
          <a:p>
            <a:r>
              <a:rPr lang="fi-FI" altLang="fi-FI" smtClean="0"/>
              <a:t>refleksien avulla ihminen voi reagoida nopeasti – tämä parantaa yksilön selviämistä</a:t>
            </a:r>
          </a:p>
        </p:txBody>
      </p:sp>
      <p:pic>
        <p:nvPicPr>
          <p:cNvPr id="5530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600201"/>
            <a:ext cx="43703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3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Aivot tarvitsevat unta</a:t>
            </a:r>
          </a:p>
        </p:txBody>
      </p:sp>
      <p:sp>
        <p:nvSpPr>
          <p:cNvPr id="5632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altLang="fi-FI" smtClean="0"/>
              <a:t>unen aikana aivot palautuvat – esimerkiksi kuona-aineet hajoavat</a:t>
            </a:r>
          </a:p>
          <a:p>
            <a:r>
              <a:rPr lang="fi-FI" altLang="fi-FI" smtClean="0"/>
              <a:t>unenpuute aiheuttaa stressiä, jolloin ihminen sairastuu helpommin ja ihmisen kyky ajatella heikkenee</a:t>
            </a:r>
          </a:p>
          <a:p>
            <a:endParaRPr lang="fi-FI" altLang="fi-FI" smtClean="0"/>
          </a:p>
          <a:p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1971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tsikk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fi-FI" smtClean="0"/>
          </a:p>
        </p:txBody>
      </p:sp>
      <p:sp>
        <p:nvSpPr>
          <p:cNvPr id="95235" name="Päivämäärän paikkamerkki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A4BE319-885A-457E-8C6D-CFB22A4E2A51}" type="datetime1">
              <a:rPr lang="fi-FI" altLang="fi-FI" sz="1400"/>
              <a:pPr>
                <a:spcBef>
                  <a:spcPct val="0"/>
                </a:spcBef>
                <a:buFontTx/>
                <a:buNone/>
                <a:defRPr/>
              </a:pPr>
              <a:t>5.5.2021</a:t>
            </a:fld>
            <a:endParaRPr lang="fi-FI" altLang="fi-FI" sz="1400"/>
          </a:p>
        </p:txBody>
      </p:sp>
      <p:sp>
        <p:nvSpPr>
          <p:cNvPr id="95236" name="Alatunnisteen paikkamerk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i-FI" altLang="fi-FI" sz="1400"/>
              <a:t>Sakari Valtiala</a:t>
            </a:r>
          </a:p>
        </p:txBody>
      </p:sp>
      <p:sp>
        <p:nvSpPr>
          <p:cNvPr id="57349" name="Dian numeron paikkamerkki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41C01C-87F8-4691-BC1A-94DA5A5F2D88}" type="slidenum">
              <a:rPr lang="fi-FI" altLang="fi-FI" sz="1400"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fi-FI" altLang="fi-FI" sz="1400">
              <a:latin typeface="Comic Sans MS" panose="030F0702030302020204" pitchFamily="66" charset="0"/>
            </a:endParaRPr>
          </a:p>
        </p:txBody>
      </p:sp>
      <p:pic>
        <p:nvPicPr>
          <p:cNvPr id="57350" name="Picture 4" descr="aikusiluk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8938" y="1557338"/>
            <a:ext cx="8896350" cy="4248150"/>
          </a:xfrm>
          <a:noFill/>
        </p:spPr>
      </p:pic>
    </p:spTree>
    <p:extLst>
      <p:ext uri="{BB962C8B-B14F-4D97-AF65-F5344CB8AC3E}">
        <p14:creationId xmlns:p14="http://schemas.microsoft.com/office/powerpoint/2010/main" val="2089143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tsikko 1"/>
          <p:cNvSpPr>
            <a:spLocks noGrp="1"/>
          </p:cNvSpPr>
          <p:nvPr>
            <p:ph type="title"/>
          </p:nvPr>
        </p:nvSpPr>
        <p:spPr>
          <a:xfrm>
            <a:off x="2089150" y="4048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altLang="fi-FI" smtClean="0"/>
              <a:t>Autonominen hermosto</a:t>
            </a:r>
            <a:br>
              <a:rPr lang="fi-FI" altLang="fi-FI" smtClean="0"/>
            </a:br>
            <a:r>
              <a:rPr lang="fi-FI" altLang="fi-FI" sz="2400" i="1"/>
              <a:t>autonominen</a:t>
            </a:r>
            <a:r>
              <a:rPr lang="fi-FI" altLang="fi-FI" sz="2400"/>
              <a:t> = itsenäinen, toimii automaattisesti</a:t>
            </a:r>
            <a:r>
              <a:rPr lang="fi-FI" altLang="fi-FI" smtClean="0"/>
              <a:t/>
            </a:r>
            <a:br>
              <a:rPr lang="fi-FI" altLang="fi-FI" smtClean="0"/>
            </a:br>
            <a:endParaRPr lang="fi-FI" altLang="fi-FI" smtClean="0"/>
          </a:p>
        </p:txBody>
      </p:sp>
      <p:sp>
        <p:nvSpPr>
          <p:cNvPr id="58371" name="Sisällön paikkamerkki 2"/>
          <p:cNvSpPr>
            <a:spLocks noGrp="1"/>
          </p:cNvSpPr>
          <p:nvPr>
            <p:ph idx="1"/>
          </p:nvPr>
        </p:nvSpPr>
        <p:spPr>
          <a:xfrm>
            <a:off x="1847850" y="1268413"/>
            <a:ext cx="8712200" cy="4525962"/>
          </a:xfrm>
        </p:spPr>
        <p:txBody>
          <a:bodyPr/>
          <a:lstStyle/>
          <a:p>
            <a:pPr>
              <a:defRPr/>
            </a:pPr>
            <a:r>
              <a:rPr lang="fi-FI" altLang="fi-FI" dirty="0" smtClean="0"/>
              <a:t>säätelee kehon toimintoja ilman että ihmisen tarvitsee ajatella asiaa (esim. sydämen syke, suoliston toimintaa, hengitys)</a:t>
            </a:r>
          </a:p>
          <a:p>
            <a:pPr marL="0" indent="0">
              <a:buNone/>
              <a:defRPr/>
            </a:pPr>
            <a:r>
              <a:rPr lang="fi-FI" altLang="fi-FI" dirty="0" smtClean="0"/>
              <a:t>A. </a:t>
            </a:r>
            <a:r>
              <a:rPr lang="fi-FI" altLang="fi-FI" dirty="0" smtClean="0">
                <a:solidFill>
                  <a:srgbClr val="FF0000"/>
                </a:solidFill>
              </a:rPr>
              <a:t>sympaattinen hermosto </a:t>
            </a:r>
            <a:r>
              <a:rPr lang="fi-FI" altLang="fi-FI" dirty="0" smtClean="0"/>
              <a:t>on aktiivinen fyysisessä rasituksessa</a:t>
            </a:r>
          </a:p>
          <a:p>
            <a:pPr marL="0" indent="0">
              <a:buNone/>
              <a:defRPr/>
            </a:pPr>
            <a:r>
              <a:rPr lang="fi-FI" altLang="fi-FI" dirty="0" smtClean="0"/>
              <a:t>B. </a:t>
            </a:r>
            <a:r>
              <a:rPr lang="fi-FI" altLang="fi-FI" dirty="0" smtClean="0">
                <a:solidFill>
                  <a:srgbClr val="FF0000"/>
                </a:solidFill>
              </a:rPr>
              <a:t>parasympaattinen hermosto </a:t>
            </a:r>
            <a:r>
              <a:rPr lang="fi-FI" altLang="fi-FI" dirty="0" smtClean="0"/>
              <a:t>aktivoituu levossa </a:t>
            </a:r>
          </a:p>
          <a:p>
            <a:pPr>
              <a:defRPr/>
            </a:pP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27325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Homeostasian ylläpito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h</a:t>
            </a:r>
            <a:r>
              <a:rPr lang="fi-FI" dirty="0" smtClean="0"/>
              <a:t>ermosto ja hormonit säätelevät ihmisen sisäistä tasapainoa</a:t>
            </a:r>
          </a:p>
          <a:p>
            <a:pPr>
              <a:defRPr/>
            </a:pPr>
            <a:r>
              <a:rPr lang="fi-FI" dirty="0"/>
              <a:t>s</a:t>
            </a:r>
            <a:r>
              <a:rPr lang="fi-FI" dirty="0" smtClean="0"/>
              <a:t>isäistä tasapainoa kutsutaan käsitteellä </a:t>
            </a:r>
            <a:r>
              <a:rPr lang="fi-FI" b="1" spc="300" dirty="0" err="1">
                <a:solidFill>
                  <a:srgbClr val="FF0000"/>
                </a:solidFill>
              </a:rPr>
              <a:t>homeostasia</a:t>
            </a:r>
            <a:endParaRPr lang="fi-FI" b="1" spc="3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i-FI" dirty="0"/>
              <a:t>a</a:t>
            </a:r>
            <a:r>
              <a:rPr lang="fi-FI" dirty="0" smtClean="0"/>
              <a:t>ivojen osa </a:t>
            </a:r>
            <a:r>
              <a:rPr lang="fi-FI" u="sng" dirty="0" smtClean="0"/>
              <a:t>hypotalamus</a:t>
            </a:r>
            <a:r>
              <a:rPr lang="fi-FI" dirty="0" smtClean="0"/>
              <a:t> on tärkeä silta hermoston ja hormonien välillä</a:t>
            </a:r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44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Säätelyjärjestelmät:</a:t>
            </a:r>
            <a:br>
              <a:rPr lang="fi-FI" altLang="fi-FI" smtClean="0"/>
            </a:br>
            <a:r>
              <a:rPr lang="fi-FI" altLang="fi-FI" sz="3200">
                <a:solidFill>
                  <a:srgbClr val="FF0000"/>
                </a:solidFill>
              </a:rPr>
              <a:t>kemiallinen</a:t>
            </a:r>
            <a:r>
              <a:rPr lang="fi-FI" altLang="fi-FI" sz="3200"/>
              <a:t>                          </a:t>
            </a:r>
            <a:r>
              <a:rPr lang="fi-FI" altLang="fi-FI" sz="3200">
                <a:solidFill>
                  <a:srgbClr val="FF0000"/>
                </a:solidFill>
              </a:rPr>
              <a:t>sähköinen</a:t>
            </a:r>
          </a:p>
        </p:txBody>
      </p:sp>
      <p:pic>
        <p:nvPicPr>
          <p:cNvPr id="60419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289" y="1600201"/>
            <a:ext cx="3976687" cy="4924425"/>
          </a:xfrm>
        </p:spPr>
      </p:pic>
      <p:pic>
        <p:nvPicPr>
          <p:cNvPr id="60420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1522414"/>
            <a:ext cx="2374900" cy="5018087"/>
          </a:xfrm>
        </p:spPr>
      </p:pic>
    </p:spTree>
    <p:extLst>
      <p:ext uri="{BB962C8B-B14F-4D97-AF65-F5344CB8AC3E}">
        <p14:creationId xmlns:p14="http://schemas.microsoft.com/office/powerpoint/2010/main" val="17738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effectLst/>
              </a:rPr>
              <a:t>Kaikki eliöt aistivat ympäristöä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</a:t>
            </a:r>
            <a:r>
              <a:rPr lang="fi-FI" dirty="0" smtClean="0">
                <a:effectLst/>
              </a:rPr>
              <a:t>ksisoluinen bakteeri aistii olosuhteita – esimerkiksi happamuutta ja happipitoisuutta</a:t>
            </a:r>
          </a:p>
          <a:p>
            <a:r>
              <a:rPr lang="fi-FI" dirty="0"/>
              <a:t>b</a:t>
            </a:r>
            <a:r>
              <a:rPr lang="fi-FI" dirty="0" smtClean="0">
                <a:effectLst/>
              </a:rPr>
              <a:t>akteerilla ei ole hermostoa</a:t>
            </a:r>
          </a:p>
          <a:p>
            <a:r>
              <a:rPr lang="fi-FI" dirty="0" smtClean="0">
                <a:effectLst/>
              </a:rPr>
              <a:t>kasvit aistivat valoa ja maaperän ominaisuuksia</a:t>
            </a:r>
          </a:p>
          <a:p>
            <a:r>
              <a:rPr lang="fi-FI" dirty="0"/>
              <a:t>k</a:t>
            </a:r>
            <a:r>
              <a:rPr lang="fi-FI" dirty="0" smtClean="0">
                <a:effectLst/>
              </a:rPr>
              <a:t>asveilla ei ole hermostoa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7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effectLst/>
              </a:rPr>
              <a:t>Monilla eläimillä on hermosto ja aistit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effectLst/>
              </a:rPr>
              <a:t>Eläin aistii </a:t>
            </a:r>
            <a:r>
              <a:rPr lang="fi-FI" b="1" spc="300" dirty="0">
                <a:solidFill>
                  <a:srgbClr val="FF0000"/>
                </a:solidFill>
              </a:rPr>
              <a:t>astinsoluilla</a:t>
            </a:r>
          </a:p>
          <a:p>
            <a:r>
              <a:rPr lang="fi-FI" dirty="0" smtClean="0">
                <a:effectLst/>
              </a:rPr>
              <a:t>Aistinsolut reagoivat johonkin </a:t>
            </a:r>
            <a:r>
              <a:rPr lang="fi-FI" b="1" spc="300" dirty="0">
                <a:solidFill>
                  <a:srgbClr val="FF0000"/>
                </a:solidFill>
              </a:rPr>
              <a:t>ärsykkeeseen</a:t>
            </a:r>
          </a:p>
          <a:p>
            <a:r>
              <a:rPr lang="fi-FI" dirty="0" smtClean="0">
                <a:effectLst/>
              </a:rPr>
              <a:t>Muilla eläimillä on aisteja, joita ihmisellä ei ole</a:t>
            </a:r>
          </a:p>
          <a:p>
            <a:pPr lvl="1"/>
            <a:r>
              <a:rPr lang="fi-FI" dirty="0" smtClean="0">
                <a:effectLst/>
              </a:rPr>
              <a:t> lintujen magneettiaisti</a:t>
            </a:r>
          </a:p>
          <a:p>
            <a:pPr lvl="1"/>
            <a:r>
              <a:rPr lang="fi-FI" dirty="0" smtClean="0">
                <a:effectLst/>
              </a:rPr>
              <a:t>joidenkin kalojen sähköaisti</a:t>
            </a:r>
          </a:p>
          <a:p>
            <a:pPr lvl="1"/>
            <a:r>
              <a:rPr lang="fi-FI" dirty="0" smtClean="0">
                <a:effectLst/>
              </a:rPr>
              <a:t>joidenkin hyönteisten kyky nähdä UV-säteilyä.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9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2" name="Rectangle 4">
            <a:extLst>
              <a:ext uri="{FF2B5EF4-FFF2-40B4-BE49-F238E27FC236}">
                <a16:creationId xmlns:a16="http://schemas.microsoft.com/office/drawing/2014/main" id="{92299F9F-799B-469C-95AB-42ECC5B8DB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2447" y="2609851"/>
            <a:ext cx="2402682" cy="733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i-FI" dirty="0"/>
              <a:t>AISTIT</a:t>
            </a:r>
          </a:p>
        </p:txBody>
      </p:sp>
      <p:sp>
        <p:nvSpPr>
          <p:cNvPr id="391173" name="Rectangle 5">
            <a:extLst>
              <a:ext uri="{FF2B5EF4-FFF2-40B4-BE49-F238E27FC236}">
                <a16:creationId xmlns:a16="http://schemas.microsoft.com/office/drawing/2014/main" id="{28ACABB3-FC53-4154-BD35-56ACB321AE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76526" y="3370661"/>
            <a:ext cx="2132410" cy="504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i-FI" sz="1500" dirty="0"/>
              <a:t>”SIELUN IKKUNAT”</a:t>
            </a:r>
          </a:p>
        </p:txBody>
      </p:sp>
      <p:sp>
        <p:nvSpPr>
          <p:cNvPr id="244740" name="Rectangle 5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EBDC29-0325-4F88-965F-499E1FBC33A8}" type="datetime1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5.5.2021</a:t>
            </a:fld>
            <a:endParaRPr lang="fi-FI" altLang="fi-FI" sz="1050"/>
          </a:p>
        </p:txBody>
      </p:sp>
      <p:sp>
        <p:nvSpPr>
          <p:cNvPr id="244741" name="Rectangle 6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050"/>
              <a:t>Sakari Valtiala</a:t>
            </a:r>
          </a:p>
        </p:txBody>
      </p:sp>
      <p:sp>
        <p:nvSpPr>
          <p:cNvPr id="2447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8BEF9-F75D-4B65-941C-318A8F70145C}" type="slidenum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fi-FI" altLang="fi-FI" sz="1050"/>
          </a:p>
        </p:txBody>
      </p:sp>
      <p:pic>
        <p:nvPicPr>
          <p:cNvPr id="244743" name="Picture 7" descr="aikuisluk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30" y="1099543"/>
            <a:ext cx="4726781" cy="45422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äivämäärän paikkamerkki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AFB949-B3ED-4C76-B889-B3629042A6B9}" type="datetime1">
              <a:rPr lang="fi-FI" smtClean="0">
                <a:latin typeface="Comic Sans MS" pitchFamily="66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5.5.2021</a:t>
            </a:fld>
            <a:endParaRPr lang="fi-FI" smtClean="0">
              <a:latin typeface="Comic Sans MS" pitchFamily="66" charset="0"/>
            </a:endParaRPr>
          </a:p>
        </p:txBody>
      </p:sp>
      <p:sp>
        <p:nvSpPr>
          <p:cNvPr id="8195" name="Alatunnisteen paikkamerkki 3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mtClean="0">
                <a:latin typeface="Comic Sans MS" pitchFamily="66" charset="0"/>
              </a:rPr>
              <a:t>Sakari Valtiala</a:t>
            </a:r>
          </a:p>
        </p:txBody>
      </p:sp>
      <p:sp>
        <p:nvSpPr>
          <p:cNvPr id="9220" name="Dian numeron paikkamerkki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75D5A8-1AED-4AA7-BB20-FC1A7E514870}" type="slidenum">
              <a:rPr lang="fi-FI" altLang="fi-FI" sz="1200"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i-FI" altLang="fi-FI" sz="1200">
              <a:latin typeface="Comic Sans MS" panose="030F0702030302020204" pitchFamily="66" charset="0"/>
            </a:endParaRPr>
          </a:p>
        </p:txBody>
      </p:sp>
      <p:pic>
        <p:nvPicPr>
          <p:cNvPr id="9221" name="Picture 4" descr="bi4 kudoskuva2"/>
          <p:cNvPicPr>
            <a:picLocks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3488" y="152400"/>
            <a:ext cx="5518150" cy="6445250"/>
          </a:xfrm>
        </p:spPr>
      </p:pic>
    </p:spTree>
    <p:extLst>
      <p:ext uri="{BB962C8B-B14F-4D97-AF65-F5344CB8AC3E}">
        <p14:creationId xmlns:p14="http://schemas.microsoft.com/office/powerpoint/2010/main" val="16128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3" name="Rectangle 5">
            <a:extLst>
              <a:ext uri="{FF2B5EF4-FFF2-40B4-BE49-F238E27FC236}">
                <a16:creationId xmlns:a16="http://schemas.microsoft.com/office/drawing/2014/main" id="{28ACABB3-FC53-4154-BD35-56ACB321AE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91928" y="2185989"/>
            <a:ext cx="2132410" cy="5048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i-FI" dirty="0"/>
              <a:t>Ihminen aistii monia </a:t>
            </a:r>
            <a:r>
              <a:rPr lang="fi-FI" b="1" dirty="0">
                <a:solidFill>
                  <a:srgbClr val="FF0000"/>
                </a:solidFill>
              </a:rPr>
              <a:t>ärsykkeitä </a:t>
            </a:r>
            <a:r>
              <a:rPr lang="fi-FI" dirty="0"/>
              <a:t>(asioita) …</a:t>
            </a:r>
            <a:endParaRPr lang="fi-FI" dirty="0"/>
          </a:p>
        </p:txBody>
      </p:sp>
      <p:sp>
        <p:nvSpPr>
          <p:cNvPr id="244740" name="Rectangle 5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EBDC29-0325-4F88-965F-499E1FBC33A8}" type="datetime1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5.5.2021</a:t>
            </a:fld>
            <a:endParaRPr lang="fi-FI" altLang="fi-FI" sz="1050"/>
          </a:p>
        </p:txBody>
      </p:sp>
      <p:sp>
        <p:nvSpPr>
          <p:cNvPr id="244741" name="Rectangle 6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050"/>
              <a:t>Sakari Valtiala</a:t>
            </a:r>
          </a:p>
        </p:txBody>
      </p:sp>
      <p:sp>
        <p:nvSpPr>
          <p:cNvPr id="2447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8BEF9-F75D-4B65-941C-318A8F70145C}" type="slidenum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fi-FI" altLang="fi-FI" sz="1050"/>
          </a:p>
        </p:txBody>
      </p:sp>
      <p:pic>
        <p:nvPicPr>
          <p:cNvPr id="244743" name="Picture 7" descr="aikuisluk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7" y="1099543"/>
            <a:ext cx="4726781" cy="45422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5838827" y="2343150"/>
            <a:ext cx="1014413" cy="266700"/>
          </a:xfrm>
          <a:prstGeom prst="rect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4924426" y="4500266"/>
            <a:ext cx="1014413" cy="780455"/>
          </a:xfrm>
          <a:prstGeom prst="rect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7314011" y="2343151"/>
            <a:ext cx="1014413" cy="404813"/>
          </a:xfrm>
          <a:prstGeom prst="rect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5588795" y="3243263"/>
            <a:ext cx="1014413" cy="500062"/>
          </a:xfrm>
          <a:prstGeom prst="rect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/>
          <p:cNvSpPr/>
          <p:nvPr/>
        </p:nvSpPr>
        <p:spPr>
          <a:xfrm>
            <a:off x="6109102" y="4299943"/>
            <a:ext cx="1014413" cy="266700"/>
          </a:xfrm>
          <a:prstGeom prst="rect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5674521" y="4021634"/>
            <a:ext cx="1014413" cy="266700"/>
          </a:xfrm>
          <a:prstGeom prst="rect">
            <a:avLst/>
          </a:prstGeom>
          <a:noFill/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/>
        </p:nvSpPr>
        <p:spPr>
          <a:xfrm>
            <a:off x="6566300" y="4616649"/>
            <a:ext cx="1014413" cy="266700"/>
          </a:xfrm>
          <a:prstGeom prst="rect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/>
          <p:cNvSpPr/>
          <p:nvPr/>
        </p:nvSpPr>
        <p:spPr>
          <a:xfrm>
            <a:off x="7193162" y="4288334"/>
            <a:ext cx="1014413" cy="266700"/>
          </a:xfrm>
          <a:prstGeom prst="rect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00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3" name="Rectangle 5">
            <a:extLst>
              <a:ext uri="{FF2B5EF4-FFF2-40B4-BE49-F238E27FC236}">
                <a16:creationId xmlns:a16="http://schemas.microsoft.com/office/drawing/2014/main" id="{28ACABB3-FC53-4154-BD35-56ACB321AE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15145" y="2647952"/>
            <a:ext cx="2132410" cy="5048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i-FI" dirty="0"/>
              <a:t>… mutta monet asiat jäävät aistien ulkopuolelle.</a:t>
            </a:r>
            <a:endParaRPr lang="fi-FI" dirty="0"/>
          </a:p>
        </p:txBody>
      </p:sp>
      <p:sp>
        <p:nvSpPr>
          <p:cNvPr id="244740" name="Rectangle 5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EBDC29-0325-4F88-965F-499E1FBC33A8}" type="datetime1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5.5.2021</a:t>
            </a:fld>
            <a:endParaRPr lang="fi-FI" altLang="fi-FI" sz="1050"/>
          </a:p>
        </p:txBody>
      </p:sp>
      <p:sp>
        <p:nvSpPr>
          <p:cNvPr id="244741" name="Rectangle 6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050"/>
              <a:t>Sakari Valtiala</a:t>
            </a:r>
          </a:p>
        </p:txBody>
      </p:sp>
      <p:sp>
        <p:nvSpPr>
          <p:cNvPr id="2447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8BEF9-F75D-4B65-941C-318A8F70145C}" type="slidenum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fi-FI" altLang="fi-FI" sz="1050"/>
          </a:p>
        </p:txBody>
      </p:sp>
      <p:sp>
        <p:nvSpPr>
          <p:cNvPr id="2" name="Ellipsi 1"/>
          <p:cNvSpPr/>
          <p:nvPr/>
        </p:nvSpPr>
        <p:spPr>
          <a:xfrm>
            <a:off x="5767389" y="1271589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" name="Ryhmä 3"/>
          <p:cNvGrpSpPr/>
          <p:nvPr/>
        </p:nvGrpSpPr>
        <p:grpSpPr>
          <a:xfrm>
            <a:off x="4521989" y="1099543"/>
            <a:ext cx="5381387" cy="4542234"/>
            <a:chOff x="3997318" y="323057"/>
            <a:chExt cx="7175182" cy="6056312"/>
          </a:xfrm>
        </p:grpSpPr>
        <p:pic>
          <p:nvPicPr>
            <p:cNvPr id="244743" name="Picture 7" descr="aikuisluki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72" y="323057"/>
              <a:ext cx="6302375" cy="60563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Ellipsi 2"/>
            <p:cNvSpPr/>
            <p:nvPr/>
          </p:nvSpPr>
          <p:spPr>
            <a:xfrm>
              <a:off x="8722669" y="598963"/>
              <a:ext cx="2449831" cy="10477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/>
            <p:cNvSpPr/>
            <p:nvPr/>
          </p:nvSpPr>
          <p:spPr>
            <a:xfrm>
              <a:off x="8138156" y="5299869"/>
              <a:ext cx="2922275" cy="10477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Ellipsi 10"/>
            <p:cNvSpPr/>
            <p:nvPr/>
          </p:nvSpPr>
          <p:spPr>
            <a:xfrm>
              <a:off x="5340028" y="424261"/>
              <a:ext cx="2449831" cy="10477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3997318" y="2200276"/>
              <a:ext cx="2449831" cy="10477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4631053" y="4937919"/>
              <a:ext cx="2449831" cy="10477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836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Ihmisen aistit antavat tietoa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57213" indent="-557213">
              <a:buAutoNum type="alphaLcParenR"/>
            </a:pPr>
            <a:r>
              <a:rPr lang="fi-FI" sz="3300" dirty="0"/>
              <a:t>kehon </a:t>
            </a:r>
            <a:r>
              <a:rPr lang="fi-FI" sz="3300" u="sng" dirty="0"/>
              <a:t>sisältä</a:t>
            </a:r>
            <a:r>
              <a:rPr lang="fi-FI" sz="3300" dirty="0"/>
              <a:t> (esimerkiksi päänsärky)</a:t>
            </a:r>
          </a:p>
          <a:p>
            <a:pPr marL="0" indent="0">
              <a:buNone/>
            </a:pPr>
            <a:endParaRPr lang="fi-FI" sz="3300" dirty="0"/>
          </a:p>
          <a:p>
            <a:pPr marL="0" indent="0">
              <a:buNone/>
            </a:pPr>
            <a:r>
              <a:rPr lang="fi-FI" sz="3300" dirty="0"/>
              <a:t>b) kehon </a:t>
            </a:r>
            <a:r>
              <a:rPr lang="fi-FI" sz="3300" u="sng" dirty="0"/>
              <a:t>ulkopuolelta</a:t>
            </a:r>
            <a:r>
              <a:rPr lang="fi-FI" sz="3300" dirty="0"/>
              <a:t> (esimerkiksi ympäristön näkeminen silmien avulla)</a:t>
            </a:r>
            <a:endParaRPr lang="fi-FI" sz="3300" dirty="0"/>
          </a:p>
        </p:txBody>
      </p:sp>
    </p:spTree>
    <p:extLst>
      <p:ext uri="{BB962C8B-B14F-4D97-AF65-F5344CB8AC3E}">
        <p14:creationId xmlns:p14="http://schemas.microsoft.com/office/powerpoint/2010/main" val="36455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i-FI" sz="4050" dirty="0"/>
              <a:t>AISTIEN KERÄÄMÄN TIEDON AVULLA IHMINEN</a:t>
            </a:r>
            <a:endParaRPr lang="fi-FI" sz="405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52650" y="2469356"/>
            <a:ext cx="7886700" cy="3263504"/>
          </a:xfrm>
        </p:spPr>
        <p:txBody>
          <a:bodyPr>
            <a:normAutofit/>
          </a:bodyPr>
          <a:lstStyle/>
          <a:p>
            <a:r>
              <a:rPr lang="fi-FI" sz="3600" dirty="0"/>
              <a:t>sopeutuu erilaisiin ympäristöihin</a:t>
            </a:r>
          </a:p>
          <a:p>
            <a:r>
              <a:rPr lang="fi-FI" sz="3600" dirty="0"/>
              <a:t>välttää vaaroja</a:t>
            </a:r>
          </a:p>
          <a:p>
            <a:r>
              <a:rPr lang="fi-FI" sz="3600" dirty="0"/>
              <a:t>löytää ruokaa</a:t>
            </a:r>
          </a:p>
          <a:p>
            <a:r>
              <a:rPr lang="fi-FI" sz="3600" dirty="0"/>
              <a:t>hahmottaa maailmaa ympärillään</a:t>
            </a:r>
          </a:p>
        </p:txBody>
      </p:sp>
    </p:spTree>
    <p:extLst>
      <p:ext uri="{BB962C8B-B14F-4D97-AF65-F5344CB8AC3E}">
        <p14:creationId xmlns:p14="http://schemas.microsoft.com/office/powerpoint/2010/main" val="15583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effectLst/>
              </a:rPr>
              <a:t>Aistit kertovat ympäristöstä ja kehon toiminnasta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063552" y="2332038"/>
            <a:ext cx="8229600" cy="4525963"/>
          </a:xfrm>
        </p:spPr>
        <p:txBody>
          <a:bodyPr/>
          <a:lstStyle/>
          <a:p>
            <a:r>
              <a:rPr lang="fi-FI" dirty="0"/>
              <a:t>a</a:t>
            </a:r>
            <a:r>
              <a:rPr lang="fi-FI" dirty="0" smtClean="0">
                <a:effectLst/>
              </a:rPr>
              <a:t>istien avulla eliö välttää vaaroja ja selviytyy</a:t>
            </a:r>
          </a:p>
          <a:p>
            <a:r>
              <a:rPr lang="fi-FI" dirty="0"/>
              <a:t>a</a:t>
            </a:r>
            <a:r>
              <a:rPr lang="fi-FI" dirty="0" smtClean="0">
                <a:effectLst/>
              </a:rPr>
              <a:t>istinsolu reagoi ärsykkeeseen</a:t>
            </a:r>
          </a:p>
          <a:p>
            <a:r>
              <a:rPr lang="fi-FI" dirty="0"/>
              <a:t>t</a:t>
            </a:r>
            <a:r>
              <a:rPr lang="fi-FI" dirty="0" smtClean="0">
                <a:effectLst/>
              </a:rPr>
              <a:t>ieto kulkee </a:t>
            </a:r>
            <a:r>
              <a:rPr lang="fi-FI" b="1" spc="300" dirty="0">
                <a:solidFill>
                  <a:srgbClr val="FF0000"/>
                </a:solidFill>
              </a:rPr>
              <a:t>hermojen</a:t>
            </a:r>
            <a:r>
              <a:rPr lang="fi-FI" dirty="0" smtClean="0">
                <a:effectLst/>
              </a:rPr>
              <a:t> kautta </a:t>
            </a:r>
            <a:r>
              <a:rPr lang="fi-FI" b="1" spc="300" dirty="0">
                <a:solidFill>
                  <a:srgbClr val="FF0000"/>
                </a:solidFill>
              </a:rPr>
              <a:t>aivoille</a:t>
            </a:r>
          </a:p>
          <a:p>
            <a:r>
              <a:rPr lang="fi-FI" b="1" spc="300" dirty="0">
                <a:solidFill>
                  <a:srgbClr val="FF0000"/>
                </a:solidFill>
              </a:rPr>
              <a:t>aistimus</a:t>
            </a:r>
            <a:r>
              <a:rPr lang="fi-FI" dirty="0" smtClean="0">
                <a:effectLst/>
              </a:rPr>
              <a:t> tapahtuu vasta aivoissa.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69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Näköaisti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hminen näkee silmillä</a:t>
            </a:r>
          </a:p>
          <a:p>
            <a:r>
              <a:rPr lang="fi-FI" dirty="0" smtClean="0">
                <a:effectLst/>
              </a:rPr>
              <a:t>silmissä on </a:t>
            </a:r>
            <a:r>
              <a:rPr lang="fi-FI" u="sng" dirty="0" smtClean="0">
                <a:effectLst/>
              </a:rPr>
              <a:t>valolle herkkiä soluja</a:t>
            </a:r>
            <a:r>
              <a:rPr lang="fi-FI" dirty="0" smtClean="0">
                <a:effectLst/>
              </a:rPr>
              <a:t>, jotka lähettävät viestin aivoille</a:t>
            </a:r>
          </a:p>
          <a:p>
            <a:r>
              <a:rPr lang="fi-FI" dirty="0" smtClean="0">
                <a:effectLst/>
              </a:rPr>
              <a:t>viesti kulkee aivoihin </a:t>
            </a:r>
            <a:r>
              <a:rPr lang="fi-FI" b="1" spc="300" dirty="0">
                <a:solidFill>
                  <a:srgbClr val="FF0000"/>
                </a:solidFill>
              </a:rPr>
              <a:t>näköhermoa</a:t>
            </a:r>
            <a:r>
              <a:rPr lang="fi-FI" dirty="0" smtClean="0">
                <a:effectLst/>
              </a:rPr>
              <a:t> pitkin</a:t>
            </a:r>
          </a:p>
          <a:p>
            <a:r>
              <a:rPr lang="fi-FI" b="1" spc="300" dirty="0">
                <a:solidFill>
                  <a:srgbClr val="FF0000"/>
                </a:solidFill>
              </a:rPr>
              <a:t>näköaistimus</a:t>
            </a:r>
            <a:r>
              <a:rPr lang="fi-FI" dirty="0" smtClean="0">
                <a:effectLst/>
              </a:rPr>
              <a:t> muodostuu </a:t>
            </a:r>
            <a:r>
              <a:rPr lang="fi-FI" u="sng" dirty="0" smtClean="0">
                <a:effectLst/>
              </a:rPr>
              <a:t>aivojen kuorikerroksessa </a:t>
            </a:r>
            <a:r>
              <a:rPr lang="fi-FI" b="1" u="sng" spc="300" dirty="0">
                <a:solidFill>
                  <a:srgbClr val="FF0000"/>
                </a:solidFill>
              </a:rPr>
              <a:t>näköalueella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17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SILMÄ ON AISTINELIN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52651" y="2226469"/>
            <a:ext cx="8201025" cy="3263504"/>
          </a:xfrm>
        </p:spPr>
        <p:txBody>
          <a:bodyPr>
            <a:normAutofit lnSpcReduction="10000"/>
          </a:bodyPr>
          <a:lstStyle/>
          <a:p>
            <a:r>
              <a:rPr lang="fi-FI" sz="3300" dirty="0"/>
              <a:t>silmä on </a:t>
            </a:r>
            <a:r>
              <a:rPr lang="fi-FI" sz="3300" b="1" spc="225" dirty="0">
                <a:solidFill>
                  <a:srgbClr val="FF0000"/>
                </a:solidFill>
              </a:rPr>
              <a:t>aistinelin</a:t>
            </a:r>
            <a:r>
              <a:rPr lang="fi-FI" sz="3300" dirty="0"/>
              <a:t>, joka vastaanottaa valoa</a:t>
            </a:r>
          </a:p>
          <a:p>
            <a:r>
              <a:rPr lang="fi-FI" sz="3300" dirty="0"/>
              <a:t>silmässä on </a:t>
            </a:r>
            <a:r>
              <a:rPr lang="fi-FI" sz="3300" b="1" spc="225" dirty="0">
                <a:solidFill>
                  <a:srgbClr val="FF0000"/>
                </a:solidFill>
              </a:rPr>
              <a:t>aistinsoluja</a:t>
            </a:r>
          </a:p>
          <a:p>
            <a:r>
              <a:rPr lang="fi-FI" sz="3300" dirty="0"/>
              <a:t>aistinsolut muuttavat valon </a:t>
            </a:r>
            <a:r>
              <a:rPr lang="fi-FI" sz="3300" u="sng" dirty="0">
                <a:solidFill>
                  <a:srgbClr val="FF0000"/>
                </a:solidFill>
              </a:rPr>
              <a:t>sähköisiksi impulsseiksi</a:t>
            </a:r>
          </a:p>
          <a:p>
            <a:r>
              <a:rPr lang="fi-FI" sz="3300" dirty="0"/>
              <a:t>impulssit kulkevat hermostossa aivoihin</a:t>
            </a:r>
          </a:p>
          <a:p>
            <a:r>
              <a:rPr lang="fi-FI" sz="3300" dirty="0"/>
              <a:t>aivoissa syntyy </a:t>
            </a:r>
            <a:r>
              <a:rPr lang="fi-FI" sz="3300" b="1" spc="225" dirty="0">
                <a:solidFill>
                  <a:srgbClr val="FF0000"/>
                </a:solidFill>
              </a:rPr>
              <a:t>aistimus</a:t>
            </a:r>
            <a:endParaRPr lang="fi-FI" sz="3300" b="1" spc="225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91545" y="1214439"/>
            <a:ext cx="3168352" cy="68461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b="1" dirty="0">
                <a:solidFill>
                  <a:srgbClr val="862B7C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Silmän </a:t>
            </a:r>
            <a:r>
              <a:rPr lang="fi-FI" b="1" dirty="0" smtClean="0">
                <a:solidFill>
                  <a:srgbClr val="862B7C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/>
            </a:r>
            <a:br>
              <a:rPr lang="fi-FI" b="1" dirty="0" smtClean="0">
                <a:solidFill>
                  <a:srgbClr val="862B7C"/>
                </a:solidFill>
                <a:latin typeface="Myriad Pro Semibold" charset="0"/>
                <a:ea typeface="Myriad Pro Semibold" charset="0"/>
                <a:cs typeface="Myriad Pro Semibold" charset="0"/>
              </a:rPr>
            </a:br>
            <a:r>
              <a:rPr lang="fi-FI" b="1" dirty="0" smtClean="0">
                <a:solidFill>
                  <a:srgbClr val="862B7C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rakenne</a:t>
            </a:r>
            <a:endParaRPr lang="fi-FI" b="1" dirty="0">
              <a:solidFill>
                <a:srgbClr val="862B7C"/>
              </a:solidFill>
              <a:latin typeface="Myriad Pro Semibold" charset="0"/>
              <a:ea typeface="Myriad Pro Semibold" charset="0"/>
              <a:cs typeface="Myriad Pro Semibold" charset="0"/>
            </a:endParaRPr>
          </a:p>
        </p:txBody>
      </p:sp>
      <p:pic>
        <p:nvPicPr>
          <p:cNvPr id="247811" name="Kuv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86" y="1052514"/>
            <a:ext cx="4805363" cy="42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Kuuloaisti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hminen kuulee korvilla</a:t>
            </a:r>
          </a:p>
          <a:p>
            <a:r>
              <a:rPr lang="fi-FI" dirty="0" smtClean="0">
                <a:effectLst/>
              </a:rPr>
              <a:t>ääni kulkee </a:t>
            </a:r>
            <a:r>
              <a:rPr lang="fi-FI" u="sng" dirty="0" smtClean="0">
                <a:effectLst/>
              </a:rPr>
              <a:t>korvakäytävää</a:t>
            </a:r>
            <a:r>
              <a:rPr lang="fi-FI" dirty="0" smtClean="0">
                <a:effectLst/>
              </a:rPr>
              <a:t> pitkin </a:t>
            </a:r>
            <a:r>
              <a:rPr lang="fi-FI" u="sng" dirty="0" smtClean="0">
                <a:effectLst/>
              </a:rPr>
              <a:t>tärykalvolle</a:t>
            </a:r>
          </a:p>
          <a:p>
            <a:r>
              <a:rPr lang="fi-FI" dirty="0" smtClean="0"/>
              <a:t>t</a:t>
            </a:r>
            <a:r>
              <a:rPr lang="fi-FI" dirty="0" smtClean="0">
                <a:effectLst/>
              </a:rPr>
              <a:t>ärykalvon värähtely liikuttaa </a:t>
            </a:r>
            <a:r>
              <a:rPr lang="fi-FI" u="sng" dirty="0" smtClean="0">
                <a:effectLst/>
              </a:rPr>
              <a:t>kuuloluita</a:t>
            </a:r>
          </a:p>
          <a:p>
            <a:r>
              <a:rPr lang="fi-FI" dirty="0" smtClean="0">
                <a:effectLst/>
              </a:rPr>
              <a:t>kuuloluut vievät värähtelyn simpukkaan</a:t>
            </a:r>
          </a:p>
          <a:p>
            <a:r>
              <a:rPr lang="fi-FI" dirty="0"/>
              <a:t>v</a:t>
            </a:r>
            <a:r>
              <a:rPr lang="fi-FI" dirty="0" smtClean="0">
                <a:effectLst/>
              </a:rPr>
              <a:t>iesti kulkee aivoille </a:t>
            </a:r>
            <a:r>
              <a:rPr lang="fi-FI" b="1" spc="300" dirty="0">
                <a:solidFill>
                  <a:srgbClr val="FF0000"/>
                </a:solidFill>
              </a:rPr>
              <a:t>kuulohermoa</a:t>
            </a:r>
            <a:r>
              <a:rPr lang="fi-FI" dirty="0" smtClean="0">
                <a:effectLst/>
              </a:rPr>
              <a:t> pitkin </a:t>
            </a:r>
          </a:p>
          <a:p>
            <a:r>
              <a:rPr lang="fi-FI" dirty="0"/>
              <a:t>k</a:t>
            </a:r>
            <a:r>
              <a:rPr lang="fi-FI" dirty="0" smtClean="0">
                <a:effectLst/>
              </a:rPr>
              <a:t>uuloaistimus syntyy aivoissa </a:t>
            </a:r>
            <a:r>
              <a:rPr lang="fi-FI" b="1" u="sng" spc="300" dirty="0">
                <a:solidFill>
                  <a:srgbClr val="FF0000"/>
                </a:solidFill>
              </a:rPr>
              <a:t>kuuloalueella</a:t>
            </a:r>
          </a:p>
        </p:txBody>
      </p:sp>
    </p:spTree>
    <p:extLst>
      <p:ext uri="{BB962C8B-B14F-4D97-AF65-F5344CB8AC3E}">
        <p14:creationId xmlns:p14="http://schemas.microsoft.com/office/powerpoint/2010/main" val="4407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Otsikko 1"/>
          <p:cNvSpPr>
            <a:spLocks noGrp="1"/>
          </p:cNvSpPr>
          <p:nvPr>
            <p:ph type="title"/>
          </p:nvPr>
        </p:nvSpPr>
        <p:spPr>
          <a:xfrm>
            <a:off x="3503712" y="283965"/>
            <a:ext cx="4098502" cy="746522"/>
          </a:xfrm>
        </p:spPr>
        <p:txBody>
          <a:bodyPr>
            <a:normAutofit fontScale="90000"/>
          </a:bodyPr>
          <a:lstStyle/>
          <a:p>
            <a:r>
              <a:rPr lang="fi-FI" altLang="fi-FI" b="1" dirty="0" smtClean="0">
                <a:solidFill>
                  <a:srgbClr val="862B7C"/>
                </a:solidFill>
                <a:latin typeface="Myriad Pro Semibold"/>
                <a:ea typeface="Myriad Pro Semibold"/>
                <a:cs typeface="Myriad Pro Semibold"/>
              </a:rPr>
              <a:t>Korvan rakenne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138489" y="2621758"/>
            <a:ext cx="5332810" cy="246935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fi-FI" dirty="0" smtClean="0"/>
          </a:p>
          <a:p>
            <a:pPr>
              <a:defRPr/>
            </a:pPr>
            <a:endParaRPr lang="fi-FI" dirty="0"/>
          </a:p>
          <a:p>
            <a:pPr>
              <a:defRPr/>
            </a:pPr>
            <a:endParaRPr lang="fi-FI" dirty="0" smtClean="0"/>
          </a:p>
        </p:txBody>
      </p:sp>
      <p:pic>
        <p:nvPicPr>
          <p:cNvPr id="254980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78" y="1566862"/>
            <a:ext cx="684252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8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Sisällön paikkamerkki 2"/>
          <p:cNvGraphicFramePr>
            <a:graphicFrameLocks noGrp="1" noChangeAspect="1"/>
          </p:cNvGraphicFramePr>
          <p:nvPr>
            <p:ph/>
          </p:nvPr>
        </p:nvGraphicFramePr>
        <p:xfrm>
          <a:off x="1992313" y="260351"/>
          <a:ext cx="855345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-valokuva" r:id="rId3" imgW="6095238" imgH="4571429" progId="MSPhotoEd.3">
                  <p:embed/>
                </p:oleObj>
              </mc:Choice>
              <mc:Fallback>
                <p:oleObj name="Photo Editor -valokuva" r:id="rId3" imgW="6095238" imgH="4571429" progId="MSPhotoEd.3">
                  <p:embed/>
                  <p:pic>
                    <p:nvPicPr>
                      <p:cNvPr id="10242" name="Sisällön paikkamerkki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260351"/>
                        <a:ext cx="8553450" cy="641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8672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75520" y="22109"/>
            <a:ext cx="8229600" cy="1143000"/>
          </a:xfrm>
        </p:spPr>
        <p:txBody>
          <a:bodyPr/>
          <a:lstStyle/>
          <a:p>
            <a:r>
              <a:rPr lang="fi-FI" dirty="0" smtClean="0"/>
              <a:t>Kemialliset aistit: maku ja haju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063552" y="1268761"/>
            <a:ext cx="8229600" cy="4525963"/>
          </a:xfrm>
        </p:spPr>
        <p:txBody>
          <a:bodyPr/>
          <a:lstStyle/>
          <a:p>
            <a:r>
              <a:rPr lang="fi-FI" dirty="0" smtClean="0"/>
              <a:t>i</a:t>
            </a:r>
            <a:r>
              <a:rPr lang="fi-FI" dirty="0" smtClean="0">
                <a:effectLst/>
              </a:rPr>
              <a:t>hminen maistaa kielellä ja suuontelolla</a:t>
            </a:r>
          </a:p>
          <a:p>
            <a:r>
              <a:rPr lang="fi-FI" b="1" spc="300" dirty="0">
                <a:solidFill>
                  <a:srgbClr val="FF0000"/>
                </a:solidFill>
              </a:rPr>
              <a:t>makusilmuissa</a:t>
            </a:r>
            <a:r>
              <a:rPr lang="fi-FI" dirty="0" smtClean="0">
                <a:effectLst/>
              </a:rPr>
              <a:t> on aistinsoluja eri mauille</a:t>
            </a:r>
          </a:p>
          <a:p>
            <a:r>
              <a:rPr lang="fi-FI" dirty="0" smtClean="0">
                <a:effectLst/>
              </a:rPr>
              <a:t>ihminen maistaa monia makuja</a:t>
            </a:r>
          </a:p>
          <a:p>
            <a:pPr lvl="1"/>
            <a:r>
              <a:rPr lang="fi-FI" dirty="0"/>
              <a:t>m</a:t>
            </a:r>
            <a:r>
              <a:rPr lang="fi-FI" dirty="0" smtClean="0">
                <a:effectLst/>
              </a:rPr>
              <a:t>akuja ovat esimerkiksi makea, hapan, karvas, suolainen ja </a:t>
            </a:r>
            <a:r>
              <a:rPr lang="fi-FI" dirty="0" err="1" smtClean="0">
                <a:effectLst/>
              </a:rPr>
              <a:t>umami</a:t>
            </a:r>
            <a:r>
              <a:rPr lang="fi-FI" dirty="0" smtClean="0">
                <a:effectLst/>
              </a:rPr>
              <a:t>.</a:t>
            </a:r>
          </a:p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hminen haistaa nenällä</a:t>
            </a:r>
          </a:p>
          <a:p>
            <a:r>
              <a:rPr lang="fi-FI" dirty="0"/>
              <a:t>h</a:t>
            </a:r>
            <a:r>
              <a:rPr lang="fi-FI" dirty="0" smtClean="0">
                <a:effectLst/>
              </a:rPr>
              <a:t>ajusolut ovat nenäontelon yläosassa, </a:t>
            </a:r>
            <a:r>
              <a:rPr lang="fi-FI" b="1" spc="300" dirty="0">
                <a:solidFill>
                  <a:srgbClr val="FF0000"/>
                </a:solidFill>
              </a:rPr>
              <a:t>hajuepiteelissä</a:t>
            </a:r>
          </a:p>
          <a:p>
            <a:r>
              <a:rPr lang="fi-FI" dirty="0" smtClean="0">
                <a:effectLst/>
              </a:rPr>
              <a:t>perushajuja on yli tuhat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077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Tuntoaisti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hminen tuntee iholla</a:t>
            </a:r>
          </a:p>
          <a:p>
            <a:r>
              <a:rPr lang="fi-FI" dirty="0" smtClean="0">
                <a:effectLst/>
              </a:rPr>
              <a:t>tuntoaistiin liittyy </a:t>
            </a:r>
            <a:r>
              <a:rPr lang="fi-FI" u="sng" dirty="0" smtClean="0">
                <a:effectLst/>
              </a:rPr>
              <a:t>monia aistinsoluja </a:t>
            </a:r>
            <a:r>
              <a:rPr lang="fi-FI" dirty="0" smtClean="0">
                <a:effectLst/>
              </a:rPr>
              <a:t>– esimerkiksi </a:t>
            </a:r>
            <a:r>
              <a:rPr lang="fi-FI" b="1" spc="300" dirty="0">
                <a:solidFill>
                  <a:srgbClr val="FF0000"/>
                </a:solidFill>
              </a:rPr>
              <a:t>kosketus, paine, kipu ja kylmä ja kuuma</a:t>
            </a:r>
            <a:r>
              <a:rPr lang="fi-FI" dirty="0" smtClean="0">
                <a:effectLst/>
              </a:rPr>
              <a:t> (lämpötila</a:t>
            </a:r>
            <a:r>
              <a:rPr lang="fi-FI" dirty="0" smtClean="0"/>
              <a:t>)</a:t>
            </a:r>
          </a:p>
          <a:p>
            <a:r>
              <a:rPr lang="fi-FI" dirty="0" smtClean="0">
                <a:effectLst/>
              </a:rPr>
              <a:t>joillakin ihon alueilla aistinsoluja on paljon (esimerkiksi huulet ja sormet)</a:t>
            </a:r>
          </a:p>
          <a:p>
            <a:r>
              <a:rPr lang="fi-FI" dirty="0"/>
              <a:t>j</a:t>
            </a:r>
            <a:r>
              <a:rPr lang="fi-FI" dirty="0" smtClean="0">
                <a:effectLst/>
              </a:rPr>
              <a:t>oillakin ihon alueilla on vähän aistinsoluja (esimerkiksi selkä).</a:t>
            </a:r>
          </a:p>
          <a:p>
            <a:r>
              <a:rPr lang="fi-FI" b="0" dirty="0" smtClean="0">
                <a:solidFill>
                  <a:srgbClr val="656565"/>
                </a:solidFill>
                <a:effectLst/>
                <a:latin typeface="Open Sans"/>
              </a:rPr>
              <a:t/>
            </a:r>
            <a:br>
              <a:rPr lang="fi-FI" b="0" dirty="0" smtClean="0">
                <a:solidFill>
                  <a:srgbClr val="656565"/>
                </a:solidFill>
                <a:effectLst/>
                <a:latin typeface="Open Sans"/>
              </a:rPr>
            </a:b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Tasapainoaisti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hmisen tasapainoaisti on korvassa</a:t>
            </a:r>
          </a:p>
          <a:p>
            <a:r>
              <a:rPr lang="fi-FI" dirty="0"/>
              <a:t>t</a:t>
            </a:r>
            <a:r>
              <a:rPr lang="fi-FI" dirty="0" smtClean="0">
                <a:effectLst/>
              </a:rPr>
              <a:t>asapainoaisti kertoo ihmisen ruumiin asennon painovoiman suhteen</a:t>
            </a:r>
          </a:p>
          <a:p>
            <a:r>
              <a:rPr lang="fi-FI" dirty="0"/>
              <a:t>i</a:t>
            </a:r>
            <a:r>
              <a:rPr lang="fi-FI" dirty="0" smtClean="0">
                <a:effectLst/>
              </a:rPr>
              <a:t>hminen siis aistii, mikä on ylhäällä ja mikä on alhaalla</a:t>
            </a:r>
          </a:p>
          <a:p>
            <a:r>
              <a:rPr lang="fi-FI" dirty="0"/>
              <a:t>t</a:t>
            </a:r>
            <a:r>
              <a:rPr lang="fi-FI" dirty="0" smtClean="0">
                <a:effectLst/>
              </a:rPr>
              <a:t>asapainoa aistitaan monen osan avulla – esimerkiksi </a:t>
            </a:r>
            <a:r>
              <a:rPr lang="fi-FI" b="1" spc="300" dirty="0">
                <a:solidFill>
                  <a:srgbClr val="FF0000"/>
                </a:solidFill>
              </a:rPr>
              <a:t>sisäkorvan kaarikäytävät </a:t>
            </a:r>
            <a:r>
              <a:rPr lang="fi-FI" dirty="0" smtClean="0">
                <a:effectLst/>
              </a:rPr>
              <a:t>sekä </a:t>
            </a:r>
            <a:r>
              <a:rPr lang="fi-FI" b="1" spc="300" dirty="0">
                <a:solidFill>
                  <a:srgbClr val="FF0000"/>
                </a:solidFill>
              </a:rPr>
              <a:t>lihasten </a:t>
            </a:r>
            <a:r>
              <a:rPr lang="fi-FI" b="1" spc="300" dirty="0" err="1">
                <a:solidFill>
                  <a:srgbClr val="FF0000"/>
                </a:solidFill>
              </a:rPr>
              <a:t>mekanoreseptorit</a:t>
            </a:r>
            <a:endParaRPr lang="fi-FI" dirty="0" smtClean="0">
              <a:effectLst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58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Otsikko 1"/>
          <p:cNvSpPr>
            <a:spLocks noGrp="1"/>
          </p:cNvSpPr>
          <p:nvPr>
            <p:ph type="title"/>
          </p:nvPr>
        </p:nvSpPr>
        <p:spPr>
          <a:xfrm>
            <a:off x="2769395" y="548681"/>
            <a:ext cx="6299597" cy="745331"/>
          </a:xfrm>
        </p:spPr>
        <p:txBody>
          <a:bodyPr>
            <a:normAutofit fontScale="90000"/>
          </a:bodyPr>
          <a:lstStyle/>
          <a:p>
            <a:r>
              <a:rPr lang="fi-FI" altLang="fi-FI" b="1" dirty="0" smtClean="0">
                <a:solidFill>
                  <a:srgbClr val="862B7C"/>
                </a:solidFill>
                <a:latin typeface="Myriad Pro Semibold"/>
                <a:ea typeface="Myriad Pro Semibold"/>
                <a:cs typeface="Myriad Pro Semibold"/>
              </a:rPr>
              <a:t>Aistit reagoivat monenlaisiin ärsykkeisiin</a:t>
            </a:r>
          </a:p>
        </p:txBody>
      </p:sp>
      <p:sp>
        <p:nvSpPr>
          <p:cNvPr id="246787" name="Tekstiruutu 5"/>
          <p:cNvSpPr txBox="1">
            <a:spLocks noChangeArrowheads="1"/>
          </p:cNvSpPr>
          <p:nvPr/>
        </p:nvSpPr>
        <p:spPr bwMode="auto">
          <a:xfrm>
            <a:off x="4295800" y="5661249"/>
            <a:ext cx="4407694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fi-FI" sz="1575" dirty="0"/>
              <a:t>aistit mukautuvat jatkuvaan ärsytykseen</a:t>
            </a:r>
          </a:p>
          <a:p>
            <a:pPr>
              <a:spcBef>
                <a:spcPct val="0"/>
              </a:spcBef>
            </a:pPr>
            <a:r>
              <a:rPr lang="fi-FI" altLang="fi-FI" sz="1575" dirty="0"/>
              <a:t>aistimus syntyy vasta aivoissa</a:t>
            </a:r>
          </a:p>
          <a:p>
            <a:pPr>
              <a:spcBef>
                <a:spcPct val="0"/>
              </a:spcBef>
            </a:pPr>
            <a:endParaRPr lang="fi-FI" altLang="fi-FI" sz="1575" dirty="0"/>
          </a:p>
        </p:txBody>
      </p:sp>
      <p:pic>
        <p:nvPicPr>
          <p:cNvPr id="246788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19" y="2204864"/>
            <a:ext cx="6128147" cy="31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8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IHMINEN AISTII AIVOILLAAN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888331" y="2326481"/>
            <a:ext cx="8415338" cy="3263504"/>
          </a:xfrm>
        </p:spPr>
        <p:txBody>
          <a:bodyPr>
            <a:normAutofit/>
          </a:bodyPr>
          <a:lstStyle/>
          <a:p>
            <a:r>
              <a:rPr lang="fi-FI" sz="3300" dirty="0"/>
              <a:t>hermosto ottaa vastaan erilaisia </a:t>
            </a:r>
            <a:r>
              <a:rPr lang="fi-FI" sz="3300" b="1" spc="225" dirty="0">
                <a:solidFill>
                  <a:srgbClr val="FF0000"/>
                </a:solidFill>
              </a:rPr>
              <a:t>ärsykkeitä</a:t>
            </a:r>
          </a:p>
          <a:p>
            <a:r>
              <a:rPr lang="fi-FI" sz="3300" dirty="0"/>
              <a:t>hermosto kuljettaa ärsykkeet aivoihin</a:t>
            </a:r>
          </a:p>
          <a:p>
            <a:r>
              <a:rPr lang="fi-FI" sz="3300" dirty="0"/>
              <a:t>aivoissa (isoaivoissa) tapahtuu </a:t>
            </a:r>
            <a:r>
              <a:rPr lang="fi-FI" sz="3300" b="1" spc="225" dirty="0">
                <a:solidFill>
                  <a:srgbClr val="FF0000"/>
                </a:solidFill>
              </a:rPr>
              <a:t>aistimus</a:t>
            </a:r>
            <a:r>
              <a:rPr lang="fi-FI" sz="3300" dirty="0"/>
              <a:t> eli ihminen aistii</a:t>
            </a:r>
          </a:p>
          <a:p>
            <a:pPr marL="0" indent="0">
              <a:buNone/>
            </a:pPr>
            <a:r>
              <a:rPr lang="fi-FI" sz="3300" dirty="0"/>
              <a:t>SIIS: </a:t>
            </a:r>
            <a:r>
              <a:rPr lang="fi-FI" sz="3300" u="sng" dirty="0"/>
              <a:t>ihminen näkee aivoillaan, ei silmillä</a:t>
            </a:r>
            <a:r>
              <a:rPr lang="fi-FI" sz="3300" dirty="0"/>
              <a:t>!</a:t>
            </a:r>
            <a:endParaRPr lang="fi-FI" sz="3300" dirty="0"/>
          </a:p>
        </p:txBody>
      </p:sp>
    </p:spTree>
    <p:extLst>
      <p:ext uri="{BB962C8B-B14F-4D97-AF65-F5344CB8AC3E}">
        <p14:creationId xmlns:p14="http://schemas.microsoft.com/office/powerpoint/2010/main" val="118028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 smtClean="0"/>
              <a:t>AISTEILLA ON OMAT ALUEENSA ISOAIVOISSA</a:t>
            </a:r>
          </a:p>
        </p:txBody>
      </p:sp>
      <p:pic>
        <p:nvPicPr>
          <p:cNvPr id="257027" name="Sisällön paikkamerkk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1394" y="2203847"/>
            <a:ext cx="4738688" cy="3342084"/>
          </a:xfrm>
        </p:spPr>
      </p:pic>
      <p:sp>
        <p:nvSpPr>
          <p:cNvPr id="257028" name="Päivämäärän paikkamerkki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872345-9664-4C28-8EE2-90D22987D6E5}" type="datetime1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5.5.2021</a:t>
            </a:fld>
            <a:endParaRPr lang="fi-FI" altLang="fi-FI" sz="1050"/>
          </a:p>
        </p:txBody>
      </p:sp>
      <p:sp>
        <p:nvSpPr>
          <p:cNvPr id="257029" name="Alatunnisteen paikkamerkki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050"/>
              <a:t>Sakari Valtiala</a:t>
            </a:r>
          </a:p>
        </p:txBody>
      </p:sp>
      <p:sp>
        <p:nvSpPr>
          <p:cNvPr id="257030" name="Dian numeron paikkamerkki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CFC4F6-9549-4E75-BF6A-AD57FC9C027F}" type="slidenum">
              <a:rPr lang="fi-FI" altLang="fi-FI" sz="105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fi-FI" altLang="fi-FI" sz="1050"/>
          </a:p>
        </p:txBody>
      </p:sp>
    </p:spTree>
    <p:extLst>
      <p:ext uri="{BB962C8B-B14F-4D97-AF65-F5344CB8AC3E}">
        <p14:creationId xmlns:p14="http://schemas.microsoft.com/office/powerpoint/2010/main" val="388385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600" dirty="0"/>
              <a:t>Tutustu aisteihin!</a:t>
            </a:r>
            <a:endParaRPr lang="fi-FI" sz="6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>
              <a:hlinkClick r:id="rId2"/>
            </a:endParaRPr>
          </a:p>
          <a:p>
            <a:r>
              <a:rPr lang="fi-FI" dirty="0" smtClean="0">
                <a:hlinkClick r:id="rId2"/>
              </a:rPr>
              <a:t>Aistit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53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isällön paikkamerkki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fi-FI" altLang="fi-FI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523875"/>
            <a:ext cx="8697913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0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mtClean="0"/>
              <a:t>Evoluutio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i-FI" sz="3000" dirty="0"/>
              <a:t>lajit muuttuvat koko ajan. Muutos näkyy evoluutiona. </a:t>
            </a:r>
          </a:p>
          <a:p>
            <a:pPr>
              <a:defRPr/>
            </a:pPr>
            <a:r>
              <a:rPr lang="fi-FI" sz="3000" spc="300" dirty="0"/>
              <a:t>l</a:t>
            </a:r>
            <a:r>
              <a:rPr lang="fi-FI" sz="3000" dirty="0"/>
              <a:t>ajit eivät ole ikuisia: uusia lajeja syntyy (</a:t>
            </a:r>
            <a:r>
              <a:rPr lang="fi-FI" sz="3000" b="1" spc="300" dirty="0"/>
              <a:t>lajiutuminen</a:t>
            </a:r>
            <a:r>
              <a:rPr lang="fi-FI" sz="3000" dirty="0"/>
              <a:t>) ja toisia kuolee pois (</a:t>
            </a:r>
            <a:r>
              <a:rPr lang="fi-FI" sz="3000" b="1" spc="300" dirty="0"/>
              <a:t>sukupuutto</a:t>
            </a:r>
            <a:r>
              <a:rPr lang="fi-FI" sz="3000" spc="300" dirty="0"/>
              <a:t>)</a:t>
            </a:r>
          </a:p>
          <a:p>
            <a:pPr>
              <a:defRPr/>
            </a:pPr>
            <a:r>
              <a:rPr lang="fi-FI" sz="3000" dirty="0"/>
              <a:t>Ihminen voi vaikuttaa evoluutioon esimerkiksi </a:t>
            </a:r>
            <a:r>
              <a:rPr lang="fi-FI" sz="3000" b="1" spc="300" dirty="0"/>
              <a:t>jalostamalla</a:t>
            </a:r>
            <a:endParaRPr lang="fi-FI" sz="3000" dirty="0"/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40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1485</Words>
  <Application>Microsoft Office PowerPoint</Application>
  <PresentationFormat>Laajakuva</PresentationFormat>
  <Paragraphs>263</Paragraphs>
  <Slides>76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76</vt:i4>
      </vt:variant>
    </vt:vector>
  </HeadingPairs>
  <TitlesOfParts>
    <vt:vector size="85" baseType="lpstr">
      <vt:lpstr>Arial</vt:lpstr>
      <vt:lpstr>Calibri</vt:lpstr>
      <vt:lpstr>Calibri Light</vt:lpstr>
      <vt:lpstr>Comic Sans MS</vt:lpstr>
      <vt:lpstr>Myriad Pro Semibold</vt:lpstr>
      <vt:lpstr>Open Sans</vt:lpstr>
      <vt:lpstr>Wingdings</vt:lpstr>
      <vt:lpstr>Office-teema</vt:lpstr>
      <vt:lpstr>Microsoft Photo Editor 3.0 -valokuva</vt:lpstr>
      <vt:lpstr>IHMISEN BIOLOGIA</vt:lpstr>
      <vt:lpstr>Ihminen saa alkunsa hedelmöittyneestä munasolusta. Hedelmöittynyt munasolu syntyy, kun kaksi solua – munasolu ja siittiösolu – yhdistyvät.</vt:lpstr>
      <vt:lpstr>Solusta tulee kaksi solua, kun se jakautuu. Aluksi kaikki solut ovat samanlaisia kantasoluja.</vt:lpstr>
      <vt:lpstr>PowerPoint-esitys</vt:lpstr>
      <vt:lpstr>PowerPoint-esitys</vt:lpstr>
      <vt:lpstr>PowerPoint-esitys</vt:lpstr>
      <vt:lpstr>PowerPoint-esitys</vt:lpstr>
      <vt:lpstr>PowerPoint-esitys</vt:lpstr>
      <vt:lpstr>Evoluutio</vt:lpstr>
      <vt:lpstr>Koirarodut on jalostettu sudesta</vt:lpstr>
      <vt:lpstr>Ihminen on yksi eläinlaji </vt:lpstr>
      <vt:lpstr>Varhaisin kädellinen (esiapina)</vt:lpstr>
      <vt:lpstr>Vuohi imettää</vt:lpstr>
      <vt:lpstr>Ihminen kuuluu Homo-sukuun</vt:lpstr>
      <vt:lpstr>Ihminen on yli 200 000 vuotta vanha laji</vt:lpstr>
      <vt:lpstr>Ihminen on kehittynyt Afrikassa</vt:lpstr>
      <vt:lpstr>PowerPoint-esitys</vt:lpstr>
      <vt:lpstr>Ihmislajin levittäytyminen kaikille mantereille</vt:lpstr>
      <vt:lpstr>Fossiilit kertovat ihmisen evoluutiosta</vt:lpstr>
      <vt:lpstr>Ihminen kävelee kahdella jalalla – ihminen seisoo pystyssä</vt:lpstr>
      <vt:lpstr>Ihminen on tasalämpöinen ja vähäkarvainen</vt:lpstr>
      <vt:lpstr>Ihminen on kaikkiruokainen</vt:lpstr>
      <vt:lpstr>Ihminen osaa käyttää työkaluja </vt:lpstr>
      <vt:lpstr>PowerPoint-esitys</vt:lpstr>
      <vt:lpstr>Ihminen on älykäs laji </vt:lpstr>
      <vt:lpstr>Ihmisellä on pitkä lapsuus </vt:lpstr>
      <vt:lpstr>Ihminen osaa puhua </vt:lpstr>
      <vt:lpstr>Ihminen on sosiaalinen laji</vt:lpstr>
      <vt:lpstr>Ihmisellä on kulttuurievoluutiota</vt:lpstr>
      <vt:lpstr>Ihminen on tietoinen itsestään</vt:lpstr>
      <vt:lpstr>PowerPoint-esitys</vt:lpstr>
      <vt:lpstr>Hormonit säätelevät kehon toimintaa</vt:lpstr>
      <vt:lpstr>PowerPoint-esitys</vt:lpstr>
      <vt:lpstr>PowerPoint-esitys</vt:lpstr>
      <vt:lpstr>Umpirauhasia</vt:lpstr>
      <vt:lpstr>Kilpirauhaset valmistavat tyroksiinia</vt:lpstr>
      <vt:lpstr>Haiman saarekesolut tuottavat insuliinia </vt:lpstr>
      <vt:lpstr>Kasvuhormoni syntyy aivolisäkkeessä</vt:lpstr>
      <vt:lpstr>PowerPoint-esitys</vt:lpstr>
      <vt:lpstr>PowerPoint-esitys</vt:lpstr>
      <vt:lpstr>Säätelyjärjestelmät tekevät yhteistyötä</vt:lpstr>
      <vt:lpstr>Hormonitoiminnan ongelmat</vt:lpstr>
      <vt:lpstr>Ihmisessä on kymmeniä eri hormoneja</vt:lpstr>
      <vt:lpstr>Adrenaliini syntyy lisämunuaisissa</vt:lpstr>
      <vt:lpstr>Hermoston avulla ihminen saa tietoa ympäristöstä ja omasta kehosta</vt:lpstr>
      <vt:lpstr>Hermoston rakenne</vt:lpstr>
      <vt:lpstr>Hermosolut ovat viestintään erilaistuneita soluja</vt:lpstr>
      <vt:lpstr>Hermostossa tieto kulkee sähköisinä viesteinä</vt:lpstr>
      <vt:lpstr>PowerPoint-esitys</vt:lpstr>
      <vt:lpstr>Keskushermosto</vt:lpstr>
      <vt:lpstr>Refleksit</vt:lpstr>
      <vt:lpstr>Aivot tarvitsevat unta</vt:lpstr>
      <vt:lpstr>PowerPoint-esitys</vt:lpstr>
      <vt:lpstr>Autonominen hermosto autonominen = itsenäinen, toimii automaattisesti </vt:lpstr>
      <vt:lpstr>Homeostasian ylläpito</vt:lpstr>
      <vt:lpstr>Säätelyjärjestelmät: kemiallinen                          sähköinen</vt:lpstr>
      <vt:lpstr>Kaikki eliöt aistivat ympäristöä</vt:lpstr>
      <vt:lpstr>Monilla eläimillä on hermosto ja aistit</vt:lpstr>
      <vt:lpstr>AISTIT</vt:lpstr>
      <vt:lpstr>PowerPoint-esitys</vt:lpstr>
      <vt:lpstr>PowerPoint-esitys</vt:lpstr>
      <vt:lpstr>Ihmisen aistit antavat tietoa</vt:lpstr>
      <vt:lpstr>AISTIEN KERÄÄMÄN TIEDON AVULLA IHMINEN</vt:lpstr>
      <vt:lpstr>Aistit kertovat ympäristöstä ja kehon toiminnasta</vt:lpstr>
      <vt:lpstr>Näköaisti</vt:lpstr>
      <vt:lpstr>SILMÄ ON AISTINELIN</vt:lpstr>
      <vt:lpstr>Silmän  rakenne</vt:lpstr>
      <vt:lpstr>Kuuloaisti</vt:lpstr>
      <vt:lpstr>Korvan rakenne</vt:lpstr>
      <vt:lpstr>Kemialliset aistit: maku ja haju</vt:lpstr>
      <vt:lpstr>Tuntoaisti</vt:lpstr>
      <vt:lpstr>Tasapainoaisti</vt:lpstr>
      <vt:lpstr>Aistit reagoivat monenlaisiin ärsykkeisiin</vt:lpstr>
      <vt:lpstr>IHMINEN AISTII AIVOILLAAN</vt:lpstr>
      <vt:lpstr>AISTEILLA ON OMAT ALUEENSA ISOAIVOISSA</vt:lpstr>
      <vt:lpstr>Tutustu aisteihin!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IHMISEN BIOLOGIA</dc:title>
  <dc:creator>Valtiala Sakari</dc:creator>
  <cp:lastModifiedBy>Valtiala Sakari</cp:lastModifiedBy>
  <cp:revision>1</cp:revision>
  <dcterms:created xsi:type="dcterms:W3CDTF">2021-05-05T04:40:16Z</dcterms:created>
  <dcterms:modified xsi:type="dcterms:W3CDTF">2021-05-05T04:40:38Z</dcterms:modified>
</cp:coreProperties>
</file>