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58BC3A-7D51-4FE0-8766-B59A73ABB126}" v="18" dt="2021-11-05T08:02:35.3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6" d="100"/>
          <a:sy n="66" d="100"/>
        </p:scale>
        <p:origin x="47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11/5/2021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30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8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8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33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875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0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8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163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56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11/5/2021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42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242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01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4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Rectangle 70">
            <a:extLst>
              <a:ext uri="{FF2B5EF4-FFF2-40B4-BE49-F238E27FC236}">
                <a16:creationId xmlns:a16="http://schemas.microsoft.com/office/drawing/2014/main" id="{56F7F177-4AE8-4934-A7F6-B3910259F2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1219386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4" name="Rectangle 72">
            <a:extLst>
              <a:ext uri="{FF2B5EF4-FFF2-40B4-BE49-F238E27FC236}">
                <a16:creationId xmlns:a16="http://schemas.microsoft.com/office/drawing/2014/main" id="{1DAC2350-FA6C-4B24-9A17-926C160E8C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055" name="Rectangle 74">
            <a:extLst>
              <a:ext uri="{FF2B5EF4-FFF2-40B4-BE49-F238E27FC236}">
                <a16:creationId xmlns:a16="http://schemas.microsoft.com/office/drawing/2014/main" id="{2A637C44-0146-4C54-A1A1-57BC8E6C3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41170" y="3755360"/>
            <a:ext cx="9732773" cy="1465112"/>
          </a:xfrm>
        </p:spPr>
        <p:txBody>
          <a:bodyPr>
            <a:normAutofit/>
          </a:bodyPr>
          <a:lstStyle/>
          <a:p>
            <a:r>
              <a:rPr lang="fi-FI" sz="6000" dirty="0"/>
              <a:t>HIILI C</a:t>
            </a:r>
          </a:p>
        </p:txBody>
      </p:sp>
      <p:sp>
        <p:nvSpPr>
          <p:cNvPr id="1056" name="Rectangle 76">
            <a:extLst>
              <a:ext uri="{FF2B5EF4-FFF2-40B4-BE49-F238E27FC236}">
                <a16:creationId xmlns:a16="http://schemas.microsoft.com/office/drawing/2014/main" id="{6AB310E7-DE5C-4964-8CBB-E87A22B5B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057" name="Straight Connector 78">
            <a:extLst>
              <a:ext uri="{FF2B5EF4-FFF2-40B4-BE49-F238E27FC236}">
                <a16:creationId xmlns:a16="http://schemas.microsoft.com/office/drawing/2014/main" id="{BC6D0BA2-2FCA-496D-A55A-C56A7B3E0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8" name="Straight Connector 80">
            <a:extLst>
              <a:ext uri="{FF2B5EF4-FFF2-40B4-BE49-F238E27FC236}">
                <a16:creationId xmlns:a16="http://schemas.microsoft.com/office/drawing/2014/main" id="{EA158404-99A1-4EB0-B63C-8744C273A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9" name="Straight Connector 82">
            <a:extLst>
              <a:ext uri="{FF2B5EF4-FFF2-40B4-BE49-F238E27FC236}">
                <a16:creationId xmlns:a16="http://schemas.microsoft.com/office/drawing/2014/main" id="{B1848EA8-FE52-4762-AE9B-5D1DD4C33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iiltä, Atomi, Atomit, Luomu, Kemia">
            <a:extLst>
              <a:ext uri="{FF2B5EF4-FFF2-40B4-BE49-F238E27FC236}">
                <a16:creationId xmlns:a16="http://schemas.microsoft.com/office/drawing/2014/main" id="{81D7E934-9C48-4CEB-AFC0-C85CA25C6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27740" y="1395172"/>
            <a:ext cx="2347102" cy="2216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0A09CE-92F9-424C-A8CF-30022E834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ORGAANISET YHDISTEET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FD9897-4666-4AF6-B06A-6FBF1887A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i-FI" dirty="0"/>
              <a:t>KAIKKI ELOLLISEN LUONNON YHDISTEET OVAT ORGAANISIA YHDISTEITÄ</a:t>
            </a:r>
          </a:p>
          <a:p>
            <a:pPr>
              <a:lnSpc>
                <a:spcPct val="150000"/>
              </a:lnSpc>
            </a:pPr>
            <a:r>
              <a:rPr lang="fi-FI" dirty="0"/>
              <a:t>SISÄLTÄVÄT </a:t>
            </a:r>
            <a:r>
              <a:rPr lang="fi-FI" b="1" dirty="0"/>
              <a:t>_____________________ </a:t>
            </a:r>
            <a:r>
              <a:rPr lang="fi-FI" dirty="0"/>
              <a:t>SEKÄ USEIN </a:t>
            </a:r>
            <a:r>
              <a:rPr lang="fi-FI" b="1" dirty="0"/>
              <a:t>_______________ </a:t>
            </a:r>
            <a:r>
              <a:rPr lang="fi-FI" dirty="0"/>
              <a:t>JA/TAI </a:t>
            </a:r>
            <a:r>
              <a:rPr lang="fi-FI" b="1" dirty="0"/>
              <a:t>___________________ </a:t>
            </a:r>
            <a:r>
              <a:rPr lang="fi-FI" dirty="0"/>
              <a:t>SEKÄ</a:t>
            </a:r>
            <a:r>
              <a:rPr lang="fi-FI" b="1" dirty="0"/>
              <a:t> _____________________________</a:t>
            </a:r>
          </a:p>
          <a:p>
            <a:pPr>
              <a:lnSpc>
                <a:spcPct val="150000"/>
              </a:lnSpc>
            </a:pPr>
            <a:r>
              <a:rPr lang="fi-FI" dirty="0"/>
              <a:t>LÄHES KAIKKI HIILEN YHDISTEET OVAT </a:t>
            </a:r>
            <a:r>
              <a:rPr lang="fi-FI" b="1" dirty="0"/>
              <a:t>___________________________________</a:t>
            </a:r>
          </a:p>
          <a:p>
            <a:pPr lvl="1">
              <a:lnSpc>
                <a:spcPct val="150000"/>
              </a:lnSpc>
            </a:pPr>
            <a:r>
              <a:rPr lang="fi-FI" dirty="0"/>
              <a:t>ESIM. METAANI CH</a:t>
            </a:r>
            <a:r>
              <a:rPr lang="fi-FI" baseline="-25000" dirty="0"/>
              <a:t>4</a:t>
            </a:r>
            <a:r>
              <a:rPr lang="fi-FI" dirty="0"/>
              <a:t>, GLUKOOSI C</a:t>
            </a:r>
            <a:r>
              <a:rPr lang="fi-FI" baseline="-25000" dirty="0"/>
              <a:t>6</a:t>
            </a:r>
            <a:r>
              <a:rPr lang="fi-FI" dirty="0"/>
              <a:t>H</a:t>
            </a:r>
            <a:r>
              <a:rPr lang="fi-FI" baseline="-25000" dirty="0"/>
              <a:t>12</a:t>
            </a:r>
            <a:r>
              <a:rPr lang="fi-FI" dirty="0"/>
              <a:t>O</a:t>
            </a:r>
            <a:r>
              <a:rPr lang="fi-FI" baseline="-25000" dirty="0"/>
              <a:t>6</a:t>
            </a:r>
            <a:r>
              <a:rPr lang="fi-FI" dirty="0"/>
              <a:t>, ETANOLI C</a:t>
            </a:r>
            <a:r>
              <a:rPr lang="fi-FI" baseline="-25000" dirty="0"/>
              <a:t>2</a:t>
            </a:r>
            <a:r>
              <a:rPr lang="fi-FI" dirty="0"/>
              <a:t>H</a:t>
            </a:r>
            <a:r>
              <a:rPr lang="fi-FI" baseline="-25000" dirty="0"/>
              <a:t>6</a:t>
            </a:r>
            <a:r>
              <a:rPr lang="fi-FI" dirty="0"/>
              <a:t>O </a:t>
            </a:r>
          </a:p>
          <a:p>
            <a:pPr>
              <a:lnSpc>
                <a:spcPct val="150000"/>
              </a:lnSpc>
            </a:pPr>
            <a:endParaRPr lang="fi-FI" dirty="0"/>
          </a:p>
          <a:p>
            <a:pPr>
              <a:lnSpc>
                <a:spcPct val="150000"/>
              </a:lnSpc>
            </a:pPr>
            <a:r>
              <a:rPr lang="fi-FI" dirty="0"/>
              <a:t>MUUTAMAT HIILEN YHDISTEET OVAT </a:t>
            </a:r>
            <a:r>
              <a:rPr lang="fi-FI" b="1" dirty="0"/>
              <a:t>____________________________________</a:t>
            </a:r>
          </a:p>
          <a:p>
            <a:pPr lvl="1">
              <a:lnSpc>
                <a:spcPct val="150000"/>
              </a:lnSpc>
            </a:pPr>
            <a:r>
              <a:rPr lang="fi-FI" dirty="0"/>
              <a:t>HIILIDIOKSIDI CO</a:t>
            </a:r>
            <a:r>
              <a:rPr lang="fi-FI" baseline="-25000" dirty="0"/>
              <a:t>2</a:t>
            </a:r>
            <a:r>
              <a:rPr lang="fi-FI" dirty="0"/>
              <a:t>, HIILIMONOKSIDI CO, HIILIHAPPO H</a:t>
            </a:r>
            <a:r>
              <a:rPr lang="fi-FI" baseline="-25000" dirty="0"/>
              <a:t>2</a:t>
            </a:r>
            <a:r>
              <a:rPr lang="fi-FI" dirty="0"/>
              <a:t>CO</a:t>
            </a:r>
            <a:r>
              <a:rPr lang="fi-FI" baseline="-25000" dirty="0"/>
              <a:t>3</a:t>
            </a:r>
            <a:endParaRPr lang="fi-FI" dirty="0"/>
          </a:p>
          <a:p>
            <a:pPr lvl="1">
              <a:lnSpc>
                <a:spcPct val="150000"/>
              </a:lnSpc>
            </a:pPr>
            <a:r>
              <a:rPr lang="fi-FI" dirty="0"/>
              <a:t>LISÄKSI HIILIHAPON (H</a:t>
            </a:r>
            <a:r>
              <a:rPr lang="fi-FI" baseline="-25000" dirty="0"/>
              <a:t>2</a:t>
            </a:r>
            <a:r>
              <a:rPr lang="fi-FI" dirty="0"/>
              <a:t>CO</a:t>
            </a:r>
            <a:r>
              <a:rPr lang="fi-FI" baseline="-25000" dirty="0"/>
              <a:t>3</a:t>
            </a:r>
            <a:r>
              <a:rPr lang="fi-FI" dirty="0"/>
              <a:t>) SUOLAT, ESIM. KALSIUMKARBONAATTI CaCO</a:t>
            </a:r>
            <a:r>
              <a:rPr lang="fi-FI" baseline="-25000" dirty="0"/>
              <a:t>3</a:t>
            </a:r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44EDAFE6-19A2-4DCC-9F50-7D640E6A60C7}"/>
              </a:ext>
            </a:extLst>
          </p:cNvPr>
          <p:cNvSpPr txBox="1"/>
          <p:nvPr/>
        </p:nvSpPr>
        <p:spPr>
          <a:xfrm>
            <a:off x="9229023" y="1005228"/>
            <a:ext cx="2215415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ORGAANINEN = ELOPERÄINEN</a:t>
            </a:r>
          </a:p>
        </p:txBody>
      </p:sp>
    </p:spTree>
    <p:extLst>
      <p:ext uri="{BB962C8B-B14F-4D97-AF65-F5344CB8AC3E}">
        <p14:creationId xmlns:p14="http://schemas.microsoft.com/office/powerpoint/2010/main" val="221547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C50290-D8D6-498B-9E2C-534F0B3C2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458450" cy="1371600"/>
          </a:xfrm>
        </p:spPr>
        <p:txBody>
          <a:bodyPr>
            <a:normAutofit fontScale="90000"/>
          </a:bodyPr>
          <a:lstStyle/>
          <a:p>
            <a:r>
              <a:rPr lang="fi-FI" dirty="0"/>
              <a:t>TEHTÄVÄ: MITKÄ SEURAAVISTA YHDISTEISTÄ OVAT ORGAANISIA YHDISTEITÄ?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1376533A-8D56-42D6-8409-98C95AF3B2D4}"/>
              </a:ext>
            </a:extLst>
          </p:cNvPr>
          <p:cNvSpPr txBox="1"/>
          <p:nvPr/>
        </p:nvSpPr>
        <p:spPr>
          <a:xfrm>
            <a:off x="1554372" y="2167085"/>
            <a:ext cx="2828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CH</a:t>
            </a:r>
            <a:r>
              <a:rPr lang="fi-FI" sz="2400" baseline="-25000" dirty="0"/>
              <a:t>4</a:t>
            </a:r>
            <a:endParaRPr lang="fi-FI" sz="2400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4EBBBCC-E0E7-4233-9499-F83499BFA339}"/>
              </a:ext>
            </a:extLst>
          </p:cNvPr>
          <p:cNvSpPr txBox="1"/>
          <p:nvPr/>
        </p:nvSpPr>
        <p:spPr>
          <a:xfrm>
            <a:off x="9115424" y="2309023"/>
            <a:ext cx="2828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C</a:t>
            </a:r>
            <a:r>
              <a:rPr lang="fi-FI" sz="2400" baseline="-25000" dirty="0"/>
              <a:t>3</a:t>
            </a:r>
            <a:r>
              <a:rPr lang="fi-FI" sz="2400" dirty="0"/>
              <a:t>H</a:t>
            </a:r>
            <a:r>
              <a:rPr lang="fi-FI" sz="2400" baseline="-25000" dirty="0"/>
              <a:t>8</a:t>
            </a:r>
            <a:r>
              <a:rPr lang="fi-FI" sz="2400" dirty="0"/>
              <a:t>O</a:t>
            </a:r>
            <a:r>
              <a:rPr lang="fi-FI" sz="2400" baseline="-25000" dirty="0"/>
              <a:t>3</a:t>
            </a:r>
            <a:endParaRPr lang="fi-FI" sz="2400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244B7183-F604-41CB-A7F0-D028F4C33578}"/>
              </a:ext>
            </a:extLst>
          </p:cNvPr>
          <p:cNvSpPr txBox="1"/>
          <p:nvPr/>
        </p:nvSpPr>
        <p:spPr>
          <a:xfrm>
            <a:off x="9358311" y="3979600"/>
            <a:ext cx="2828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NaCl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DFC33EE-7AD8-487D-97F6-B5E8977C4F1E}"/>
              </a:ext>
            </a:extLst>
          </p:cNvPr>
          <p:cNvSpPr txBox="1"/>
          <p:nvPr/>
        </p:nvSpPr>
        <p:spPr>
          <a:xfrm>
            <a:off x="1416348" y="3977132"/>
            <a:ext cx="2828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H</a:t>
            </a:r>
            <a:r>
              <a:rPr lang="fi-FI" sz="2400" baseline="-25000" dirty="0"/>
              <a:t>2</a:t>
            </a:r>
            <a:r>
              <a:rPr lang="fi-FI" sz="2400" dirty="0"/>
              <a:t>CO</a:t>
            </a:r>
            <a:r>
              <a:rPr lang="fi-FI" sz="2400" baseline="-25000" dirty="0"/>
              <a:t>3</a:t>
            </a:r>
            <a:endParaRPr lang="fi-FI" sz="2400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023F81C2-6D83-4886-A260-99C462D5A8C4}"/>
              </a:ext>
            </a:extLst>
          </p:cNvPr>
          <p:cNvSpPr txBox="1"/>
          <p:nvPr/>
        </p:nvSpPr>
        <p:spPr>
          <a:xfrm>
            <a:off x="5574820" y="3150285"/>
            <a:ext cx="2828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CO</a:t>
            </a:r>
            <a:r>
              <a:rPr lang="fi-FI" sz="2400" baseline="-25000" dirty="0"/>
              <a:t>2</a:t>
            </a:r>
            <a:endParaRPr lang="fi-FI" sz="2400" dirty="0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C1CF3AB3-F872-4C2F-B30D-9D47D516A0D9}"/>
              </a:ext>
            </a:extLst>
          </p:cNvPr>
          <p:cNvSpPr txBox="1"/>
          <p:nvPr/>
        </p:nvSpPr>
        <p:spPr>
          <a:xfrm>
            <a:off x="5392049" y="3977132"/>
            <a:ext cx="2828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C</a:t>
            </a:r>
            <a:r>
              <a:rPr lang="fi-FI" sz="2400" baseline="-25000" dirty="0"/>
              <a:t>2</a:t>
            </a:r>
            <a:r>
              <a:rPr lang="fi-FI" sz="2400" dirty="0"/>
              <a:t>H</a:t>
            </a:r>
            <a:r>
              <a:rPr lang="fi-FI" sz="2400" baseline="-25000" dirty="0"/>
              <a:t>6</a:t>
            </a:r>
            <a:r>
              <a:rPr lang="fi-FI" sz="2400" dirty="0"/>
              <a:t>O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B2556920-47BA-45A5-AB9C-3C4F79000521}"/>
              </a:ext>
            </a:extLst>
          </p:cNvPr>
          <p:cNvSpPr txBox="1"/>
          <p:nvPr/>
        </p:nvSpPr>
        <p:spPr>
          <a:xfrm>
            <a:off x="5220598" y="2322720"/>
            <a:ext cx="2828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C</a:t>
            </a:r>
            <a:r>
              <a:rPr lang="fi-FI" sz="2400" baseline="-25000" dirty="0"/>
              <a:t>6</a:t>
            </a:r>
            <a:r>
              <a:rPr lang="fi-FI" sz="2400" dirty="0"/>
              <a:t>H</a:t>
            </a:r>
            <a:r>
              <a:rPr lang="fi-FI" sz="2400" baseline="-25000" dirty="0"/>
              <a:t>12</a:t>
            </a:r>
            <a:r>
              <a:rPr lang="fi-FI" sz="2400" dirty="0"/>
              <a:t>O</a:t>
            </a:r>
            <a:r>
              <a:rPr lang="fi-FI" sz="2400" baseline="-25000" dirty="0"/>
              <a:t>6</a:t>
            </a:r>
            <a:endParaRPr lang="fi-FI" sz="2400" dirty="0"/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5AAA6849-446F-46A1-98E4-0DFF7F3B079F}"/>
              </a:ext>
            </a:extLst>
          </p:cNvPr>
          <p:cNvSpPr txBox="1"/>
          <p:nvPr/>
        </p:nvSpPr>
        <p:spPr>
          <a:xfrm>
            <a:off x="9358312" y="3144770"/>
            <a:ext cx="2828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H</a:t>
            </a:r>
            <a:r>
              <a:rPr lang="fi-FI" sz="2400" baseline="-25000" dirty="0"/>
              <a:t>2</a:t>
            </a:r>
            <a:r>
              <a:rPr lang="fi-FI" sz="2400" dirty="0"/>
              <a:t>O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AC708F11-9308-443B-9BB4-AD6AEA3DEF87}"/>
              </a:ext>
            </a:extLst>
          </p:cNvPr>
          <p:cNvSpPr txBox="1"/>
          <p:nvPr/>
        </p:nvSpPr>
        <p:spPr>
          <a:xfrm>
            <a:off x="1554371" y="3065518"/>
            <a:ext cx="2828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err="1"/>
              <a:t>HCl</a:t>
            </a:r>
            <a:endParaRPr lang="fi-FI" sz="2400" dirty="0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0ABC001D-91FD-4A7D-A39B-BD5654005489}"/>
              </a:ext>
            </a:extLst>
          </p:cNvPr>
          <p:cNvSpPr txBox="1"/>
          <p:nvPr/>
        </p:nvSpPr>
        <p:spPr>
          <a:xfrm>
            <a:off x="608117" y="4845019"/>
            <a:ext cx="478393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2400" dirty="0"/>
              <a:t>Vastaus:</a:t>
            </a:r>
          </a:p>
          <a:p>
            <a:endParaRPr lang="fi-FI" sz="2400" dirty="0"/>
          </a:p>
          <a:p>
            <a:endParaRPr lang="fi-FI" sz="2400" dirty="0"/>
          </a:p>
          <a:p>
            <a:r>
              <a:rPr lang="fi-FI" dirty="0"/>
              <a:t> 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1312D487-0BC4-4B58-A9AF-B688AFBEB6AA}"/>
              </a:ext>
            </a:extLst>
          </p:cNvPr>
          <p:cNvSpPr txBox="1"/>
          <p:nvPr/>
        </p:nvSpPr>
        <p:spPr>
          <a:xfrm>
            <a:off x="5745954" y="4843807"/>
            <a:ext cx="3979071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2400" dirty="0"/>
              <a:t>Vinkki: Voit myös kopioida (</a:t>
            </a:r>
            <a:r>
              <a:rPr lang="fi-FI" sz="2400" dirty="0" err="1"/>
              <a:t>ctrl+c</a:t>
            </a:r>
            <a:r>
              <a:rPr lang="fi-FI" sz="2400" dirty="0"/>
              <a:t>) ja liittää (</a:t>
            </a:r>
            <a:r>
              <a:rPr lang="fi-FI" sz="2400" dirty="0" err="1"/>
              <a:t>ctrl+v</a:t>
            </a:r>
            <a:r>
              <a:rPr lang="fi-FI" sz="2400" dirty="0"/>
              <a:t>) tämän ympyrän ja ympyröidä orgaaniset yhdisteet.</a:t>
            </a:r>
          </a:p>
          <a:p>
            <a:endParaRPr lang="fi-FI" sz="2400" dirty="0"/>
          </a:p>
          <a:p>
            <a:endParaRPr lang="fi-FI" sz="2400" dirty="0"/>
          </a:p>
          <a:p>
            <a:r>
              <a:rPr lang="fi-FI" dirty="0"/>
              <a:t> </a:t>
            </a:r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6E57AEAC-EBE0-4355-A7F6-A52E3C52F503}"/>
              </a:ext>
            </a:extLst>
          </p:cNvPr>
          <p:cNvSpPr/>
          <p:nvPr/>
        </p:nvSpPr>
        <p:spPr>
          <a:xfrm>
            <a:off x="9593158" y="5197943"/>
            <a:ext cx="1990725" cy="804715"/>
          </a:xfrm>
          <a:prstGeom prst="ellipse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5976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8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96A9A9"/>
      </a:accent1>
      <a:accent2>
        <a:srgbClr val="CB58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D0690C"/>
      </a:hlink>
      <a:folHlink>
        <a:srgbClr val="9696A0"/>
      </a:folHlink>
    </a:clrScheme>
    <a:fontScheme name="Savon">
      <a:maj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111</Words>
  <Application>Microsoft Office PowerPoint</Application>
  <PresentationFormat>Laajakuva</PresentationFormat>
  <Paragraphs>29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Garamond</vt:lpstr>
      <vt:lpstr>Gill Sans MT</vt:lpstr>
      <vt:lpstr>SavonVTI</vt:lpstr>
      <vt:lpstr>HIILI C</vt:lpstr>
      <vt:lpstr>ORGAANISET YHDISTEET</vt:lpstr>
      <vt:lpstr>TEHTÄVÄ: MITKÄ SEURAAVISTA YHDISTEISTÄ OVAT ORGAANISIA YHDISTEITÄ?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Anisa</dc:creator>
  <cp:lastModifiedBy>Anisa Harju</cp:lastModifiedBy>
  <cp:revision>5</cp:revision>
  <dcterms:created xsi:type="dcterms:W3CDTF">2021-11-04T06:24:56Z</dcterms:created>
  <dcterms:modified xsi:type="dcterms:W3CDTF">2021-11-05T08:15:08Z</dcterms:modified>
</cp:coreProperties>
</file>