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6" r:id="rId21"/>
    <p:sldId id="275" r:id="rId22"/>
    <p:sldId id="277" r:id="rId23"/>
    <p:sldId id="279" r:id="rId24"/>
    <p:sldId id="278" r:id="rId2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474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Otsikko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17779" y="802298"/>
            <a:ext cx="8637073" cy="2541431"/>
          </a:xfrm>
        </p:spPr>
        <p:txBody>
          <a:bodyPr bIns="0" anchor="b">
            <a:normAutofit/>
          </a:bodyPr>
          <a:lstStyle>
            <a:lvl1pPr algn="l">
              <a:defRPr sz="6600"/>
            </a:lvl1pPr>
          </a:lstStyle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17780" y="3531204"/>
            <a:ext cx="8637072" cy="977621"/>
          </a:xfrm>
        </p:spPr>
        <p:txBody>
          <a:bodyPr tIns="91440" bIns="91440">
            <a:normAutofit/>
          </a:bodyPr>
          <a:lstStyle>
            <a:lvl1pPr marL="0" indent="0" algn="l">
              <a:buNone/>
              <a:defRPr sz="1800" b="0" cap="all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/>
              <a:t>Muokkaa alaotsikon perustyyliä napsautt.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1/23/2023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416500" y="329307"/>
            <a:ext cx="4973915" cy="30920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37664" y="798973"/>
            <a:ext cx="811019" cy="503578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417780" y="3528542"/>
            <a:ext cx="863707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Otsikko ja pystysuor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1/23/2023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26" name="Straight Connector 25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Pystysuora otsikko j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39111" y="798973"/>
            <a:ext cx="1615742" cy="465988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44672" y="798973"/>
            <a:ext cx="7828830" cy="4659889"/>
          </a:xfrm>
        </p:spPr>
        <p:txBody>
          <a:bodyPr vert="eaVert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1/23/2023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9439111" y="798973"/>
            <a:ext cx="0" cy="4659889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t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1/23/2023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33" name="Straight Connector 32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Osan ylätunnis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4239" y="1756130"/>
            <a:ext cx="8643154" cy="1887950"/>
          </a:xfrm>
        </p:spPr>
        <p:txBody>
          <a:bodyPr anchor="b">
            <a:normAutofit/>
          </a:bodyPr>
          <a:lstStyle>
            <a:lvl1pPr algn="l">
              <a:defRPr sz="3600"/>
            </a:lvl1pPr>
          </a:lstStyle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4239" y="3806195"/>
            <a:ext cx="8630446" cy="1012929"/>
          </a:xfrm>
        </p:spPr>
        <p:txBody>
          <a:bodyPr tIns="91440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1/23/2023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454239" y="3804985"/>
            <a:ext cx="8630446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Kaksi sisältökohdet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9217" y="804889"/>
            <a:ext cx="9605635" cy="1059305"/>
          </a:xfrm>
        </p:spPr>
        <p:txBody>
          <a:bodyPr/>
          <a:lstStyle/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47331" y="2010878"/>
            <a:ext cx="4645152" cy="3448595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13771" y="2017343"/>
            <a:ext cx="4645152" cy="3441520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1/23/2023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35" name="Straight Connector 3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tai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191" y="804163"/>
            <a:ext cx="9607661" cy="1056319"/>
          </a:xfrm>
        </p:spPr>
        <p:txBody>
          <a:bodyPr/>
          <a:lstStyle/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7191" y="2019549"/>
            <a:ext cx="4645152" cy="801943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47191" y="2824269"/>
            <a:ext cx="4645152" cy="2644457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12362" y="2023003"/>
            <a:ext cx="4645152" cy="802237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12362" y="2821491"/>
            <a:ext cx="4645152" cy="2637371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1/23/2023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29" name="Straight Connector 28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Vain 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1/23/2023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25" name="Straight Connector 2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yhj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1/23/2023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Kuvatekstillinen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671" y="798973"/>
            <a:ext cx="3273099" cy="2247117"/>
          </a:xfrm>
        </p:spPr>
        <p:txBody>
          <a:bodyPr anchor="b">
            <a:normAutofit/>
          </a:bodyPr>
          <a:lstStyle>
            <a:lvl1pPr algn="l">
              <a:defRPr sz="2400"/>
            </a:lvl1pPr>
          </a:lstStyle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43714" y="798974"/>
            <a:ext cx="6012470" cy="4658826"/>
          </a:xfrm>
        </p:spPr>
        <p:txBody>
          <a:bodyPr anchor="ctr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44671" y="3205491"/>
            <a:ext cx="3275013" cy="2248181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1/23/2023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7" name="Straight Connector 16"/>
          <p:cNvCxnSpPr/>
          <p:nvPr/>
        </p:nvCxnSpPr>
        <p:spPr>
          <a:xfrm>
            <a:off x="1448280" y="3205491"/>
            <a:ext cx="3269490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uvatekstillinen ku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7477387" y="482170"/>
            <a:ext cx="4074533" cy="5149101"/>
            <a:chOff x="7477387" y="482170"/>
            <a:chExt cx="4074533" cy="5149101"/>
          </a:xfrm>
        </p:grpSpPr>
        <p:sp>
          <p:nvSpPr>
            <p:cNvPr id="18" name="Rectangle 17"/>
            <p:cNvSpPr/>
            <p:nvPr/>
          </p:nvSpPr>
          <p:spPr bwMode="black">
            <a:xfrm>
              <a:off x="7477387" y="482170"/>
              <a:ext cx="4074533" cy="5149101"/>
            </a:xfrm>
            <a:prstGeom prst="rect">
              <a:avLst/>
            </a:prstGeom>
            <a:gradFill>
              <a:gsLst>
                <a:gs pos="0">
                  <a:srgbClr val="000001"/>
                </a:gs>
                <a:gs pos="100000">
                  <a:srgbClr val="191919"/>
                </a:gs>
              </a:gsLst>
            </a:gradFill>
            <a:ln w="76200" cmpd="sng">
              <a:noFill/>
              <a:miter lim="800000"/>
            </a:ln>
            <a:effectLst>
              <a:outerShdw blurRad="127000" dist="2286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Rectangle 18"/>
            <p:cNvSpPr/>
            <p:nvPr/>
          </p:nvSpPr>
          <p:spPr bwMode="blackWhite">
            <a:xfrm>
              <a:off x="7790446" y="812506"/>
              <a:ext cx="3450289" cy="4466452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50800" cmpd="sng">
              <a:solidFill>
                <a:srgbClr val="191919"/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1206" y="1129513"/>
            <a:ext cx="5532328" cy="1830584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124389" y="1122542"/>
            <a:ext cx="2791171" cy="3866327"/>
          </a:xfrm>
          <a:solidFill>
            <a:schemeClr val="bg1">
              <a:lumMod val="85000"/>
            </a:schemeClr>
          </a:solidFill>
          <a:ln w="9525" cap="sq">
            <a:noFill/>
            <a:miter lim="800000"/>
          </a:ln>
          <a:effectLst/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i-FI"/>
              <a:t>Lisää kuva napsauttamalla kuvaketta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50329" y="3145992"/>
            <a:ext cx="5524404" cy="2003742"/>
          </a:xfrm>
        </p:spPr>
        <p:txBody>
          <a:bodyPr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447382" y="5469856"/>
            <a:ext cx="5527351" cy="320123"/>
          </a:xfrm>
        </p:spPr>
        <p:txBody>
          <a:bodyPr/>
          <a:lstStyle>
            <a:lvl1pPr algn="l">
              <a:defRPr/>
            </a:lvl1pPr>
          </a:lstStyle>
          <a:p>
            <a:fld id="{48A87A34-81AB-432B-8DAE-1953F412C126}" type="datetimeFigureOut">
              <a:rPr lang="en-US" dirty="0"/>
              <a:pPr/>
              <a:t>1/23/2023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447382" y="318640"/>
            <a:ext cx="5541004" cy="32093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31" name="Straight Connector 30"/>
          <p:cNvCxnSpPr/>
          <p:nvPr/>
        </p:nvCxnSpPr>
        <p:spPr>
          <a:xfrm>
            <a:off x="1447382" y="3143605"/>
            <a:ext cx="5527351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51579" y="804519"/>
            <a:ext cx="9603275" cy="104923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1579" y="2015732"/>
            <a:ext cx="9603275" cy="34506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4138" y="330370"/>
            <a:ext cx="3500715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dirty="0"/>
              <a:pPr/>
              <a:t>1/23/2023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51579" y="329307"/>
            <a:ext cx="5938836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0060" y="798973"/>
            <a:ext cx="811019" cy="503578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2800">
                <a:solidFill>
                  <a:schemeClr val="accent1"/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0" name="Straight Connector 9"/>
          <p:cNvCxnSpPr/>
          <p:nvPr/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0" i="0" kern="1200" cap="all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20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8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4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7EF2CC0F-6160-4A53-A3C3-CCD35E8D0ED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i-FI" dirty="0"/>
              <a:t>FILOSOFIA 1 </a:t>
            </a:r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41621DCF-84FF-46C0-A2A7-BB60D52FBB7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fi-FI" dirty="0"/>
              <a:t>TUNTIMUISTIINPANOJA</a:t>
            </a:r>
          </a:p>
        </p:txBody>
      </p:sp>
    </p:spTree>
    <p:extLst>
      <p:ext uri="{BB962C8B-B14F-4D97-AF65-F5344CB8AC3E}">
        <p14:creationId xmlns:p14="http://schemas.microsoft.com/office/powerpoint/2010/main" val="377526608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EFBB0F41-7BCF-4C50-9191-DC7E9B882B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Argumentointivirheitä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19618C22-1DBD-4ABD-BDE1-59D7FB478872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fi-FI" b="1" dirty="0"/>
              <a:t>Vetoaminen tunteeseen</a:t>
            </a:r>
          </a:p>
          <a:p>
            <a:pPr>
              <a:buFontTx/>
              <a:buChar char="-"/>
            </a:pPr>
            <a:r>
              <a:rPr lang="fi-FI" dirty="0"/>
              <a:t>uhkailu, pelottelu </a:t>
            </a:r>
            <a:r>
              <a:rPr lang="fi-FI" dirty="0" err="1"/>
              <a:t>jne</a:t>
            </a:r>
            <a:r>
              <a:rPr lang="fi-FI" dirty="0"/>
              <a:t>… toimii usein, mutta ei todista argumenttia</a:t>
            </a:r>
          </a:p>
          <a:p>
            <a:pPr marL="0" indent="0">
              <a:buNone/>
            </a:pPr>
            <a:r>
              <a:rPr lang="fi-FI" b="1" dirty="0"/>
              <a:t>Todistustaakan kääntäminen</a:t>
            </a:r>
          </a:p>
          <a:p>
            <a:pPr marL="0" indent="0">
              <a:buNone/>
            </a:pPr>
            <a:r>
              <a:rPr lang="fi-FI" dirty="0"/>
              <a:t>- Jos ei pysty perustelemaan hyvin väitettään, vaatii toista perustelemaan vastakkaisen kanssa</a:t>
            </a:r>
          </a:p>
        </p:txBody>
      </p:sp>
      <p:sp>
        <p:nvSpPr>
          <p:cNvPr id="4" name="Sisällön paikkamerkki 3">
            <a:extLst>
              <a:ext uri="{FF2B5EF4-FFF2-40B4-BE49-F238E27FC236}">
                <a16:creationId xmlns:a16="http://schemas.microsoft.com/office/drawing/2014/main" id="{E545F07A-4FE3-4BB2-BB4A-3DAE0B7F8AC7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marL="0" indent="0">
              <a:buNone/>
            </a:pPr>
            <a:r>
              <a:rPr lang="fi-FI" b="1" dirty="0"/>
              <a:t>Olkinukke-argumentti</a:t>
            </a:r>
          </a:p>
          <a:p>
            <a:pPr>
              <a:buFontTx/>
              <a:buChar char="-"/>
            </a:pPr>
            <a:r>
              <a:rPr lang="fi-FI" dirty="0"/>
              <a:t>Vastapuolen argumentti vääristellään siten että se on helppo kumota</a:t>
            </a:r>
          </a:p>
          <a:p>
            <a:pPr marL="0" indent="0">
              <a:buNone/>
            </a:pPr>
            <a:r>
              <a:rPr lang="fi-FI" b="1" dirty="0"/>
              <a:t>Kehäpäättely</a:t>
            </a:r>
          </a:p>
          <a:p>
            <a:pPr marL="0" indent="0">
              <a:buNone/>
            </a:pPr>
            <a:r>
              <a:rPr lang="fi-FI" dirty="0"/>
              <a:t>- Väite perustellaan väitteillä itsellään</a:t>
            </a:r>
          </a:p>
        </p:txBody>
      </p:sp>
    </p:spTree>
    <p:extLst>
      <p:ext uri="{BB962C8B-B14F-4D97-AF65-F5344CB8AC3E}">
        <p14:creationId xmlns:p14="http://schemas.microsoft.com/office/powerpoint/2010/main" val="175597064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01F137A1-36EA-4591-B881-E9D69C48A4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Päättelyn muotoja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778308EE-2EAA-4C3E-861D-C385C12136A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447331" y="2010878"/>
            <a:ext cx="4645152" cy="3584579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fi-FI" b="1" dirty="0"/>
              <a:t>Deduktiivinen päättely</a:t>
            </a:r>
          </a:p>
          <a:p>
            <a:pPr>
              <a:buFontTx/>
              <a:buChar char="-"/>
            </a:pPr>
            <a:r>
              <a:rPr lang="fi-FI" dirty="0"/>
              <a:t>Päättelyä joka pitää aina paikkansa</a:t>
            </a:r>
          </a:p>
          <a:p>
            <a:pPr>
              <a:buFontTx/>
              <a:buChar char="-"/>
            </a:pPr>
            <a:r>
              <a:rPr lang="fi-FI" dirty="0"/>
              <a:t>Lähdetään liikkeelle argumentista/perusteluista, josta johtopäätökset seuraavat väistämättä</a:t>
            </a:r>
          </a:p>
          <a:p>
            <a:pPr marL="0" indent="0">
              <a:buNone/>
            </a:pPr>
            <a:r>
              <a:rPr lang="fi-FI" dirty="0"/>
              <a:t>A Kaikki ihmiset ovat kuolevaisia</a:t>
            </a:r>
          </a:p>
          <a:p>
            <a:pPr marL="0" indent="0">
              <a:buNone/>
            </a:pPr>
            <a:r>
              <a:rPr lang="fi-FI" dirty="0"/>
              <a:t>B Sokrates on ihminen</a:t>
            </a:r>
          </a:p>
          <a:p>
            <a:pPr marL="0" indent="0">
              <a:buNone/>
            </a:pPr>
            <a:r>
              <a:rPr lang="fi-FI" dirty="0"/>
              <a:t>&gt;&gt;</a:t>
            </a:r>
          </a:p>
          <a:p>
            <a:pPr marL="0" indent="0">
              <a:buNone/>
            </a:pPr>
            <a:r>
              <a:rPr lang="fi-FI" dirty="0"/>
              <a:t>JP Sokrates on kuolevainen</a:t>
            </a:r>
          </a:p>
        </p:txBody>
      </p:sp>
      <p:sp>
        <p:nvSpPr>
          <p:cNvPr id="4" name="Sisällön paikkamerkki 3">
            <a:extLst>
              <a:ext uri="{FF2B5EF4-FFF2-40B4-BE49-F238E27FC236}">
                <a16:creationId xmlns:a16="http://schemas.microsoft.com/office/drawing/2014/main" id="{133240E8-0FEB-4233-B3C9-6FFA17C93E48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fi-FI" b="1" dirty="0"/>
              <a:t>Induktiivinen päättely</a:t>
            </a:r>
          </a:p>
          <a:p>
            <a:pPr>
              <a:buFontTx/>
              <a:buChar char="-"/>
            </a:pPr>
            <a:r>
              <a:rPr lang="fi-FI" dirty="0"/>
              <a:t>Päättelyä joka yleensä pitää paikkansa</a:t>
            </a:r>
          </a:p>
          <a:p>
            <a:pPr>
              <a:buFontTx/>
              <a:buChar char="-"/>
            </a:pPr>
            <a:r>
              <a:rPr lang="fi-FI" dirty="0"/>
              <a:t>Kerätään tietoa siitä miten asiat yleensä tapahtuvat (esim. empiirinen tiede, gallup-tutkimukset </a:t>
            </a:r>
            <a:r>
              <a:rPr lang="fi-FI" dirty="0" err="1"/>
              <a:t>jne</a:t>
            </a:r>
            <a:r>
              <a:rPr lang="fi-FI" dirty="0"/>
              <a:t>…)</a:t>
            </a:r>
          </a:p>
          <a:p>
            <a:pPr marL="0" indent="0">
              <a:buNone/>
            </a:pPr>
            <a:r>
              <a:rPr lang="fi-FI" dirty="0"/>
              <a:t>Esim. </a:t>
            </a:r>
          </a:p>
          <a:p>
            <a:pPr marL="0" indent="0">
              <a:buNone/>
            </a:pPr>
            <a:r>
              <a:rPr lang="fi-FI" dirty="0"/>
              <a:t>Kaikki 15000 havaitsemaamme joutsenta ovat valkoisia</a:t>
            </a:r>
          </a:p>
          <a:p>
            <a:pPr marL="0" indent="0">
              <a:buNone/>
            </a:pPr>
            <a:r>
              <a:rPr lang="fi-FI" dirty="0"/>
              <a:t>JP Kaikki joutsenet ovat valkoisia </a:t>
            </a:r>
          </a:p>
        </p:txBody>
      </p:sp>
    </p:spTree>
    <p:extLst>
      <p:ext uri="{BB962C8B-B14F-4D97-AF65-F5344CB8AC3E}">
        <p14:creationId xmlns:p14="http://schemas.microsoft.com/office/powerpoint/2010/main" val="98167180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7B2C16E6-014B-4C17-9E25-222407AB1E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Tapoja suhtautua tietoon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092F154B-B1E6-46C8-ADB2-B7FD212B31C0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fi-FI" b="1" dirty="0"/>
              <a:t>Dogmatismi</a:t>
            </a:r>
          </a:p>
          <a:p>
            <a:pPr>
              <a:buFontTx/>
              <a:buChar char="-"/>
            </a:pPr>
            <a:r>
              <a:rPr lang="fi-FI" dirty="0"/>
              <a:t>On joitakin täysin varmoja uskomuksia, joita ei tarvitse kyseenalaistaa</a:t>
            </a:r>
          </a:p>
          <a:p>
            <a:pPr>
              <a:buFontTx/>
              <a:buChar char="-"/>
            </a:pPr>
            <a:endParaRPr lang="fi-FI" dirty="0"/>
          </a:p>
          <a:p>
            <a:pPr marL="0" indent="0">
              <a:buNone/>
            </a:pPr>
            <a:r>
              <a:rPr lang="fi-FI" b="1" dirty="0"/>
              <a:t>Kriittinen realismi</a:t>
            </a:r>
          </a:p>
          <a:p>
            <a:pPr>
              <a:buFontTx/>
              <a:buChar char="-"/>
            </a:pPr>
            <a:r>
              <a:rPr lang="fi-FI" dirty="0"/>
              <a:t>Voimme saada tietoa, tiede edistää ymmärrystä</a:t>
            </a:r>
          </a:p>
          <a:p>
            <a:pPr marL="0" indent="0">
              <a:buNone/>
            </a:pPr>
            <a:r>
              <a:rPr lang="fi-FI" dirty="0"/>
              <a:t>&lt; tieto ei välttämättä täydellistä, sitä pitää voida tarkentaa</a:t>
            </a:r>
          </a:p>
          <a:p>
            <a:pPr marL="0" indent="0">
              <a:buNone/>
            </a:pPr>
            <a:endParaRPr lang="fi-FI" dirty="0"/>
          </a:p>
          <a:p>
            <a:pPr marL="0" indent="0">
              <a:buNone/>
            </a:pPr>
            <a:endParaRPr lang="fi-FI" dirty="0"/>
          </a:p>
        </p:txBody>
      </p:sp>
      <p:sp>
        <p:nvSpPr>
          <p:cNvPr id="4" name="Sisällön paikkamerkki 3">
            <a:extLst>
              <a:ext uri="{FF2B5EF4-FFF2-40B4-BE49-F238E27FC236}">
                <a16:creationId xmlns:a16="http://schemas.microsoft.com/office/drawing/2014/main" id="{2BB89985-77B6-4DBB-B0C7-40537301C0A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413771" y="2017342"/>
            <a:ext cx="4645152" cy="3922063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fi-FI" b="1" dirty="0"/>
              <a:t>Relativismi</a:t>
            </a:r>
          </a:p>
          <a:p>
            <a:pPr>
              <a:buFontTx/>
              <a:buChar char="-"/>
            </a:pPr>
            <a:r>
              <a:rPr lang="fi-FI" dirty="0"/>
              <a:t>Tieto on suhteellista, mitään varmaa ei ole</a:t>
            </a:r>
          </a:p>
          <a:p>
            <a:r>
              <a:rPr lang="fi-FI" dirty="0"/>
              <a:t>Jokaisella on oma totuutensa</a:t>
            </a:r>
          </a:p>
          <a:p>
            <a:pPr>
              <a:buFontTx/>
              <a:buChar char="-"/>
            </a:pPr>
            <a:r>
              <a:rPr lang="fi-FI" dirty="0"/>
              <a:t>Postmodernismi: tämän mukaan tiedekin on vain yksi tarina</a:t>
            </a:r>
          </a:p>
          <a:p>
            <a:r>
              <a:rPr lang="fi-FI" dirty="0"/>
              <a:t>Radikaalia relativismia</a:t>
            </a:r>
          </a:p>
          <a:p>
            <a:pPr marL="0" indent="0">
              <a:buNone/>
            </a:pPr>
            <a:r>
              <a:rPr lang="fi-FI" b="1" dirty="0"/>
              <a:t>Skeptisismi</a:t>
            </a:r>
          </a:p>
          <a:p>
            <a:pPr>
              <a:buFontTx/>
              <a:buChar char="-"/>
            </a:pPr>
            <a:r>
              <a:rPr lang="fi-FI" dirty="0"/>
              <a:t>Varmaa tietoa ei voi saada, turha edes yrittää </a:t>
            </a:r>
          </a:p>
          <a:p>
            <a:pPr lvl="1">
              <a:buFontTx/>
              <a:buChar char="-"/>
            </a:pPr>
            <a:r>
              <a:rPr lang="fi-FI" dirty="0" err="1"/>
              <a:t>Agrippan</a:t>
            </a:r>
            <a:r>
              <a:rPr lang="fi-FI" dirty="0"/>
              <a:t>/</a:t>
            </a:r>
            <a:r>
              <a:rPr lang="fi-FI" dirty="0" err="1"/>
              <a:t>Munchausen</a:t>
            </a:r>
            <a:r>
              <a:rPr lang="fi-FI" dirty="0"/>
              <a:t> </a:t>
            </a:r>
            <a:r>
              <a:rPr lang="fi-FI"/>
              <a:t>trilemma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94218375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483E6E5-0F47-4A6C-89B7-892EAA5FAC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Tiede - filosofiaa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C32462C6-D222-471F-9758-9F2C642A8F8A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fi-FI" b="1" dirty="0"/>
              <a:t>Tieteen kriteerit</a:t>
            </a:r>
          </a:p>
          <a:p>
            <a:pPr>
              <a:buFontTx/>
              <a:buChar char="-"/>
            </a:pPr>
            <a:r>
              <a:rPr lang="fi-FI" dirty="0"/>
              <a:t>Objektiivisuus (ei saa riippua tekijästä)</a:t>
            </a:r>
          </a:p>
          <a:p>
            <a:pPr lvl="1">
              <a:buFontTx/>
              <a:buChar char="-"/>
            </a:pPr>
            <a:r>
              <a:rPr lang="fi-FI" dirty="0"/>
              <a:t>Reliabiliteetti (toistettavuus, tarkkuus)</a:t>
            </a:r>
          </a:p>
          <a:p>
            <a:pPr lvl="1">
              <a:buFontTx/>
              <a:buChar char="-"/>
            </a:pPr>
            <a:r>
              <a:rPr lang="fi-FI" dirty="0"/>
              <a:t>Validiteetti (tutkii oikeasti sitä mitä väittää)</a:t>
            </a:r>
          </a:p>
          <a:p>
            <a:pPr>
              <a:buFontTx/>
              <a:buChar char="-"/>
            </a:pPr>
            <a:r>
              <a:rPr lang="fi-FI" dirty="0"/>
              <a:t>Kriittisyys (valmius kyseenalaistaa, asiantuntijoiden tarkistamaa)</a:t>
            </a:r>
          </a:p>
          <a:p>
            <a:pPr>
              <a:buFontTx/>
              <a:buChar char="-"/>
            </a:pPr>
            <a:r>
              <a:rPr lang="fi-FI" dirty="0"/>
              <a:t>Julkisuus (kaikkien tarkistettavissa)</a:t>
            </a:r>
          </a:p>
          <a:p>
            <a:pPr>
              <a:buFontTx/>
              <a:buChar char="-"/>
            </a:pPr>
            <a:r>
              <a:rPr lang="fi-FI" dirty="0"/>
              <a:t>Korjautuvuus (vanhat teoriat voidaan hylätä tai korjata, jos niissä ilmenee puutteita)</a:t>
            </a:r>
          </a:p>
        </p:txBody>
      </p:sp>
      <p:sp>
        <p:nvSpPr>
          <p:cNvPr id="4" name="Sisällön paikkamerkki 3">
            <a:extLst>
              <a:ext uri="{FF2B5EF4-FFF2-40B4-BE49-F238E27FC236}">
                <a16:creationId xmlns:a16="http://schemas.microsoft.com/office/drawing/2014/main" id="{2139DA02-8389-4C3C-92F9-53D423D5AB6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413771" y="2017343"/>
            <a:ext cx="4645152" cy="3880118"/>
          </a:xfrm>
        </p:spPr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fi-FI" b="1" dirty="0"/>
              <a:t>Suhtautumistapoja / näkemyksiä tieteestä</a:t>
            </a:r>
          </a:p>
          <a:p>
            <a:pPr>
              <a:buFontTx/>
              <a:buChar char="-"/>
            </a:pPr>
            <a:r>
              <a:rPr lang="fi-FI" dirty="0"/>
              <a:t>Postmoderni näkemys</a:t>
            </a:r>
          </a:p>
          <a:p>
            <a:pPr lvl="1">
              <a:buFontTx/>
              <a:buChar char="-"/>
            </a:pPr>
            <a:r>
              <a:rPr lang="fi-FI" dirty="0"/>
              <a:t>Relativistinen – totuus on suhteellista ja riippuu henkilöstä</a:t>
            </a:r>
          </a:p>
          <a:p>
            <a:pPr lvl="1">
              <a:buFontTx/>
              <a:buChar char="-"/>
            </a:pPr>
            <a:r>
              <a:rPr lang="fi-FI" dirty="0"/>
              <a:t>Radikaali versio: </a:t>
            </a:r>
            <a:r>
              <a:rPr lang="fi-FI" dirty="0" err="1"/>
              <a:t>Feuerabend</a:t>
            </a:r>
            <a:r>
              <a:rPr lang="fi-FI" dirty="0"/>
              <a:t> – keijukaistarinat ovat ihan yhtä päteviä kuin tieteen luoma tarina</a:t>
            </a:r>
          </a:p>
          <a:p>
            <a:pPr>
              <a:buFontTx/>
              <a:buChar char="-"/>
            </a:pPr>
            <a:r>
              <a:rPr lang="fi-FI" dirty="0"/>
              <a:t>Kriittinen realismi</a:t>
            </a:r>
          </a:p>
          <a:p>
            <a:pPr lvl="1">
              <a:buFontTx/>
              <a:buChar char="-"/>
            </a:pPr>
            <a:r>
              <a:rPr lang="fi-FI" dirty="0"/>
              <a:t>Usein nykytieteen näkemys</a:t>
            </a:r>
          </a:p>
          <a:p>
            <a:pPr lvl="1">
              <a:buFontTx/>
              <a:buChar char="-"/>
            </a:pPr>
            <a:r>
              <a:rPr lang="fi-FI" dirty="0"/>
              <a:t>Tiede ei aina saavuta täyttä totuutta, mutta edistyy, lähenee totuutta, ja usein toimii hyvin käytännössä</a:t>
            </a:r>
          </a:p>
        </p:txBody>
      </p:sp>
    </p:spTree>
    <p:extLst>
      <p:ext uri="{BB962C8B-B14F-4D97-AF65-F5344CB8AC3E}">
        <p14:creationId xmlns:p14="http://schemas.microsoft.com/office/powerpoint/2010/main" val="183955783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3C1E948D-F3A2-4B9F-8E71-235A8B1AA2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Tiedon perusteita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1DA0CCA4-DD16-40C5-9041-BEA36D47DEE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713232" y="1864194"/>
            <a:ext cx="5379251" cy="4015398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fi-FI" dirty="0"/>
              <a:t>Informaatio</a:t>
            </a:r>
          </a:p>
          <a:p>
            <a:pPr>
              <a:buFontTx/>
              <a:buChar char="-"/>
            </a:pPr>
            <a:r>
              <a:rPr lang="fi-FI" dirty="0"/>
              <a:t>Tiedon raaka-ainetta</a:t>
            </a:r>
          </a:p>
          <a:p>
            <a:pPr lvl="1">
              <a:buFontTx/>
              <a:buChar char="-"/>
            </a:pPr>
            <a:r>
              <a:rPr lang="fi-FI" dirty="0"/>
              <a:t>Esim. tietokoneella voi olla informaatiota (mutta ei tietoa?)</a:t>
            </a:r>
          </a:p>
          <a:p>
            <a:pPr marL="0" indent="0">
              <a:buNone/>
            </a:pPr>
            <a:r>
              <a:rPr lang="fi-FI" dirty="0"/>
              <a:t>Tieto</a:t>
            </a:r>
          </a:p>
          <a:p>
            <a:pPr>
              <a:buFontTx/>
              <a:buChar char="-"/>
            </a:pPr>
            <a:r>
              <a:rPr lang="fi-FI" dirty="0"/>
              <a:t>Faktoja jotka perustellaan esim. kokemuksen kautta </a:t>
            </a:r>
          </a:p>
          <a:p>
            <a:pPr>
              <a:buFontTx/>
              <a:buChar char="-"/>
            </a:pPr>
            <a:r>
              <a:rPr lang="fi-FI" dirty="0"/>
              <a:t>Tietoa voi olla vain elävällä oliolla</a:t>
            </a:r>
          </a:p>
          <a:p>
            <a:pPr marL="0" indent="0">
              <a:buNone/>
            </a:pPr>
            <a:r>
              <a:rPr lang="fi-FI" dirty="0"/>
              <a:t>Ymmärrys</a:t>
            </a:r>
          </a:p>
          <a:p>
            <a:pPr>
              <a:buFontTx/>
              <a:buChar char="-"/>
            </a:pPr>
            <a:r>
              <a:rPr lang="fi-FI" dirty="0"/>
              <a:t>Kyky vastaanottaa, käyttää ja sisäistää sekä soveltaa tietoa</a:t>
            </a:r>
          </a:p>
          <a:p>
            <a:pPr marL="0" indent="0">
              <a:buNone/>
            </a:pPr>
            <a:r>
              <a:rPr lang="fi-FI" dirty="0"/>
              <a:t>Viisaus</a:t>
            </a:r>
          </a:p>
          <a:p>
            <a:pPr>
              <a:buFontTx/>
              <a:buChar char="-"/>
            </a:pPr>
            <a:r>
              <a:rPr lang="fi-FI" dirty="0"/>
              <a:t>Laaja tietämys jota pystyy soveltamaan ongelmatilanteisiin</a:t>
            </a:r>
          </a:p>
          <a:p>
            <a:pPr marL="0" indent="0">
              <a:buNone/>
            </a:pPr>
            <a:endParaRPr lang="fi-FI" dirty="0"/>
          </a:p>
        </p:txBody>
      </p:sp>
      <p:sp>
        <p:nvSpPr>
          <p:cNvPr id="4" name="Sisällön paikkamerkki 3">
            <a:extLst>
              <a:ext uri="{FF2B5EF4-FFF2-40B4-BE49-F238E27FC236}">
                <a16:creationId xmlns:a16="http://schemas.microsoft.com/office/drawing/2014/main" id="{7B82EC42-2880-4B83-8B5B-56E1EDD3FB3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413770" y="2017342"/>
            <a:ext cx="4888213" cy="3770809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fi-FI" b="1" dirty="0"/>
              <a:t>Platon</a:t>
            </a:r>
          </a:p>
          <a:p>
            <a:pPr>
              <a:buFontTx/>
              <a:buChar char="-"/>
            </a:pPr>
            <a:r>
              <a:rPr lang="fi-FI" dirty="0"/>
              <a:t>Hyvin perusteltu</a:t>
            </a:r>
          </a:p>
          <a:p>
            <a:pPr lvl="1">
              <a:buFontTx/>
              <a:buChar char="-"/>
            </a:pPr>
            <a:r>
              <a:rPr lang="fi-FI" dirty="0"/>
              <a:t>Tieteellinen tutkimus, omat havainnot (maito on valkoista), väitteen loogisuus (2+2 = 4)</a:t>
            </a:r>
          </a:p>
          <a:p>
            <a:pPr>
              <a:buFontTx/>
              <a:buChar char="-"/>
            </a:pPr>
            <a:r>
              <a:rPr lang="fi-FI" dirty="0"/>
              <a:t>Tosi</a:t>
            </a:r>
          </a:p>
          <a:p>
            <a:pPr lvl="1">
              <a:buFontTx/>
              <a:buChar char="-"/>
            </a:pPr>
            <a:r>
              <a:rPr lang="fi-FI" dirty="0"/>
              <a:t>Hyvän perustelun pitää kohdata todellisuus (esim. ”Kaikki joutsenet ovat valkoisia” on totta vasta kun kaikki joutsenet on havaittu &gt; oikeasti totta)</a:t>
            </a:r>
          </a:p>
          <a:p>
            <a:pPr>
              <a:buFontTx/>
              <a:buChar char="-"/>
            </a:pPr>
            <a:r>
              <a:rPr lang="fi-FI" dirty="0"/>
              <a:t>Uskomus</a:t>
            </a:r>
          </a:p>
          <a:p>
            <a:pPr lvl="1">
              <a:buFontTx/>
              <a:buChar char="-"/>
            </a:pPr>
            <a:r>
              <a:rPr lang="fi-FI" dirty="0"/>
              <a:t>Tarvitaan henkilö joka omaa tiedon perusteluineen</a:t>
            </a:r>
          </a:p>
          <a:p>
            <a:pPr lvl="1">
              <a:buFontTx/>
              <a:buChar char="-"/>
            </a:pPr>
            <a:r>
              <a:rPr lang="fi-FI" dirty="0"/>
              <a:t>Henkilön tulee myös uskoa tähän tietoon</a:t>
            </a:r>
          </a:p>
        </p:txBody>
      </p:sp>
    </p:spTree>
    <p:extLst>
      <p:ext uri="{BB962C8B-B14F-4D97-AF65-F5344CB8AC3E}">
        <p14:creationId xmlns:p14="http://schemas.microsoft.com/office/powerpoint/2010/main" val="283047098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BEFC7FEF-1E0E-4ECF-A951-7B8FD96036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i-FI" dirty="0"/>
              <a:t>Lue artikkeli – ”Uutisen takana – näin helposti keksitty valhe meni läpi MV-lehdessä”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452F6D31-EA90-43C7-8349-1C431422DD29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fi-FI" dirty="0"/>
              <a:t>Mitä tarkoittaa takaiskuefekti?</a:t>
            </a:r>
          </a:p>
          <a:p>
            <a:pPr marL="0" indent="0">
              <a:buNone/>
            </a:pPr>
            <a:r>
              <a:rPr lang="fi-FI" dirty="0"/>
              <a:t>MV-lehti perustelee tietojaan toisinaan sanomalla, että ”valtamedia vaikenee” sen kertomista asioista. Miten artikkeli ottaa tähän kantaa?</a:t>
            </a:r>
          </a:p>
        </p:txBody>
      </p:sp>
      <p:sp>
        <p:nvSpPr>
          <p:cNvPr id="4" name="Sisällön paikkamerkki 3">
            <a:extLst>
              <a:ext uri="{FF2B5EF4-FFF2-40B4-BE49-F238E27FC236}">
                <a16:creationId xmlns:a16="http://schemas.microsoft.com/office/drawing/2014/main" id="{AB393687-39CE-4F15-8B1D-651A307E9D92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marL="0" indent="0">
              <a:buNone/>
            </a:pPr>
            <a:r>
              <a:rPr lang="fi-FI" dirty="0"/>
              <a:t>KUN OLET LUKENUT ARTIKKELIN, JAA LÖYTÄMÄSI VASTAUKSET VIERUSKAVERISI KANSSA</a:t>
            </a:r>
          </a:p>
        </p:txBody>
      </p:sp>
    </p:spTree>
    <p:extLst>
      <p:ext uri="{BB962C8B-B14F-4D97-AF65-F5344CB8AC3E}">
        <p14:creationId xmlns:p14="http://schemas.microsoft.com/office/powerpoint/2010/main" val="420131700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7AD8FB61-F1A6-47C5-9F1B-4D3719DF09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49217" y="329185"/>
            <a:ext cx="10063079" cy="1535010"/>
          </a:xfrm>
        </p:spPr>
        <p:txBody>
          <a:bodyPr>
            <a:normAutofit fontScale="90000"/>
          </a:bodyPr>
          <a:lstStyle/>
          <a:p>
            <a:r>
              <a:rPr lang="fi-FI" dirty="0"/>
              <a:t>PEREHDY JOURNALISTIN OHJEISIIN (JOURNALISTIN OHJEET – JOURNALISTILIITTO)</a:t>
            </a:r>
            <a:br>
              <a:rPr lang="fi-FI" dirty="0"/>
            </a:br>
            <a:r>
              <a:rPr lang="fi-FI" dirty="0"/>
              <a:t>- arvioi seuraavia uutiskanavia ohjeiden pohjalta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AD058054-6A75-4EF5-B16D-4853955D41CB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 lnSpcReduction="10000"/>
          </a:bodyPr>
          <a:lstStyle/>
          <a:p>
            <a:pPr marL="457200" indent="-457200">
              <a:buAutoNum type="arabicPeriod"/>
            </a:pPr>
            <a:r>
              <a:rPr lang="fi-FI" dirty="0"/>
              <a:t>Magneettimedia</a:t>
            </a:r>
          </a:p>
          <a:p>
            <a:pPr marL="457200" indent="-457200">
              <a:buAutoNum type="arabicPeriod"/>
            </a:pPr>
            <a:r>
              <a:rPr lang="fi-FI" dirty="0"/>
              <a:t>Seiska</a:t>
            </a:r>
          </a:p>
          <a:p>
            <a:pPr marL="457200" indent="-457200">
              <a:buAutoNum type="arabicPeriod"/>
            </a:pPr>
            <a:r>
              <a:rPr lang="fi-FI" dirty="0"/>
              <a:t>Iltalehti</a:t>
            </a:r>
          </a:p>
          <a:p>
            <a:pPr marL="457200" indent="-457200">
              <a:buAutoNum type="arabicPeriod"/>
            </a:pPr>
            <a:r>
              <a:rPr lang="fi-FI" dirty="0" err="1"/>
              <a:t>The</a:t>
            </a:r>
            <a:r>
              <a:rPr lang="fi-FI" dirty="0"/>
              <a:t> Sun</a:t>
            </a:r>
          </a:p>
          <a:p>
            <a:pPr marL="457200" indent="-457200">
              <a:buAutoNum type="arabicPeriod"/>
            </a:pPr>
            <a:r>
              <a:rPr lang="fi-FI" dirty="0"/>
              <a:t>Helsingin sanomat</a:t>
            </a:r>
          </a:p>
          <a:p>
            <a:pPr marL="457200" indent="-457200">
              <a:buAutoNum type="arabicPeriod"/>
            </a:pPr>
            <a:r>
              <a:rPr lang="fi-FI" dirty="0"/>
              <a:t>Yle</a:t>
            </a:r>
          </a:p>
          <a:p>
            <a:pPr marL="457200" indent="-457200">
              <a:buAutoNum type="arabicPeriod"/>
            </a:pPr>
            <a:r>
              <a:rPr lang="fi-FI" dirty="0"/>
              <a:t>Tiede-lehti</a:t>
            </a:r>
          </a:p>
        </p:txBody>
      </p:sp>
      <p:sp>
        <p:nvSpPr>
          <p:cNvPr id="4" name="Sisällön paikkamerkki 3">
            <a:extLst>
              <a:ext uri="{FF2B5EF4-FFF2-40B4-BE49-F238E27FC236}">
                <a16:creationId xmlns:a16="http://schemas.microsoft.com/office/drawing/2014/main" id="{6222C8E2-0FEB-4763-AD96-6E260950A4E6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fi-FI" dirty="0"/>
              <a:t>8. </a:t>
            </a:r>
            <a:r>
              <a:rPr lang="fi-FI" dirty="0" err="1"/>
              <a:t>Níin</a:t>
            </a:r>
            <a:r>
              <a:rPr lang="fi-FI" dirty="0"/>
              <a:t> &amp; Näin</a:t>
            </a:r>
          </a:p>
          <a:p>
            <a:pPr marL="0" indent="0">
              <a:buNone/>
            </a:pPr>
            <a:endParaRPr lang="fi-FI" dirty="0"/>
          </a:p>
          <a:p>
            <a:pPr marL="0" indent="0">
              <a:buNone/>
            </a:pPr>
            <a:r>
              <a:rPr lang="fi-FI" dirty="0"/>
              <a:t>Valmistaudu ryhmäsi kanssa perustelemaan: </a:t>
            </a:r>
          </a:p>
          <a:p>
            <a:pPr>
              <a:buFontTx/>
              <a:buChar char="-"/>
            </a:pPr>
            <a:r>
              <a:rPr lang="fi-FI" dirty="0"/>
              <a:t>Miten hyvin tämä media/uutiskanava mielestäsi noudattaa journalistien ohjetta?</a:t>
            </a:r>
          </a:p>
          <a:p>
            <a:pPr>
              <a:buFontTx/>
              <a:buChar char="-"/>
            </a:pPr>
            <a:r>
              <a:rPr lang="fi-FI" dirty="0"/>
              <a:t>Missä määrin tämän media tieto on mielestäsi pätevää? </a:t>
            </a:r>
          </a:p>
        </p:txBody>
      </p:sp>
    </p:spTree>
    <p:extLst>
      <p:ext uri="{BB962C8B-B14F-4D97-AF65-F5344CB8AC3E}">
        <p14:creationId xmlns:p14="http://schemas.microsoft.com/office/powerpoint/2010/main" val="404462313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3329D33B-CF7F-400A-9F02-FBF987643E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Mistä tiedän? 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35B39B90-140C-447E-ABD0-C5EAD7E1DB0A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 lnSpcReduction="10000"/>
          </a:bodyPr>
          <a:lstStyle/>
          <a:p>
            <a:pPr>
              <a:buFontTx/>
              <a:buChar char="-"/>
            </a:pPr>
            <a:r>
              <a:rPr lang="fi-FI" dirty="0"/>
              <a:t>esim. aurinko nousee huomenna, Descartes on tärkeä filosofi, kokeessa ei saa huijata </a:t>
            </a:r>
            <a:r>
              <a:rPr lang="fi-FI" dirty="0" err="1"/>
              <a:t>jne</a:t>
            </a:r>
            <a:r>
              <a:rPr lang="fi-FI" dirty="0"/>
              <a:t>…</a:t>
            </a:r>
          </a:p>
          <a:p>
            <a:pPr>
              <a:buFontTx/>
              <a:buChar char="-"/>
            </a:pPr>
            <a:r>
              <a:rPr lang="fi-FI" dirty="0"/>
              <a:t>Aurinko on aina noussut &gt; aiemmat kokemukset </a:t>
            </a:r>
          </a:p>
          <a:p>
            <a:r>
              <a:rPr lang="fi-FI" dirty="0"/>
              <a:t>Havainnot aiemmista ikkunasta hypänneistä &gt; loukkaantuminen</a:t>
            </a:r>
          </a:p>
          <a:p>
            <a:pPr marL="0" indent="0">
              <a:buNone/>
            </a:pPr>
            <a:endParaRPr lang="fi-FI" dirty="0"/>
          </a:p>
          <a:p>
            <a:pPr>
              <a:buFontTx/>
              <a:buChar char="-"/>
            </a:pPr>
            <a:r>
              <a:rPr lang="fi-FI" dirty="0"/>
              <a:t>Fysiikan lait (painovoima) </a:t>
            </a:r>
          </a:p>
        </p:txBody>
      </p:sp>
      <p:sp>
        <p:nvSpPr>
          <p:cNvPr id="4" name="Sisällön paikkamerkki 3">
            <a:extLst>
              <a:ext uri="{FF2B5EF4-FFF2-40B4-BE49-F238E27FC236}">
                <a16:creationId xmlns:a16="http://schemas.microsoft.com/office/drawing/2014/main" id="{B845D4D0-AC75-47A7-8747-2FC9C86E6F20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fi-FI" dirty="0"/>
              <a:t>Tappaminen on väärin</a:t>
            </a:r>
          </a:p>
          <a:p>
            <a:pPr marL="0" indent="0">
              <a:buNone/>
            </a:pPr>
            <a:r>
              <a:rPr lang="fi-FI" dirty="0"/>
              <a:t>&lt; entä puolustussota</a:t>
            </a:r>
          </a:p>
          <a:p>
            <a:pPr marL="0" indent="0">
              <a:buNone/>
            </a:pPr>
            <a:r>
              <a:rPr lang="fi-FI" dirty="0"/>
              <a:t>&lt; moraaliset väitteet – erilaisia perusteluja siihen miksi tämä on väärin </a:t>
            </a:r>
          </a:p>
          <a:p>
            <a:r>
              <a:rPr lang="fi-FI" dirty="0"/>
              <a:t>Ihmiset yleensä ajattelevat näin</a:t>
            </a:r>
          </a:p>
          <a:p>
            <a:pPr marL="0" indent="0">
              <a:buNone/>
            </a:pPr>
            <a:r>
              <a:rPr lang="fi-FI" dirty="0"/>
              <a:t>Kokeessa ei saa huijata</a:t>
            </a:r>
          </a:p>
          <a:p>
            <a:pPr marL="0" indent="0">
              <a:buNone/>
            </a:pPr>
            <a:r>
              <a:rPr lang="fi-FI" dirty="0"/>
              <a:t>- Ei olisi oikein saada epäreilua etua muihin nähden</a:t>
            </a:r>
          </a:p>
          <a:p>
            <a:pPr marL="0" indent="0">
              <a:buNone/>
            </a:pP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14094508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2778C65C-A8A9-45AD-B26D-6717E38BCA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MIHIN TIETO PERUSTUU?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F6662256-A0B8-4753-94C9-8A53947223C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447331" y="2010878"/>
            <a:ext cx="4645152" cy="4042233"/>
          </a:xfrm>
        </p:spPr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fi-FI" b="1" dirty="0"/>
              <a:t>Empirismi</a:t>
            </a:r>
          </a:p>
          <a:p>
            <a:pPr>
              <a:buFontTx/>
              <a:buChar char="-"/>
            </a:pPr>
            <a:r>
              <a:rPr lang="fi-FI" dirty="0"/>
              <a:t>Tieto saadaan aistihavaintojen kautta</a:t>
            </a:r>
          </a:p>
          <a:p>
            <a:pPr>
              <a:buFontTx/>
              <a:buChar char="-"/>
            </a:pPr>
            <a:r>
              <a:rPr lang="fi-FI" dirty="0"/>
              <a:t>Tieto tulee </a:t>
            </a:r>
            <a:r>
              <a:rPr lang="fi-FI" i="1" dirty="0"/>
              <a:t>a posteriori</a:t>
            </a:r>
            <a:r>
              <a:rPr lang="fi-FI" dirty="0"/>
              <a:t> (”jälkeenpäin”)</a:t>
            </a:r>
          </a:p>
          <a:p>
            <a:pPr>
              <a:buFontTx/>
              <a:buChar char="-"/>
            </a:pPr>
            <a:r>
              <a:rPr lang="fi-FI" dirty="0"/>
              <a:t>Tieto on induktiivista (kerätään havainnoista)</a:t>
            </a:r>
          </a:p>
          <a:p>
            <a:pPr marL="0" indent="0">
              <a:buNone/>
            </a:pPr>
            <a:r>
              <a:rPr lang="fi-FI" dirty="0"/>
              <a:t>* Havainto ensin &gt; tieto sen perusteella päätellen</a:t>
            </a:r>
          </a:p>
          <a:p>
            <a:pPr marL="0" indent="0">
              <a:buNone/>
            </a:pPr>
            <a:r>
              <a:rPr lang="fi-FI" dirty="0"/>
              <a:t>&lt; Tieteen tekeminen perustuu pitkälti tähän</a:t>
            </a:r>
          </a:p>
          <a:p>
            <a:pPr marL="0" indent="0">
              <a:buNone/>
            </a:pPr>
            <a:r>
              <a:rPr lang="fi-FI" dirty="0"/>
              <a:t>Empirismin ongelma: </a:t>
            </a:r>
          </a:p>
          <a:p>
            <a:pPr>
              <a:buFontTx/>
              <a:buChar char="-"/>
            </a:pPr>
            <a:r>
              <a:rPr lang="fi-FI" dirty="0"/>
              <a:t>Kaikenkattavaa tietoa vaikea saada</a:t>
            </a:r>
          </a:p>
          <a:p>
            <a:pPr>
              <a:buFontTx/>
              <a:buChar char="-"/>
            </a:pPr>
            <a:r>
              <a:rPr lang="fi-FI" dirty="0"/>
              <a:t>Aistit voivat pettää</a:t>
            </a:r>
          </a:p>
        </p:txBody>
      </p:sp>
      <p:sp>
        <p:nvSpPr>
          <p:cNvPr id="4" name="Sisällön paikkamerkki 3">
            <a:extLst>
              <a:ext uri="{FF2B5EF4-FFF2-40B4-BE49-F238E27FC236}">
                <a16:creationId xmlns:a16="http://schemas.microsoft.com/office/drawing/2014/main" id="{354A2E3D-0E16-4915-B1B1-28E342E77D8E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fi-FI" b="1" dirty="0"/>
              <a:t>Rationalismi</a:t>
            </a:r>
          </a:p>
          <a:p>
            <a:pPr>
              <a:buFontTx/>
              <a:buChar char="-"/>
            </a:pPr>
            <a:r>
              <a:rPr lang="fi-FI" dirty="0"/>
              <a:t>Tieto saadaan järkeilemällä</a:t>
            </a:r>
          </a:p>
          <a:p>
            <a:pPr>
              <a:buFontTx/>
              <a:buChar char="-"/>
            </a:pPr>
            <a:r>
              <a:rPr lang="fi-FI" dirty="0"/>
              <a:t>Tieto tulee </a:t>
            </a:r>
            <a:r>
              <a:rPr lang="fi-FI" i="1" dirty="0"/>
              <a:t>a priori </a:t>
            </a:r>
            <a:r>
              <a:rPr lang="fi-FI" dirty="0"/>
              <a:t>(”etukäteen”)</a:t>
            </a:r>
          </a:p>
          <a:p>
            <a:pPr>
              <a:buFontTx/>
              <a:buChar char="-"/>
            </a:pPr>
            <a:r>
              <a:rPr lang="fi-FI" dirty="0"/>
              <a:t>Rationalistinen päättely on deduktiivista (eli johdetaan premisseistä tai lähtökohdista)</a:t>
            </a:r>
          </a:p>
          <a:p>
            <a:pPr>
              <a:buFontTx/>
              <a:buChar char="-"/>
            </a:pPr>
            <a:r>
              <a:rPr lang="fi-FI" dirty="0"/>
              <a:t>esim. matematiikka ja logiikan säännöt ovat pitkälti rationalistisia</a:t>
            </a:r>
          </a:p>
          <a:p>
            <a:pPr marL="0" indent="0">
              <a:buNone/>
            </a:pP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84974408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1E8DD831-2637-418E-96A2-E0D4E565BB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 err="1"/>
              <a:t>KantIN</a:t>
            </a:r>
            <a:r>
              <a:rPr lang="fi-FI" dirty="0"/>
              <a:t> KOPERNIKAANINEN VALLANKUMOUS – MIHIN TIETO PERUSTUU?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0BC935B4-081F-4143-96E0-60982A33D01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447331" y="2010878"/>
            <a:ext cx="8267120" cy="3448595"/>
          </a:xfrm>
        </p:spPr>
        <p:txBody>
          <a:bodyPr/>
          <a:lstStyle/>
          <a:p>
            <a:pPr marL="0" indent="0">
              <a:buNone/>
            </a:pPr>
            <a:r>
              <a:rPr lang="fi-FI" dirty="0"/>
              <a:t>Kant yhdisti rationalismin (järkeily) ja empirismin (havainnot). </a:t>
            </a:r>
          </a:p>
          <a:p>
            <a:pPr marL="0" indent="0">
              <a:buNone/>
            </a:pPr>
            <a:r>
              <a:rPr lang="fi-FI" dirty="0"/>
              <a:t>Me emme voi havaita maailmaa sellaisena kuin se on (</a:t>
            </a:r>
            <a:r>
              <a:rPr lang="fi-FI" dirty="0" err="1"/>
              <a:t>noumenon</a:t>
            </a:r>
            <a:r>
              <a:rPr lang="fi-FI" dirty="0"/>
              <a:t>), vaan sellaisena kuin se meille ilmenee (</a:t>
            </a:r>
            <a:r>
              <a:rPr lang="fi-FI" dirty="0" err="1"/>
              <a:t>fenomenon</a:t>
            </a:r>
            <a:r>
              <a:rPr lang="fi-FI" dirty="0"/>
              <a:t>). </a:t>
            </a:r>
          </a:p>
          <a:p>
            <a:pPr marL="0" indent="0">
              <a:buNone/>
            </a:pPr>
            <a:r>
              <a:rPr lang="fi-FI" dirty="0"/>
              <a:t>Ymmärryksen kategorioiden (esim. tila, paikka, aika, syy-seuraussuhde) kautta saamme tietoa ja ymmärrämme maailmaa.</a:t>
            </a:r>
          </a:p>
        </p:txBody>
      </p:sp>
    </p:spTree>
    <p:extLst>
      <p:ext uri="{BB962C8B-B14F-4D97-AF65-F5344CB8AC3E}">
        <p14:creationId xmlns:p14="http://schemas.microsoft.com/office/powerpoint/2010/main" val="251302937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CF3D7184-2D1F-4551-883C-2F9BB8D287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FILOSOFIAN PARADOKSEJA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3DA25DF2-C098-49BF-B08A-2DC3AFCD88E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buAutoNum type="arabicPeriod"/>
            </a:pPr>
            <a:r>
              <a:rPr lang="fi-FI" dirty="0"/>
              <a:t>Selvitä mitä filosofian paradoksi tarkoittaa. Valmistaudu kertomaan se luokalle. </a:t>
            </a:r>
          </a:p>
          <a:p>
            <a:pPr marL="457200" indent="-457200">
              <a:buAutoNum type="arabicPeriod"/>
            </a:pPr>
            <a:r>
              <a:rPr lang="fi-FI" dirty="0"/>
              <a:t>Miten tätä paradoksia on yritetty ratkaista (jos ratkaisu on löytynyt)</a:t>
            </a:r>
          </a:p>
          <a:p>
            <a:pPr>
              <a:buFontTx/>
              <a:buChar char="-"/>
            </a:pPr>
            <a:r>
              <a:rPr lang="fi-FI" dirty="0"/>
              <a:t>Voit koettaa itsekin ratkaista paradoksia</a:t>
            </a:r>
          </a:p>
          <a:p>
            <a:pPr marL="0" indent="0">
              <a:buNone/>
            </a:pP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53884580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29ED61A4-7643-4147-AE4B-D045739348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Metafysiikka – mitä on olemassa?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6C977570-CF60-4CA8-AD11-4767CD03EA1F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fi-FI" b="1" dirty="0"/>
              <a:t>Materialismi: </a:t>
            </a:r>
          </a:p>
          <a:p>
            <a:pPr>
              <a:buFontTx/>
              <a:buChar char="-"/>
            </a:pPr>
            <a:r>
              <a:rPr lang="fi-FI" dirty="0"/>
              <a:t>todellisuus on pohjimmiltaan ainetta</a:t>
            </a:r>
          </a:p>
          <a:p>
            <a:pPr marL="0" indent="0">
              <a:buNone/>
            </a:pPr>
            <a:r>
              <a:rPr lang="fi-FI" b="1" dirty="0"/>
              <a:t>Idealismi: </a:t>
            </a:r>
          </a:p>
          <a:p>
            <a:pPr>
              <a:buFontTx/>
              <a:buChar char="-"/>
            </a:pPr>
            <a:r>
              <a:rPr lang="fi-FI" dirty="0"/>
              <a:t>Todellisuus on pohjimmiltaan henkinen</a:t>
            </a:r>
          </a:p>
          <a:p>
            <a:pPr>
              <a:buFontTx/>
              <a:buChar char="-"/>
            </a:pPr>
            <a:r>
              <a:rPr lang="fi-FI" dirty="0"/>
              <a:t>Platon: maailman oliot ovat epätäydellisiä kopioita henkisestä ideamaailmasta</a:t>
            </a:r>
          </a:p>
          <a:p>
            <a:pPr>
              <a:buFontTx/>
              <a:buChar char="-"/>
            </a:pPr>
            <a:r>
              <a:rPr lang="fi-FI" dirty="0"/>
              <a:t>Subjektiivinen idealismi – jos kukaan ei havaitse esinettä/oliota, sitä ei ole</a:t>
            </a:r>
          </a:p>
          <a:p>
            <a:pPr marL="0" indent="0">
              <a:buNone/>
            </a:pPr>
            <a:endParaRPr lang="fi-FI" dirty="0"/>
          </a:p>
        </p:txBody>
      </p:sp>
      <p:sp>
        <p:nvSpPr>
          <p:cNvPr id="4" name="Sisällön paikkamerkki 3">
            <a:extLst>
              <a:ext uri="{FF2B5EF4-FFF2-40B4-BE49-F238E27FC236}">
                <a16:creationId xmlns:a16="http://schemas.microsoft.com/office/drawing/2014/main" id="{228E71BB-F0D6-4457-8C7F-499148A9EF0F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fi-FI" dirty="0"/>
              <a:t>Idealismi: </a:t>
            </a:r>
          </a:p>
          <a:p>
            <a:pPr>
              <a:buFontTx/>
              <a:buChar char="-"/>
            </a:pPr>
            <a:r>
              <a:rPr lang="fi-FI" dirty="0" err="1"/>
              <a:t>Solipsismi</a:t>
            </a:r>
            <a:r>
              <a:rPr lang="fi-FI" dirty="0"/>
              <a:t> – kaikki on vain omassa mielessäsi, myös muut ihmiset</a:t>
            </a:r>
          </a:p>
          <a:p>
            <a:pPr marL="0" indent="0">
              <a:buNone/>
            </a:pPr>
            <a:r>
              <a:rPr lang="fi-FI" b="1" dirty="0"/>
              <a:t>Dualismi</a:t>
            </a:r>
          </a:p>
          <a:p>
            <a:pPr>
              <a:buFontTx/>
              <a:buChar char="-"/>
            </a:pPr>
            <a:r>
              <a:rPr lang="fi-FI" dirty="0"/>
              <a:t>Todellisuus koostuu mielestä ja aineesta</a:t>
            </a:r>
          </a:p>
          <a:p>
            <a:pPr>
              <a:buFontTx/>
              <a:buChar char="-"/>
            </a:pPr>
            <a:r>
              <a:rPr lang="fi-FI" dirty="0"/>
              <a:t>mieli-ruumis – ongelma</a:t>
            </a:r>
          </a:p>
          <a:p>
            <a:r>
              <a:rPr lang="fi-FI" dirty="0"/>
              <a:t>Miten ne voivat olla yhteydessä toisiinsa?</a:t>
            </a:r>
          </a:p>
          <a:p>
            <a:pPr marL="0" indent="0">
              <a:buNone/>
            </a:pP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76039904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29ED61A4-7643-4147-AE4B-D045739348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Metafysiikka – mitä on olemassa?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6C977570-CF60-4CA8-AD11-4767CD03EA1F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fi-FI" dirty="0" err="1"/>
              <a:t>Popperin</a:t>
            </a:r>
            <a:r>
              <a:rPr lang="fi-FI" dirty="0"/>
              <a:t> kolme maailmaa</a:t>
            </a:r>
          </a:p>
          <a:p>
            <a:pPr>
              <a:buFontTx/>
              <a:buChar char="-"/>
            </a:pPr>
            <a:r>
              <a:rPr lang="fi-FI" dirty="0"/>
              <a:t>1. maailma – fyysinen maailma – kaikki mihin voi koskea</a:t>
            </a:r>
          </a:p>
          <a:p>
            <a:pPr>
              <a:buFontTx/>
              <a:buChar char="-"/>
            </a:pPr>
            <a:r>
              <a:rPr lang="fi-FI" dirty="0"/>
              <a:t>2. maailma – mentaalinen maailma – unet, pelot</a:t>
            </a:r>
          </a:p>
          <a:p>
            <a:pPr>
              <a:buFontTx/>
              <a:buChar char="-"/>
            </a:pPr>
            <a:r>
              <a:rPr lang="fi-FI" dirty="0"/>
              <a:t>3. maailma – kulttuurinen maailma – joulupukki, fanikulttuurit </a:t>
            </a:r>
            <a:r>
              <a:rPr lang="fi-FI" dirty="0" err="1"/>
              <a:t>jne</a:t>
            </a:r>
            <a:r>
              <a:rPr lang="fi-FI" dirty="0"/>
              <a:t>…</a:t>
            </a:r>
          </a:p>
        </p:txBody>
      </p:sp>
      <p:sp>
        <p:nvSpPr>
          <p:cNvPr id="4" name="Sisällön paikkamerkki 3">
            <a:extLst>
              <a:ext uri="{FF2B5EF4-FFF2-40B4-BE49-F238E27FC236}">
                <a16:creationId xmlns:a16="http://schemas.microsoft.com/office/drawing/2014/main" id="{228E71BB-F0D6-4457-8C7F-499148A9EF0F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60593114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D0089417-95F6-48BF-AF3B-D6746B0F0B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Onko ihmisillä vapaa tahto?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43FE7E53-47F0-4971-817C-311E22F9FEF8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fi-FI" b="1" dirty="0"/>
              <a:t>Determinismi</a:t>
            </a:r>
          </a:p>
          <a:p>
            <a:pPr>
              <a:buFontTx/>
              <a:buChar char="-"/>
            </a:pPr>
            <a:r>
              <a:rPr lang="fi-FI" dirty="0"/>
              <a:t>Kaikki määräytyy ennalta</a:t>
            </a:r>
          </a:p>
          <a:p>
            <a:r>
              <a:rPr lang="fi-FI" dirty="0"/>
              <a:t>Vaikuttavat tekijät ovat monimutkaisia, mutta lopulta kaikki määräytyy esimerkiksi evoluution, aivokemian ja muiden fysikaalisten tekijöiden kautta</a:t>
            </a:r>
          </a:p>
          <a:p>
            <a:pPr marL="0" indent="0">
              <a:buNone/>
            </a:pPr>
            <a:endParaRPr lang="fi-FI" dirty="0"/>
          </a:p>
        </p:txBody>
      </p:sp>
      <p:sp>
        <p:nvSpPr>
          <p:cNvPr id="4" name="Sisällön paikkamerkki 3">
            <a:extLst>
              <a:ext uri="{FF2B5EF4-FFF2-40B4-BE49-F238E27FC236}">
                <a16:creationId xmlns:a16="http://schemas.microsoft.com/office/drawing/2014/main" id="{E5933475-9FCB-4C7A-BACE-CC56ADFB1966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marL="0" indent="0">
              <a:buNone/>
            </a:pPr>
            <a:r>
              <a:rPr lang="fi-FI" b="1" dirty="0"/>
              <a:t>Indeterminismi</a:t>
            </a:r>
          </a:p>
          <a:p>
            <a:pPr>
              <a:buFontTx/>
              <a:buChar char="-"/>
            </a:pPr>
            <a:r>
              <a:rPr lang="fi-FI" dirty="0"/>
              <a:t>Ihmisellä on vapaa tahto</a:t>
            </a:r>
          </a:p>
          <a:p>
            <a:r>
              <a:rPr lang="fi-FI" dirty="0"/>
              <a:t>Ihminen voi oikeasti valita ja tehdä eri tilanteissa toisin</a:t>
            </a:r>
          </a:p>
          <a:p>
            <a:pPr marL="0" indent="0">
              <a:buNone/>
            </a:pPr>
            <a:r>
              <a:rPr lang="fi-FI" dirty="0"/>
              <a:t>&gt; Tähän liittyy vastuu esimerkiksi rikosten kohdalla</a:t>
            </a:r>
          </a:p>
        </p:txBody>
      </p:sp>
    </p:spTree>
    <p:extLst>
      <p:ext uri="{BB962C8B-B14F-4D97-AF65-F5344CB8AC3E}">
        <p14:creationId xmlns:p14="http://schemas.microsoft.com/office/powerpoint/2010/main" val="138507368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E25FCF9A-FDAB-451A-9206-4D198F562E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 err="1"/>
              <a:t>Does</a:t>
            </a:r>
            <a:r>
              <a:rPr lang="fi-FI" dirty="0"/>
              <a:t> </a:t>
            </a:r>
            <a:r>
              <a:rPr lang="fi-FI" dirty="0" err="1"/>
              <a:t>free</a:t>
            </a:r>
            <a:r>
              <a:rPr lang="fi-FI" dirty="0"/>
              <a:t> </a:t>
            </a:r>
            <a:r>
              <a:rPr lang="fi-FI" dirty="0" err="1"/>
              <a:t>will</a:t>
            </a:r>
            <a:r>
              <a:rPr lang="fi-FI" dirty="0"/>
              <a:t> </a:t>
            </a:r>
            <a:r>
              <a:rPr lang="fi-FI" dirty="0" err="1"/>
              <a:t>really</a:t>
            </a:r>
            <a:r>
              <a:rPr lang="fi-FI" dirty="0"/>
              <a:t> </a:t>
            </a:r>
            <a:r>
              <a:rPr lang="fi-FI" dirty="0" err="1"/>
              <a:t>exist</a:t>
            </a:r>
            <a:r>
              <a:rPr lang="fi-FI" dirty="0"/>
              <a:t>? </a:t>
            </a:r>
            <a:r>
              <a:rPr lang="fi-FI" dirty="0" err="1"/>
              <a:t>Big</a:t>
            </a:r>
            <a:r>
              <a:rPr lang="fi-FI" dirty="0"/>
              <a:t> </a:t>
            </a:r>
            <a:r>
              <a:rPr lang="fi-FI" dirty="0" err="1"/>
              <a:t>think</a:t>
            </a:r>
            <a:endParaRPr lang="fi-FI" dirty="0"/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39D082E7-67BA-4394-BC67-2D3E053C85B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buAutoNum type="arabicPeriod"/>
            </a:pPr>
            <a:r>
              <a:rPr lang="fi-FI" dirty="0"/>
              <a:t>KATSO VIDEO</a:t>
            </a:r>
          </a:p>
          <a:p>
            <a:pPr marL="457200" indent="-457200">
              <a:buAutoNum type="arabicPeriod"/>
            </a:pPr>
            <a:r>
              <a:rPr lang="fi-FI" dirty="0"/>
              <a:t>AVAA WILMAAN SAAMASI GOOGLE SLIDES – LINKKI</a:t>
            </a:r>
          </a:p>
          <a:p>
            <a:pPr marL="457200" indent="-457200">
              <a:buAutoNum type="arabicPeriod"/>
            </a:pPr>
            <a:r>
              <a:rPr lang="fi-FI" dirty="0"/>
              <a:t>KOOSTA DOKUMENTTIIN PARISI/RYHMÄSI KANSSA VIDEON KESKEISIMMÄT AJATUKSET</a:t>
            </a:r>
          </a:p>
          <a:p>
            <a:pPr marL="457200" lvl="1" indent="0">
              <a:buNone/>
            </a:pPr>
            <a:r>
              <a:rPr lang="fi-FI" dirty="0"/>
              <a:t>* LAITA OTSIKOKSI VIDEON JA SEN ASIANTUNTIJAN NIMI</a:t>
            </a:r>
          </a:p>
          <a:p>
            <a:pPr marL="457200" lvl="1" indent="0">
              <a:buNone/>
            </a:pPr>
            <a:r>
              <a:rPr lang="fi-FI" dirty="0"/>
              <a:t>* MUISTIINPANOT LYHYESTI RANSKALAISIN VIIVOIN (MAX. </a:t>
            </a:r>
            <a:r>
              <a:rPr lang="fi-FI"/>
              <a:t>15 SANAA)</a:t>
            </a:r>
            <a:endParaRPr lang="fi-FI" dirty="0"/>
          </a:p>
          <a:p>
            <a:pPr marL="457200" indent="-457200">
              <a:buAutoNum type="arabicPeriod"/>
            </a:pPr>
            <a:r>
              <a:rPr lang="fi-FI" dirty="0"/>
              <a:t>KERRO KESKEISET AJATUKSET LUOKALLE</a:t>
            </a:r>
          </a:p>
        </p:txBody>
      </p:sp>
    </p:spTree>
    <p:extLst>
      <p:ext uri="{BB962C8B-B14F-4D97-AF65-F5344CB8AC3E}">
        <p14:creationId xmlns:p14="http://schemas.microsoft.com/office/powerpoint/2010/main" val="413058002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0FD023DC-9FD8-4AE5-830C-654E5283CF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Onko olemassa yleiskäsitteitä?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30DBD03B-7471-463A-87AD-53BCD0B1E602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fi-FI" dirty="0"/>
              <a:t>NOMINALISMI</a:t>
            </a:r>
          </a:p>
          <a:p>
            <a:pPr>
              <a:buFontTx/>
              <a:buChar char="-"/>
            </a:pPr>
            <a:r>
              <a:rPr lang="fi-FI" dirty="0"/>
              <a:t>On vain yksittäisiä olioita</a:t>
            </a:r>
          </a:p>
          <a:p>
            <a:pPr marL="0" indent="0">
              <a:buNone/>
            </a:pPr>
            <a:r>
              <a:rPr lang="fi-FI" dirty="0"/>
              <a:t>&gt; Yhtä yleistä punaista ei ole, vain yksittäisiä ”punaisia”</a:t>
            </a:r>
          </a:p>
        </p:txBody>
      </p:sp>
      <p:sp>
        <p:nvSpPr>
          <p:cNvPr id="4" name="Sisällön paikkamerkki 3">
            <a:extLst>
              <a:ext uri="{FF2B5EF4-FFF2-40B4-BE49-F238E27FC236}">
                <a16:creationId xmlns:a16="http://schemas.microsoft.com/office/drawing/2014/main" id="{70E29901-7D98-4702-9BF0-964162D521FE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marL="0" indent="0">
              <a:buNone/>
            </a:pPr>
            <a:r>
              <a:rPr lang="fi-FI" dirty="0"/>
              <a:t>KÄSITEREALISMI</a:t>
            </a:r>
          </a:p>
          <a:p>
            <a:pPr>
              <a:buFontTx/>
              <a:buChar char="-"/>
            </a:pPr>
            <a:r>
              <a:rPr lang="fi-FI" dirty="0"/>
              <a:t>On olemassa yleiskäsitteitä</a:t>
            </a:r>
          </a:p>
          <a:p>
            <a:pPr marL="0" indent="0">
              <a:buNone/>
            </a:pPr>
            <a:r>
              <a:rPr lang="fi-FI" dirty="0"/>
              <a:t>&gt; Nämä selittävät miksi voimme puhua esim. punaisuudesta tai pyöreydestä</a:t>
            </a:r>
          </a:p>
        </p:txBody>
      </p:sp>
    </p:spTree>
    <p:extLst>
      <p:ext uri="{BB962C8B-B14F-4D97-AF65-F5344CB8AC3E}">
        <p14:creationId xmlns:p14="http://schemas.microsoft.com/office/powerpoint/2010/main" val="147152807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E1297EC7-FFF5-498F-B1F7-38E3EDACD1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Esimerkkejä paradokseista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134ADF89-BDF9-44B5-A707-BEDCAECE609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fi-FI" b="1" dirty="0"/>
              <a:t>Valehtelijan paradoksi</a:t>
            </a:r>
            <a:r>
              <a:rPr lang="fi-FI" dirty="0"/>
              <a:t>: </a:t>
            </a:r>
          </a:p>
          <a:p>
            <a:pPr>
              <a:buFontTx/>
              <a:buChar char="-"/>
            </a:pPr>
            <a:r>
              <a:rPr lang="fi-FI" dirty="0"/>
              <a:t>henkilö joka valehtelee aina: valehtelija sanoo - ”Tämä lause on epätosi” tai ”Minä valehtelen”</a:t>
            </a:r>
          </a:p>
          <a:p>
            <a:pPr marL="0" indent="0">
              <a:buNone/>
            </a:pPr>
            <a:r>
              <a:rPr lang="fi-FI" dirty="0"/>
              <a:t>&lt; mutta silloinhan hän puhuu totta</a:t>
            </a:r>
          </a:p>
          <a:p>
            <a:pPr marL="0" indent="0">
              <a:buNone/>
            </a:pPr>
            <a:r>
              <a:rPr lang="fi-FI" b="1" dirty="0"/>
              <a:t>Kilpikonna ja </a:t>
            </a:r>
            <a:r>
              <a:rPr lang="fi-FI" b="1" dirty="0" err="1"/>
              <a:t>Akhilles</a:t>
            </a:r>
            <a:endParaRPr lang="fi-FI" b="1" dirty="0"/>
          </a:p>
          <a:p>
            <a:pPr>
              <a:buFontTx/>
              <a:buChar char="-"/>
            </a:pPr>
            <a:r>
              <a:rPr lang="fi-FI" dirty="0"/>
              <a:t>Kumpi voittaa kisassa?</a:t>
            </a:r>
          </a:p>
          <a:p>
            <a:pPr>
              <a:buFontTx/>
              <a:buChar char="-"/>
            </a:pPr>
            <a:r>
              <a:rPr lang="fi-FI" dirty="0" err="1"/>
              <a:t>Akhilleksen</a:t>
            </a:r>
            <a:r>
              <a:rPr lang="fi-FI" dirty="0"/>
              <a:t> pitää aina ensin tulla siihen kohtaan jossa kilpikonna oli hetki sitten, ja kilpikonna on aina mennyt ainakin hieman pidemmälle, äärettömyyksiin saakka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fi-FI" dirty="0" err="1"/>
              <a:t>Akhilles</a:t>
            </a:r>
            <a:r>
              <a:rPr lang="fi-FI" dirty="0"/>
              <a:t> ei koskaan saavuta kilpikonnaa</a:t>
            </a:r>
          </a:p>
        </p:txBody>
      </p:sp>
    </p:spTree>
    <p:extLst>
      <p:ext uri="{BB962C8B-B14F-4D97-AF65-F5344CB8AC3E}">
        <p14:creationId xmlns:p14="http://schemas.microsoft.com/office/powerpoint/2010/main" val="1846932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9945756D-5295-475D-98AB-3C89D12730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KAHOOT TEHTÄVÄ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A6FEA3D9-5A04-41EB-84D4-652F51F6F1B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457200" indent="-457200">
              <a:buAutoNum type="arabicPeriod"/>
            </a:pPr>
            <a:r>
              <a:rPr lang="fi-FI" dirty="0"/>
              <a:t>LUE SAAMASI KAPPALE</a:t>
            </a:r>
          </a:p>
          <a:p>
            <a:pPr marL="457200" indent="-457200">
              <a:buAutoNum type="arabicPeriod"/>
            </a:pPr>
            <a:r>
              <a:rPr lang="fi-FI" dirty="0"/>
              <a:t>ETSI KAPPALEEN KESKEINEN ASIA</a:t>
            </a:r>
          </a:p>
          <a:p>
            <a:pPr marL="457200" indent="-457200">
              <a:buAutoNum type="arabicPeriod"/>
            </a:pPr>
            <a:r>
              <a:rPr lang="fi-FI" dirty="0"/>
              <a:t>LAADI KAHOOT KYSYMYS</a:t>
            </a:r>
          </a:p>
          <a:p>
            <a:pPr lvl="1">
              <a:buFontTx/>
              <a:buChar char="-"/>
            </a:pPr>
            <a:r>
              <a:rPr lang="fi-FI" dirty="0"/>
              <a:t>Kolme vastausvaihtoehtoa</a:t>
            </a:r>
          </a:p>
          <a:p>
            <a:pPr lvl="1">
              <a:buFontTx/>
              <a:buChar char="-"/>
            </a:pPr>
            <a:r>
              <a:rPr lang="fi-FI" dirty="0"/>
              <a:t>Ympyröi oikea vastaus</a:t>
            </a:r>
          </a:p>
          <a:p>
            <a:pPr marL="0" indent="0">
              <a:buNone/>
            </a:pPr>
            <a:r>
              <a:rPr lang="fi-FI" dirty="0"/>
              <a:t>4. TUO KYSYMYS ETEEN KUN OLET VALMIS JA OTA RISTIKKO MUKAAN</a:t>
            </a:r>
          </a:p>
          <a:p>
            <a:pPr marL="0" indent="0">
              <a:buNone/>
            </a:pPr>
            <a:r>
              <a:rPr lang="fi-FI" dirty="0"/>
              <a:t>5. KERROTAAN OMAN KAPPALEEN KESKEINEN ASIA MUULLE LUOKALLE</a:t>
            </a:r>
          </a:p>
          <a:p>
            <a:pPr marL="0" indent="0">
              <a:buNone/>
            </a:pPr>
            <a:r>
              <a:rPr lang="fi-FI" dirty="0"/>
              <a:t>6. JOS OLET VALMIS – VASTAA YHTEEN VALITSEMAASI KOTITEHTÄVÄÄN (KPL 1 JA 2)</a:t>
            </a:r>
          </a:p>
          <a:p>
            <a:pPr marL="0" indent="0">
              <a:buNone/>
            </a:pP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46010303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3453E070-C784-4632-A388-C1038B2101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Mitä filosofia on?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EA075811-BE97-4BF8-A728-A6D7B1BF54A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i-FI" dirty="0" err="1"/>
              <a:t>Filos</a:t>
            </a:r>
            <a:r>
              <a:rPr lang="fi-FI" dirty="0"/>
              <a:t> </a:t>
            </a:r>
            <a:r>
              <a:rPr lang="fi-FI" dirty="0" err="1"/>
              <a:t>sofia</a:t>
            </a:r>
            <a:r>
              <a:rPr lang="fi-FI" dirty="0"/>
              <a:t> – viisauden rakastamista</a:t>
            </a:r>
          </a:p>
          <a:p>
            <a:r>
              <a:rPr lang="fi-FI" dirty="0"/>
              <a:t>Ihmettelyä, totutun kyseenalaistamista</a:t>
            </a:r>
          </a:p>
          <a:p>
            <a:r>
              <a:rPr lang="fi-FI" dirty="0"/>
              <a:t>Tutkimusalana periaatteessa kaikki</a:t>
            </a:r>
          </a:p>
        </p:txBody>
      </p:sp>
    </p:spTree>
    <p:extLst>
      <p:ext uri="{BB962C8B-B14F-4D97-AF65-F5344CB8AC3E}">
        <p14:creationId xmlns:p14="http://schemas.microsoft.com/office/powerpoint/2010/main" val="20187354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7B25CE7B-B10C-4AE3-BD00-217B71A415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Filosofian osa-alueet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59FBB26B-5BA1-439B-BA2C-222D21AB741F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fi-FI" b="1" dirty="0"/>
              <a:t>Metafysiikka</a:t>
            </a:r>
          </a:p>
          <a:p>
            <a:pPr>
              <a:buFontTx/>
              <a:buChar char="-"/>
            </a:pPr>
            <a:r>
              <a:rPr lang="fi-FI" dirty="0"/>
              <a:t>Ontologia (kaiken olemus)</a:t>
            </a:r>
          </a:p>
          <a:p>
            <a:pPr>
              <a:buFontTx/>
              <a:buChar char="-"/>
            </a:pPr>
            <a:r>
              <a:rPr lang="fi-FI" dirty="0"/>
              <a:t>Teologia (onko Jumalaa)</a:t>
            </a:r>
          </a:p>
          <a:p>
            <a:pPr>
              <a:buFontTx/>
              <a:buChar char="-"/>
            </a:pPr>
            <a:r>
              <a:rPr lang="fi-FI" dirty="0"/>
              <a:t>Kosmologia (maailmankaikkeuden olemus)</a:t>
            </a:r>
          </a:p>
          <a:p>
            <a:pPr marL="0" indent="0">
              <a:buNone/>
            </a:pPr>
            <a:r>
              <a:rPr lang="fi-FI" b="1" dirty="0"/>
              <a:t>Tietoteoria</a:t>
            </a:r>
          </a:p>
          <a:p>
            <a:pPr marL="0" indent="0">
              <a:buNone/>
            </a:pPr>
            <a:r>
              <a:rPr lang="fi-FI" dirty="0"/>
              <a:t>- Tiedon ja tieteen perusteet</a:t>
            </a:r>
          </a:p>
          <a:p>
            <a:pPr marL="0" indent="0">
              <a:buNone/>
            </a:pPr>
            <a:r>
              <a:rPr lang="fi-FI" b="1" dirty="0"/>
              <a:t>Logiikka</a:t>
            </a:r>
          </a:p>
          <a:p>
            <a:pPr marL="0" indent="0">
              <a:buNone/>
            </a:pPr>
            <a:r>
              <a:rPr lang="fi-FI" b="1" dirty="0"/>
              <a:t>- </a:t>
            </a:r>
            <a:r>
              <a:rPr lang="fi-FI" dirty="0"/>
              <a:t>Johdonmukainen päättely</a:t>
            </a:r>
            <a:endParaRPr lang="fi-FI" b="1" dirty="0"/>
          </a:p>
        </p:txBody>
      </p:sp>
      <p:sp>
        <p:nvSpPr>
          <p:cNvPr id="4" name="Sisällön paikkamerkki 3">
            <a:extLst>
              <a:ext uri="{FF2B5EF4-FFF2-40B4-BE49-F238E27FC236}">
                <a16:creationId xmlns:a16="http://schemas.microsoft.com/office/drawing/2014/main" id="{FF84FC6B-6194-44FD-9E23-14775795B938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fi-FI" b="1" dirty="0"/>
              <a:t> Yhteiskuntafilosofia</a:t>
            </a:r>
          </a:p>
          <a:p>
            <a:pPr marL="0" indent="0">
              <a:buNone/>
            </a:pPr>
            <a:r>
              <a:rPr lang="fi-FI" dirty="0"/>
              <a:t>- yhteiskuntateoriat, oikeudenmukaisuus</a:t>
            </a:r>
          </a:p>
          <a:p>
            <a:pPr marL="0" indent="0">
              <a:buNone/>
            </a:pPr>
            <a:r>
              <a:rPr lang="fi-FI" b="1" dirty="0"/>
              <a:t>Etiikka</a:t>
            </a:r>
          </a:p>
          <a:p>
            <a:pPr marL="0" indent="0">
              <a:buNone/>
            </a:pPr>
            <a:r>
              <a:rPr lang="fi-FI" dirty="0"/>
              <a:t>- Teorioita oikeasta ja väärästä</a:t>
            </a:r>
          </a:p>
          <a:p>
            <a:pPr marL="0" indent="0">
              <a:buNone/>
            </a:pPr>
            <a:r>
              <a:rPr lang="fi-FI" b="1" dirty="0"/>
              <a:t>Estetiikka</a:t>
            </a:r>
          </a:p>
          <a:p>
            <a:pPr marL="0" indent="0">
              <a:buNone/>
            </a:pPr>
            <a:r>
              <a:rPr lang="fi-FI" dirty="0"/>
              <a:t>- Taiteen ja kauneuden perusteet</a:t>
            </a:r>
          </a:p>
        </p:txBody>
      </p:sp>
    </p:spTree>
    <p:extLst>
      <p:ext uri="{BB962C8B-B14F-4D97-AF65-F5344CB8AC3E}">
        <p14:creationId xmlns:p14="http://schemas.microsoft.com/office/powerpoint/2010/main" val="9754552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4E844AC6-5385-4A77-9E44-745E4A3F42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53288" y="411697"/>
            <a:ext cx="9605635" cy="1059305"/>
          </a:xfrm>
        </p:spPr>
        <p:txBody>
          <a:bodyPr>
            <a:normAutofit fontScale="90000"/>
          </a:bodyPr>
          <a:lstStyle/>
          <a:p>
            <a:r>
              <a:rPr lang="fi-FI" dirty="0"/>
              <a:t>LUE ARTIKKELI. </a:t>
            </a:r>
            <a:br>
              <a:rPr lang="fi-FI" dirty="0"/>
            </a:br>
            <a:r>
              <a:rPr lang="fi-FI" dirty="0"/>
              <a:t>ARVIOI ARTIKKELISSA ESITETYN TIEDON PERUSTEITA. 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AACB4D26-FB70-446F-9C40-1A20703584AB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fi-FI" dirty="0"/>
              <a:t>Vita </a:t>
            </a:r>
            <a:r>
              <a:rPr lang="fi-FI" dirty="0" err="1"/>
              <a:t>Aktive</a:t>
            </a:r>
            <a:r>
              <a:rPr lang="fi-FI" dirty="0"/>
              <a:t> – Miksi rokotukset ovat haitallisia? </a:t>
            </a:r>
          </a:p>
          <a:p>
            <a:pPr marL="0" indent="0">
              <a:buNone/>
            </a:pPr>
            <a:r>
              <a:rPr lang="fi-FI" dirty="0"/>
              <a:t>KIRJAA MUISTIIN RANSKALAISIN VIIVOIN PARI AJATUSTA / PERUSTELUA</a:t>
            </a:r>
          </a:p>
          <a:p>
            <a:pPr marL="0" indent="0">
              <a:buNone/>
            </a:pPr>
            <a:endParaRPr lang="fi-FI" dirty="0"/>
          </a:p>
        </p:txBody>
      </p:sp>
      <p:sp>
        <p:nvSpPr>
          <p:cNvPr id="4" name="Sisällön paikkamerkki 3">
            <a:extLst>
              <a:ext uri="{FF2B5EF4-FFF2-40B4-BE49-F238E27FC236}">
                <a16:creationId xmlns:a16="http://schemas.microsoft.com/office/drawing/2014/main" id="{46CBC24B-A78D-45D7-BD69-36E36DEB2313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11931842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DC334A37-2174-40AE-96AF-A57B1BF590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Taitavaa ajattelua?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C9DBD473-4C9E-4854-A915-D7E2121A6EE3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fi-FI" dirty="0"/>
              <a:t>PIIRTEITÄ: </a:t>
            </a:r>
          </a:p>
          <a:p>
            <a:pPr>
              <a:buFontTx/>
              <a:buChar char="-"/>
            </a:pPr>
            <a:r>
              <a:rPr lang="fi-FI" dirty="0"/>
              <a:t>Huolellisesti perusteltu, pätevät perusteet</a:t>
            </a:r>
          </a:p>
          <a:p>
            <a:pPr>
              <a:buFontTx/>
              <a:buChar char="-"/>
            </a:pPr>
            <a:r>
              <a:rPr lang="fi-FI" dirty="0"/>
              <a:t>Käsitteet on selvennetty </a:t>
            </a:r>
          </a:p>
          <a:p>
            <a:pPr>
              <a:buFontTx/>
              <a:buChar char="-"/>
            </a:pPr>
            <a:r>
              <a:rPr lang="fi-FI" dirty="0"/>
              <a:t>Muita </a:t>
            </a:r>
            <a:r>
              <a:rPr lang="fi-FI" dirty="0" err="1"/>
              <a:t>esim</a:t>
            </a:r>
            <a:r>
              <a:rPr lang="fi-FI" dirty="0"/>
              <a:t>: kriittisyys, johdonmukaisuus, totuttujen ajatusmallien kyseenalaistaminen, tilannekohtaisuus, muiden näkökulmien kuunteleminen</a:t>
            </a:r>
          </a:p>
          <a:p>
            <a:pPr>
              <a:buFontTx/>
              <a:buChar char="-"/>
            </a:pPr>
            <a:endParaRPr lang="fi-FI" dirty="0"/>
          </a:p>
        </p:txBody>
      </p:sp>
      <p:sp>
        <p:nvSpPr>
          <p:cNvPr id="4" name="Sisällön paikkamerkki 3">
            <a:extLst>
              <a:ext uri="{FF2B5EF4-FFF2-40B4-BE49-F238E27FC236}">
                <a16:creationId xmlns:a16="http://schemas.microsoft.com/office/drawing/2014/main" id="{4CABF8AD-4565-4CE8-8D0F-589A32BA7D33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05053561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7D2B2FD3-C606-4C89-ADD4-67C8CF74B2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Argumentointivirheitä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93B9DEF8-E855-4428-9F80-880BA873D8F1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fi-FI" b="1" dirty="0"/>
              <a:t>Henkilöä vastaan käyminen</a:t>
            </a:r>
          </a:p>
          <a:p>
            <a:pPr marL="0" indent="0">
              <a:buNone/>
            </a:pPr>
            <a:r>
              <a:rPr lang="fi-FI" dirty="0"/>
              <a:t>- Argumentti voi olla hyvä, vaikka esittäjä ei olisi esim. suosittu, tai hän on nuori tms.</a:t>
            </a:r>
          </a:p>
          <a:p>
            <a:pPr marL="0" indent="0">
              <a:buNone/>
            </a:pPr>
            <a:endParaRPr lang="fi-FI" dirty="0"/>
          </a:p>
          <a:p>
            <a:pPr marL="0" indent="0">
              <a:buNone/>
            </a:pPr>
            <a:r>
              <a:rPr lang="fi-FI" b="1" dirty="0"/>
              <a:t>Kausaaliset virhepäätelmät</a:t>
            </a:r>
          </a:p>
          <a:p>
            <a:pPr>
              <a:buFontTx/>
              <a:buChar char="-"/>
            </a:pPr>
            <a:r>
              <a:rPr lang="fi-FI" dirty="0"/>
              <a:t>Syy-seuraussuhteen sekoittaminen</a:t>
            </a:r>
          </a:p>
          <a:p>
            <a:pPr marL="0" indent="0">
              <a:buNone/>
            </a:pPr>
            <a:r>
              <a:rPr lang="fi-FI" dirty="0"/>
              <a:t>* esim. asiat tapahtuvat peräkkäin</a:t>
            </a:r>
          </a:p>
        </p:txBody>
      </p:sp>
      <p:sp>
        <p:nvSpPr>
          <p:cNvPr id="4" name="Sisällön paikkamerkki 3">
            <a:extLst>
              <a:ext uri="{FF2B5EF4-FFF2-40B4-BE49-F238E27FC236}">
                <a16:creationId xmlns:a16="http://schemas.microsoft.com/office/drawing/2014/main" id="{83AE4C17-DA10-4EF8-8C08-07F7011E6B1E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marL="0" indent="0">
              <a:buNone/>
            </a:pPr>
            <a:r>
              <a:rPr lang="fi-FI" b="1" dirty="0"/>
              <a:t>Vetoaminen väärään auktoriteettiin</a:t>
            </a:r>
          </a:p>
          <a:p>
            <a:pPr>
              <a:buFontTx/>
              <a:buChar char="-"/>
            </a:pPr>
            <a:r>
              <a:rPr lang="fi-FI" dirty="0"/>
              <a:t>Korkeammassa asemassa oleva, tunnettu henkilö tai enemmistö ei tee väitteestä oikeaa</a:t>
            </a:r>
          </a:p>
          <a:p>
            <a:pPr marL="0" indent="0">
              <a:buNone/>
            </a:pPr>
            <a:r>
              <a:rPr lang="fi-FI" b="1" dirty="0"/>
              <a:t>Väärä yleistäminen</a:t>
            </a:r>
          </a:p>
          <a:p>
            <a:pPr>
              <a:buFontTx/>
              <a:buChar char="-"/>
            </a:pPr>
            <a:r>
              <a:rPr lang="fi-FI" dirty="0"/>
              <a:t>Omien kokemusten perusteella tehdään johtopäätöksiä</a:t>
            </a:r>
          </a:p>
          <a:p>
            <a:pPr marL="0" indent="0">
              <a:buNone/>
            </a:pP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454485452"/>
      </p:ext>
    </p:extLst>
  </p:cSld>
  <p:clrMapOvr>
    <a:masterClrMapping/>
  </p:clrMapOvr>
</p:sld>
</file>

<file path=ppt/theme/theme1.xml><?xml version="1.0" encoding="utf-8"?>
<a:theme xmlns:a="http://schemas.openxmlformats.org/drawingml/2006/main" name="Galleria">
  <a:themeElements>
    <a:clrScheme name="Gallery">
      <a:dk1>
        <a:sysClr val="windowText" lastClr="000000"/>
      </a:dk1>
      <a:lt1>
        <a:sysClr val="window" lastClr="FFFFFF"/>
      </a:lt1>
      <a:dk2>
        <a:srgbClr val="454545"/>
      </a:dk2>
      <a:lt2>
        <a:srgbClr val="DFDBD5"/>
      </a:lt2>
      <a:accent1>
        <a:srgbClr val="B71E42"/>
      </a:accent1>
      <a:accent2>
        <a:srgbClr val="DE478E"/>
      </a:accent2>
      <a:accent3>
        <a:srgbClr val="BC72F0"/>
      </a:accent3>
      <a:accent4>
        <a:srgbClr val="795FAF"/>
      </a:accent4>
      <a:accent5>
        <a:srgbClr val="586EA6"/>
      </a:accent5>
      <a:accent6>
        <a:srgbClr val="6892A0"/>
      </a:accent6>
      <a:hlink>
        <a:srgbClr val="FA2B5C"/>
      </a:hlink>
      <a:folHlink>
        <a:srgbClr val="BC658E"/>
      </a:folHlink>
    </a:clrScheme>
    <a:fontScheme name="Gallery">
      <a:majorFont>
        <a:latin typeface="Gill Sans MT" panose="020B0502020104020203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llery">
      <a:fillStyleLst>
        <a:solidFill>
          <a:schemeClr val="phClr"/>
        </a:solidFill>
        <a:gradFill rotWithShape="1">
          <a:gsLst>
            <a:gs pos="0">
              <a:schemeClr val="phClr">
                <a:tint val="54000"/>
                <a:alpha val="100000"/>
                <a:satMod val="105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8000"/>
                <a:satMod val="130000"/>
                <a:lumMod val="92000"/>
              </a:schemeClr>
            </a:gs>
            <a:gs pos="100000">
              <a:schemeClr val="phClr">
                <a:shade val="78000"/>
                <a:satMod val="130000"/>
                <a:lumMod val="92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0800" dist="50800" dir="5400000" sx="96000" sy="96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080000"/>
            </a:lightRig>
          </a:scene3d>
          <a:sp3d>
            <a:bevelT w="38100" h="12700" prst="softRound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0">
              <a:schemeClr val="phClr">
                <a:tint val="94000"/>
                <a:satMod val="80000"/>
                <a:lumMod val="106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allery" id="{BBFCD31E-59A1-489D-B089-A3EAD7CAE12E}" vid="{F5E91637-A7B6-4E27-B710-77DA7014EE1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TM10001114[[fn=Galleria]]</Template>
  <TotalTime>614</TotalTime>
  <Words>1283</Words>
  <Application>Microsoft Office PowerPoint</Application>
  <PresentationFormat>Laajakuva</PresentationFormat>
  <Paragraphs>221</Paragraphs>
  <Slides>24</Slides>
  <Notes>0</Notes>
  <HiddenSlides>0</HiddenSlides>
  <MMClips>0</MMClips>
  <ScaleCrop>false</ScaleCrop>
  <HeadingPairs>
    <vt:vector size="6" baseType="variant">
      <vt:variant>
        <vt:lpstr>Käytetyt fontit</vt:lpstr>
      </vt:variant>
      <vt:variant>
        <vt:i4>3</vt:i4>
      </vt:variant>
      <vt:variant>
        <vt:lpstr>Teema</vt:lpstr>
      </vt:variant>
      <vt:variant>
        <vt:i4>1</vt:i4>
      </vt:variant>
      <vt:variant>
        <vt:lpstr>Dian otsikot</vt:lpstr>
      </vt:variant>
      <vt:variant>
        <vt:i4>24</vt:i4>
      </vt:variant>
    </vt:vector>
  </HeadingPairs>
  <TitlesOfParts>
    <vt:vector size="28" baseType="lpstr">
      <vt:lpstr>Arial</vt:lpstr>
      <vt:lpstr>Gill Sans MT</vt:lpstr>
      <vt:lpstr>Wingdings</vt:lpstr>
      <vt:lpstr>Galleria</vt:lpstr>
      <vt:lpstr>FILOSOFIA 1 </vt:lpstr>
      <vt:lpstr>FILOSOFIAN PARADOKSEJA</vt:lpstr>
      <vt:lpstr>Esimerkkejä paradokseista</vt:lpstr>
      <vt:lpstr>KAHOOT TEHTÄVÄ</vt:lpstr>
      <vt:lpstr>Mitä filosofia on?</vt:lpstr>
      <vt:lpstr>Filosofian osa-alueet</vt:lpstr>
      <vt:lpstr>LUE ARTIKKELI.  ARVIOI ARTIKKELISSA ESITETYN TIEDON PERUSTEITA. </vt:lpstr>
      <vt:lpstr>Taitavaa ajattelua?</vt:lpstr>
      <vt:lpstr>Argumentointivirheitä</vt:lpstr>
      <vt:lpstr>Argumentointivirheitä</vt:lpstr>
      <vt:lpstr>Päättelyn muotoja</vt:lpstr>
      <vt:lpstr>Tapoja suhtautua tietoon</vt:lpstr>
      <vt:lpstr>Tiede - filosofiaa</vt:lpstr>
      <vt:lpstr>Tiedon perusteita</vt:lpstr>
      <vt:lpstr>Lue artikkeli – ”Uutisen takana – näin helposti keksitty valhe meni läpi MV-lehdessä”</vt:lpstr>
      <vt:lpstr>PEREHDY JOURNALISTIN OHJEISIIN (JOURNALISTIN OHJEET – JOURNALISTILIITTO) - arvioi seuraavia uutiskanavia ohjeiden pohjalta</vt:lpstr>
      <vt:lpstr>Mistä tiedän? </vt:lpstr>
      <vt:lpstr>MIHIN TIETO PERUSTUU?</vt:lpstr>
      <vt:lpstr>KantIN KOPERNIKAANINEN VALLANKUMOUS – MIHIN TIETO PERUSTUU?</vt:lpstr>
      <vt:lpstr>Metafysiikka – mitä on olemassa?</vt:lpstr>
      <vt:lpstr>Metafysiikka – mitä on olemassa?</vt:lpstr>
      <vt:lpstr>Onko ihmisillä vapaa tahto?</vt:lpstr>
      <vt:lpstr>Does free will really exist? Big think</vt:lpstr>
      <vt:lpstr>Onko olemassa yleiskäsitteitä?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FILOSOFIA 1</dc:title>
  <dc:creator>perusaste 7-9 ja lukion yleistunnus</dc:creator>
  <cp:lastModifiedBy>perusaste 7-9 ja lukion yleistunnus</cp:lastModifiedBy>
  <cp:revision>42</cp:revision>
  <dcterms:created xsi:type="dcterms:W3CDTF">2022-11-30T09:30:48Z</dcterms:created>
  <dcterms:modified xsi:type="dcterms:W3CDTF">2023-01-23T13:47:02Z</dcterms:modified>
</cp:coreProperties>
</file>