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69" r:id="rId5"/>
    <p:sldId id="257" r:id="rId6"/>
    <p:sldId id="258" r:id="rId7"/>
    <p:sldId id="259" r:id="rId8"/>
    <p:sldId id="260" r:id="rId9"/>
    <p:sldId id="263" r:id="rId10"/>
    <p:sldId id="261" r:id="rId11"/>
    <p:sldId id="262" r:id="rId12"/>
    <p:sldId id="264" r:id="rId13"/>
    <p:sldId id="266" r:id="rId14"/>
    <p:sldId id="265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3DFF-F486-435C-9438-37FA8135CCE5}" type="datetimeFigureOut">
              <a:rPr lang="fi-FI" smtClean="0"/>
              <a:t>17.12.2020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AC7C-3426-4FEF-B395-9A77869AA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93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3DFF-F486-435C-9438-37FA8135CCE5}" type="datetimeFigureOut">
              <a:rPr lang="fi-FI" smtClean="0"/>
              <a:t>17.12.2020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AC7C-3426-4FEF-B395-9A77869AA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145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3DFF-F486-435C-9438-37FA8135CCE5}" type="datetimeFigureOut">
              <a:rPr lang="fi-FI" smtClean="0"/>
              <a:t>17.12.2020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AC7C-3426-4FEF-B395-9A77869AA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247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3DFF-F486-435C-9438-37FA8135CCE5}" type="datetimeFigureOut">
              <a:rPr lang="fi-FI" smtClean="0"/>
              <a:t>17.12.2020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AC7C-3426-4FEF-B395-9A77869AA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65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3DFF-F486-435C-9438-37FA8135CCE5}" type="datetimeFigureOut">
              <a:rPr lang="fi-FI" smtClean="0"/>
              <a:t>17.12.2020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AC7C-3426-4FEF-B395-9A77869AA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043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3DFF-F486-435C-9438-37FA8135CCE5}" type="datetimeFigureOut">
              <a:rPr lang="fi-FI" smtClean="0"/>
              <a:t>17.12.2020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AC7C-3426-4FEF-B395-9A77869AA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126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3DFF-F486-435C-9438-37FA8135CCE5}" type="datetimeFigureOut">
              <a:rPr lang="fi-FI" smtClean="0"/>
              <a:t>17.12.2020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AC7C-3426-4FEF-B395-9A77869AA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767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3DFF-F486-435C-9438-37FA8135CCE5}" type="datetimeFigureOut">
              <a:rPr lang="fi-FI" smtClean="0"/>
              <a:t>17.12.2020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AC7C-3426-4FEF-B395-9A77869AA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42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3DFF-F486-435C-9438-37FA8135CCE5}" type="datetimeFigureOut">
              <a:rPr lang="fi-FI" smtClean="0"/>
              <a:t>17.12.2020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AC7C-3426-4FEF-B395-9A77869AA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941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3DFF-F486-435C-9438-37FA8135CCE5}" type="datetimeFigureOut">
              <a:rPr lang="fi-FI" smtClean="0"/>
              <a:t>17.12.2020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AC7C-3426-4FEF-B395-9A77869AA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981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3DFF-F486-435C-9438-37FA8135CCE5}" type="datetimeFigureOut">
              <a:rPr lang="fi-FI" smtClean="0"/>
              <a:t>17.12.2020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AC7C-3426-4FEF-B395-9A77869AA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70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F3DFF-F486-435C-9438-37FA8135CCE5}" type="datetimeFigureOut">
              <a:rPr lang="fi-FI" smtClean="0"/>
              <a:t>17.12.2020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1AC7C-3426-4FEF-B395-9A77869AA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122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eena.yle.fi/1-2185445" TargetMode="External"/><Relationship Id="rId2" Type="http://schemas.openxmlformats.org/officeDocument/2006/relationships/hyperlink" Target="https://wwf.fi/luontolive/talvilint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hXsZiPFjQb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9600" b="1" dirty="0" smtClean="0"/>
              <a:t>KALAT</a:t>
            </a:r>
            <a:endParaRPr lang="fi-FI" sz="96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83323" y="4094407"/>
            <a:ext cx="9144000" cy="1655762"/>
          </a:xfrm>
        </p:spPr>
        <p:txBody>
          <a:bodyPr/>
          <a:lstStyle/>
          <a:p>
            <a:r>
              <a:rPr lang="fi-FI" dirty="0" smtClean="0">
                <a:hlinkClick r:id="rId2"/>
              </a:rPr>
              <a:t>WWF Luontolive</a:t>
            </a:r>
            <a:endParaRPr lang="fi-FI" dirty="0" smtClean="0"/>
          </a:p>
          <a:p>
            <a:r>
              <a:rPr lang="fi-FI" dirty="0" smtClean="0">
                <a:hlinkClick r:id="rId3"/>
              </a:rPr>
              <a:t>Kalat</a:t>
            </a:r>
            <a:endParaRPr lang="fi-FI" dirty="0"/>
          </a:p>
          <a:p>
            <a:r>
              <a:rPr lang="fi-FI" dirty="0" smtClean="0">
                <a:hlinkClick r:id="rId4"/>
              </a:rPr>
              <a:t>Kalan rakenne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8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u="sng" spc="300" dirty="0" smtClean="0"/>
              <a:t>Kidukset</a:t>
            </a:r>
            <a:r>
              <a:rPr lang="fi-FI" dirty="0" smtClean="0"/>
              <a:t>, joiden kautta kala ottaa veteen liuennutta happea (eli hengittää)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263" y="1825625"/>
            <a:ext cx="63734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u="sng" spc="300" dirty="0" smtClean="0"/>
              <a:t>Kylkiviiva</a:t>
            </a:r>
            <a:r>
              <a:rPr lang="fi-FI" dirty="0" smtClean="0"/>
              <a:t>, jolla kala aistii veden liikkeitä (ravintoa, petoja ym.)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64423"/>
            <a:ext cx="5715000" cy="27432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281" y="2786448"/>
            <a:ext cx="3480707" cy="227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3" y="247242"/>
            <a:ext cx="5934166" cy="2886892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3" y="3540034"/>
            <a:ext cx="5971895" cy="2905246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7699465" y="1538143"/>
            <a:ext cx="3542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Haukinaaraalla on </a:t>
            </a:r>
            <a:r>
              <a:rPr lang="fi-FI" sz="3200" b="1" u="sng" spc="300" dirty="0" smtClean="0"/>
              <a:t>mätiä</a:t>
            </a:r>
            <a:r>
              <a:rPr lang="fi-FI" sz="3200" dirty="0" smtClean="0"/>
              <a:t> (mätimunia)</a:t>
            </a:r>
            <a:endParaRPr lang="fi-FI" sz="3200" dirty="0"/>
          </a:p>
        </p:txBody>
      </p:sp>
      <p:sp>
        <p:nvSpPr>
          <p:cNvPr id="9" name="Tekstiruutu 8"/>
          <p:cNvSpPr txBox="1"/>
          <p:nvPr/>
        </p:nvSpPr>
        <p:spPr>
          <a:xfrm>
            <a:off x="7811589" y="4075611"/>
            <a:ext cx="3317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Haukikoiraalla on </a:t>
            </a:r>
            <a:r>
              <a:rPr lang="fi-FI" sz="3200" b="1" u="sng" spc="300" dirty="0" smtClean="0"/>
              <a:t>maitia</a:t>
            </a:r>
            <a:r>
              <a:rPr lang="fi-FI" sz="3200" dirty="0" smtClean="0"/>
              <a:t> (siittiösoluja)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6920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u="sng" spc="300" dirty="0" smtClean="0"/>
              <a:t>Hedelmöitys</a:t>
            </a:r>
            <a:r>
              <a:rPr lang="fi-FI" dirty="0" smtClean="0"/>
              <a:t> tapahtuu, kun mätimunat ja maiti sekoittuvat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91" y="1825625"/>
            <a:ext cx="8944417" cy="4351338"/>
          </a:xfrm>
        </p:spPr>
      </p:pic>
    </p:spTree>
    <p:extLst>
      <p:ext uri="{BB962C8B-B14F-4D97-AF65-F5344CB8AC3E}">
        <p14:creationId xmlns:p14="http://schemas.microsoft.com/office/powerpoint/2010/main" val="36617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Ruskuaispussipoikanen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8173" y="1522375"/>
            <a:ext cx="7734300" cy="3438525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927274" y="5373858"/>
            <a:ext cx="9791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spc="300" dirty="0" smtClean="0"/>
              <a:t>Ruskuaispussi</a:t>
            </a:r>
            <a:r>
              <a:rPr lang="fi-FI" sz="3200" dirty="0" smtClean="0"/>
              <a:t>, jossa on ravintoa, jota kalanpoikanen käyttää ennen kuin se alkaa itse syödä (”eväät”)</a:t>
            </a:r>
            <a:endParaRPr lang="fi-FI" sz="3200" dirty="0"/>
          </a:p>
        </p:txBody>
      </p:sp>
      <p:cxnSp>
        <p:nvCxnSpPr>
          <p:cNvPr id="7" name="Suora nuoliyhdysviiva 6"/>
          <p:cNvCxnSpPr/>
          <p:nvPr/>
        </p:nvCxnSpPr>
        <p:spPr>
          <a:xfrm flipV="1">
            <a:off x="3601329" y="3826412"/>
            <a:ext cx="1575582" cy="168812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2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90" y="237451"/>
            <a:ext cx="10059272" cy="6748857"/>
          </a:xfrm>
          <a:prstGeom prst="rect">
            <a:avLst/>
          </a:prstGeom>
        </p:spPr>
      </p:pic>
      <p:sp>
        <p:nvSpPr>
          <p:cNvPr id="3" name="Ellipsi 2"/>
          <p:cNvSpPr/>
          <p:nvPr/>
        </p:nvSpPr>
        <p:spPr>
          <a:xfrm>
            <a:off x="3938954" y="4220308"/>
            <a:ext cx="3770142" cy="1139483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32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853" y="109143"/>
            <a:ext cx="10059272" cy="6748857"/>
          </a:xfrm>
          <a:prstGeom prst="rect">
            <a:avLst/>
          </a:prstGeom>
        </p:spPr>
      </p:pic>
      <p:sp>
        <p:nvSpPr>
          <p:cNvPr id="3" name="Ellipsi 2"/>
          <p:cNvSpPr/>
          <p:nvPr/>
        </p:nvSpPr>
        <p:spPr>
          <a:xfrm>
            <a:off x="8817429" y="1554480"/>
            <a:ext cx="1802674" cy="705394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/>
          <p:cNvSpPr txBox="1"/>
          <p:nvPr/>
        </p:nvSpPr>
        <p:spPr>
          <a:xfrm>
            <a:off x="7777424" y="3728354"/>
            <a:ext cx="241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FF0000"/>
                </a:solidFill>
              </a:rPr>
              <a:t>ensimmäiset kalat</a:t>
            </a:r>
            <a:endParaRPr lang="fi-FI" b="1" dirty="0">
              <a:solidFill>
                <a:srgbClr val="FF0000"/>
              </a:solidFill>
            </a:endParaRPr>
          </a:p>
        </p:txBody>
      </p:sp>
      <p:cxnSp>
        <p:nvCxnSpPr>
          <p:cNvPr id="6" name="Suora nuoliyhdysviiva 5"/>
          <p:cNvCxnSpPr/>
          <p:nvPr/>
        </p:nvCxnSpPr>
        <p:spPr>
          <a:xfrm flipV="1">
            <a:off x="8986241" y="3555833"/>
            <a:ext cx="565722" cy="172521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6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Selkärankaisten eläinten evoluutio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" y="2865609"/>
            <a:ext cx="11156373" cy="2409776"/>
          </a:xfrm>
        </p:spPr>
      </p:pic>
      <p:sp>
        <p:nvSpPr>
          <p:cNvPr id="5" name="Tekstiruutu 4"/>
          <p:cNvSpPr txBox="1"/>
          <p:nvPr/>
        </p:nvSpPr>
        <p:spPr>
          <a:xfrm>
            <a:off x="838200" y="6080974"/>
            <a:ext cx="6603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rgbClr val="FF0000"/>
                </a:solidFill>
              </a:rPr>
              <a:t>Kalat olivat ensimmäisiä selkärankaisia!</a:t>
            </a:r>
            <a:endParaRPr lang="fi-FI" sz="2800" dirty="0">
              <a:solidFill>
                <a:srgbClr val="FF0000"/>
              </a:solidFill>
            </a:endParaRPr>
          </a:p>
        </p:txBody>
      </p:sp>
      <p:cxnSp>
        <p:nvCxnSpPr>
          <p:cNvPr id="7" name="Suora nuoliyhdysviiva 6"/>
          <p:cNvCxnSpPr/>
          <p:nvPr/>
        </p:nvCxnSpPr>
        <p:spPr>
          <a:xfrm flipH="1" flipV="1">
            <a:off x="838200" y="5022166"/>
            <a:ext cx="126609" cy="10588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9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Suomen ainoa leuaton kala on </a:t>
            </a:r>
            <a:r>
              <a:rPr lang="fi-FI" b="1" u="sng" spc="300" dirty="0" smtClean="0"/>
              <a:t>nahkiainen</a:t>
            </a:r>
            <a:endParaRPr lang="fi-FI" b="1" u="sng" spc="3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986756"/>
            <a:ext cx="76200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2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Suomessa ei elä rustokaloja.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9396" y="1825624"/>
            <a:ext cx="7359228" cy="4645513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087233" y="3077810"/>
            <a:ext cx="1841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 smtClean="0"/>
              <a:t>hai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28941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Suomen kalalajit (noin 100) ovat </a:t>
            </a:r>
            <a:r>
              <a:rPr lang="fi-FI" b="1" u="sng" spc="300" dirty="0" smtClean="0"/>
              <a:t>luukaloja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456" y="1825625"/>
            <a:ext cx="6531088" cy="435133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431074" y="2651760"/>
            <a:ext cx="2050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 smtClean="0"/>
              <a:t>Ahven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29298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Kalan ihoa peittävät </a:t>
            </a:r>
            <a:r>
              <a:rPr lang="fi-FI" b="1" u="sng" spc="300" dirty="0" smtClean="0"/>
              <a:t>suomut</a:t>
            </a:r>
            <a:r>
              <a:rPr lang="fi-FI" dirty="0" smtClean="0"/>
              <a:t>.</a:t>
            </a:r>
            <a:br>
              <a:rPr lang="fi-FI" dirty="0" smtClean="0"/>
            </a:br>
            <a:r>
              <a:rPr lang="fi-FI" dirty="0" smtClean="0"/>
              <a:t>Suomujen päällä on </a:t>
            </a:r>
            <a:r>
              <a:rPr lang="fi-FI" b="1" u="sng" spc="300" dirty="0" smtClean="0"/>
              <a:t>limakerros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11" y="2818996"/>
            <a:ext cx="4746001" cy="316202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337" y="1690688"/>
            <a:ext cx="6096000" cy="4581525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964388" y="2234221"/>
            <a:ext cx="1826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suomuja</a:t>
            </a:r>
            <a:endParaRPr lang="fi-FI" sz="3200" dirty="0"/>
          </a:p>
        </p:txBody>
      </p:sp>
      <p:sp>
        <p:nvSpPr>
          <p:cNvPr id="7" name="Tekstiruutu 6"/>
          <p:cNvSpPr txBox="1"/>
          <p:nvPr/>
        </p:nvSpPr>
        <p:spPr>
          <a:xfrm>
            <a:off x="6923314" y="4637314"/>
            <a:ext cx="425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>
                <a:solidFill>
                  <a:schemeClr val="bg1"/>
                </a:solidFill>
              </a:rPr>
              <a:t>limaa suomujen päällä</a:t>
            </a:r>
            <a:endParaRPr lang="fi-FI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Kalan ikä voidaan laskea suomun vuosirenkaista (tarvitaan mikroskooppia)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2818" y="2215356"/>
            <a:ext cx="5824432" cy="4368324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843554" y="2547257"/>
            <a:ext cx="3213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Kuinka monta kesää tämä kala on elänyt?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7764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136</Words>
  <Application>Microsoft Office PowerPoint</Application>
  <PresentationFormat>Laajakuva</PresentationFormat>
  <Paragraphs>24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Office-teema</vt:lpstr>
      <vt:lpstr>KALAT</vt:lpstr>
      <vt:lpstr>PowerPoint-esitys</vt:lpstr>
      <vt:lpstr>PowerPoint-esitys</vt:lpstr>
      <vt:lpstr>Selkärankaisten eläinten evoluutio</vt:lpstr>
      <vt:lpstr>Suomen ainoa leuaton kala on nahkiainen</vt:lpstr>
      <vt:lpstr>Suomessa ei elä rustokaloja.</vt:lpstr>
      <vt:lpstr>Suomen kalalajit (noin 100) ovat luukaloja.</vt:lpstr>
      <vt:lpstr>Kalan ihoa peittävät suomut. Suomujen päällä on limakerros.</vt:lpstr>
      <vt:lpstr>Kalan ikä voidaan laskea suomun vuosirenkaista (tarvitaan mikroskooppia)</vt:lpstr>
      <vt:lpstr>Kidukset, joiden kautta kala ottaa veteen liuennutta happea (eli hengittää)</vt:lpstr>
      <vt:lpstr>Kylkiviiva, jolla kala aistii veden liikkeitä (ravintoa, petoja ym.)</vt:lpstr>
      <vt:lpstr>PowerPoint-esitys</vt:lpstr>
      <vt:lpstr>Hedelmöitys tapahtuu, kun mätimunat ja maiti sekoittuvat</vt:lpstr>
      <vt:lpstr>Ruskuaispussipoikanen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Sakari Valtiala</dc:creator>
  <cp:lastModifiedBy>Sakari Valtiala</cp:lastModifiedBy>
  <cp:revision>9</cp:revision>
  <dcterms:created xsi:type="dcterms:W3CDTF">2020-12-17T08:04:40Z</dcterms:created>
  <dcterms:modified xsi:type="dcterms:W3CDTF">2020-12-17T10:51:01Z</dcterms:modified>
</cp:coreProperties>
</file>