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3" r:id="rId3"/>
    <p:sldId id="266" r:id="rId4"/>
    <p:sldId id="264" r:id="rId5"/>
    <p:sldId id="267" r:id="rId6"/>
    <p:sldId id="272" r:id="rId7"/>
    <p:sldId id="268" r:id="rId8"/>
    <p:sldId id="259" r:id="rId9"/>
    <p:sldId id="269" r:id="rId10"/>
    <p:sldId id="265" r:id="rId11"/>
    <p:sldId id="270" r:id="rId12"/>
    <p:sldId id="271" r:id="rId13"/>
    <p:sldId id="280" r:id="rId14"/>
    <p:sldId id="279" r:id="rId15"/>
    <p:sldId id="281" r:id="rId16"/>
    <p:sldId id="283" r:id="rId17"/>
    <p:sldId id="277" r:id="rId18"/>
    <p:sldId id="273" r:id="rId19"/>
    <p:sldId id="274" r:id="rId20"/>
    <p:sldId id="275" r:id="rId21"/>
    <p:sldId id="285" r:id="rId22"/>
    <p:sldId id="286" r:id="rId23"/>
    <p:sldId id="278" r:id="rId24"/>
    <p:sldId id="276" r:id="rId25"/>
    <p:sldId id="257" r:id="rId26"/>
    <p:sldId id="258" r:id="rId27"/>
    <p:sldId id="282" r:id="rId28"/>
    <p:sldId id="256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70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120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19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83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0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3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80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94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14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984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41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139DA-1EF9-4D0F-845B-13A3BF874FB0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E4F7A-958B-4AA9-8EC6-909CAAC00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63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2/07/05/saaksi-erikoistunut-kalaravintoon" TargetMode="External"/><Relationship Id="rId2" Type="http://schemas.openxmlformats.org/officeDocument/2006/relationships/hyperlink" Target="https://yle.fi/aihe/luonto/suomen-linnu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eena.yle.fi/1-218544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areena.yle.fi/1-2257140" TargetMode="External"/><Relationship Id="rId3" Type="http://schemas.openxmlformats.org/officeDocument/2006/relationships/hyperlink" Target="https://www.youtube.com/watch?v=SenqH96P7VY" TargetMode="External"/><Relationship Id="rId7" Type="http://schemas.openxmlformats.org/officeDocument/2006/relationships/hyperlink" Target="https://www.youtube.com/watch?v=OQSIPdpAhFU" TargetMode="External"/><Relationship Id="rId2" Type="http://schemas.openxmlformats.org/officeDocument/2006/relationships/hyperlink" Target="https://www.youtube.com/watch?v=3WLoSdlpmD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llikorhonen.com/vanha-ystavani-naurulokki-lontoosta-yllatti-minut-taysin/" TargetMode="External"/><Relationship Id="rId5" Type="http://schemas.openxmlformats.org/officeDocument/2006/relationships/hyperlink" Target="https://www.ollikorhonen.com/silkkiuikkujen-nayttava-soidinrituaali-vappuaattona-katso-video/" TargetMode="External"/><Relationship Id="rId4" Type="http://schemas.openxmlformats.org/officeDocument/2006/relationships/hyperlink" Target="https://www.ollikorhonen.com/opi-tunnistamaan-meriharakka-ja-sen-aani-nae-ja-kuule-meriharakka-videolla/" TargetMode="External"/><Relationship Id="rId9" Type="http://schemas.openxmlformats.org/officeDocument/2006/relationships/hyperlink" Target="https://yle.fi/aihe/luonto/suomen-linnu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9600" dirty="0" smtClean="0"/>
              <a:t>LINNUT</a:t>
            </a:r>
            <a:endParaRPr lang="fi-FI" sz="9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Suomen linnut</a:t>
            </a:r>
            <a:endParaRPr lang="fi-FI" dirty="0"/>
          </a:p>
          <a:p>
            <a:endParaRPr lang="fi-FI" dirty="0" smtClean="0">
              <a:hlinkClick r:id="rId3"/>
            </a:endParaRPr>
          </a:p>
          <a:p>
            <a:r>
              <a:rPr lang="fi-FI" dirty="0" smtClean="0">
                <a:hlinkClick r:id="rId4"/>
              </a:rPr>
              <a:t>Tarinoita järviltä: sääksi eli kalasääski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64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47"/>
            <a:ext cx="12192000" cy="6397887"/>
          </a:xfrm>
        </p:spPr>
      </p:pic>
      <p:cxnSp>
        <p:nvCxnSpPr>
          <p:cNvPr id="6" name="Suora nuoliyhdysviiva 5"/>
          <p:cNvCxnSpPr/>
          <p:nvPr/>
        </p:nvCxnSpPr>
        <p:spPr>
          <a:xfrm flipV="1">
            <a:off x="3862873" y="3228392"/>
            <a:ext cx="3918858" cy="134360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/>
          <p:cNvCxnSpPr/>
          <p:nvPr/>
        </p:nvCxnSpPr>
        <p:spPr>
          <a:xfrm flipH="1" flipV="1">
            <a:off x="3079102" y="3303037"/>
            <a:ext cx="3116425" cy="235131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8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943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6600" dirty="0" smtClean="0"/>
              <a:t>KAHLAAJAT</a:t>
            </a:r>
            <a:r>
              <a:rPr lang="fi-FI" sz="6600" dirty="0"/>
              <a:t/>
            </a:r>
            <a:br>
              <a:rPr lang="fi-FI" sz="6600" dirty="0"/>
            </a:br>
            <a:r>
              <a:rPr lang="fi-FI" sz="4000" b="1" dirty="0" smtClean="0"/>
              <a:t>kahlailevat matalassa vedessä</a:t>
            </a:r>
            <a:br>
              <a:rPr lang="fi-FI" sz="4000" b="1" dirty="0" smtClean="0"/>
            </a:br>
            <a:r>
              <a:rPr lang="fi-FI" sz="4000" b="1" dirty="0" smtClean="0"/>
              <a:t>etsivät ruokaa pohjaliejusta terävällä nokalla</a:t>
            </a:r>
            <a:endParaRPr lang="fi-FI" sz="4000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2391569"/>
            <a:ext cx="7200900" cy="3219450"/>
          </a:xfrm>
        </p:spPr>
      </p:pic>
    </p:spTree>
    <p:extLst>
      <p:ext uri="{BB962C8B-B14F-4D97-AF65-F5344CB8AC3E}">
        <p14:creationId xmlns:p14="http://schemas.microsoft.com/office/powerpoint/2010/main" val="12220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60" y="737118"/>
            <a:ext cx="8515739" cy="5630240"/>
          </a:xfrm>
        </p:spPr>
      </p:pic>
      <p:sp>
        <p:nvSpPr>
          <p:cNvPr id="5" name="Tekstiruutu 4"/>
          <p:cNvSpPr txBox="1"/>
          <p:nvPr/>
        </p:nvSpPr>
        <p:spPr>
          <a:xfrm>
            <a:off x="298580" y="2332653"/>
            <a:ext cx="3993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 smtClean="0"/>
              <a:t>petolintuja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 smtClean="0"/>
              <a:t>raatelujalat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 smtClean="0"/>
              <a:t>raatelunokka</a:t>
            </a:r>
            <a:endParaRPr lang="fi-FI" sz="40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95331" y="4851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5400" dirty="0" smtClean="0">
                <a:solidFill>
                  <a:schemeClr val="bg1"/>
                </a:solidFill>
              </a:rPr>
              <a:t>SYÖKSYSUKELTAJAT</a:t>
            </a:r>
            <a:endParaRPr lang="fi-F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0" y="942346"/>
            <a:ext cx="6894096" cy="5640232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7502486" y="1825625"/>
            <a:ext cx="4406748" cy="4351338"/>
          </a:xfrm>
        </p:spPr>
        <p:txBody>
          <a:bodyPr>
            <a:normAutofit/>
          </a:bodyPr>
          <a:lstStyle/>
          <a:p>
            <a:r>
              <a:rPr lang="fi-FI" sz="3600" dirty="0" smtClean="0"/>
              <a:t>petolinnuilla</a:t>
            </a:r>
          </a:p>
          <a:p>
            <a:pPr marL="0" indent="0">
              <a:buNone/>
            </a:pPr>
            <a:endParaRPr lang="fi-FI" sz="3600" dirty="0" smtClean="0"/>
          </a:p>
          <a:p>
            <a:r>
              <a:rPr lang="fi-FI" sz="3600" dirty="0" smtClean="0"/>
              <a:t>syövät kalaa ja lihaa</a:t>
            </a:r>
          </a:p>
          <a:p>
            <a:pPr marL="0" indent="0">
              <a:buNone/>
            </a:pPr>
            <a:endParaRPr lang="fi-FI" sz="3600" dirty="0" smtClean="0"/>
          </a:p>
          <a:p>
            <a:r>
              <a:rPr lang="fi-FI" sz="3600" b="1" spc="300" dirty="0" smtClean="0"/>
              <a:t>repivät </a:t>
            </a:r>
            <a:r>
              <a:rPr lang="fi-FI" sz="3600" dirty="0" smtClean="0"/>
              <a:t>eli </a:t>
            </a:r>
            <a:r>
              <a:rPr lang="fi-FI" sz="3600" b="1" spc="300" dirty="0" smtClean="0"/>
              <a:t>raatelevat</a:t>
            </a:r>
            <a:r>
              <a:rPr lang="fi-FI" sz="3600" dirty="0" smtClean="0"/>
              <a:t> ruuan nokallaan</a:t>
            </a:r>
            <a:endParaRPr lang="fi-FI" sz="36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1081" y="721204"/>
            <a:ext cx="10515600" cy="1325563"/>
          </a:xfrm>
        </p:spPr>
        <p:txBody>
          <a:bodyPr/>
          <a:lstStyle/>
          <a:p>
            <a:r>
              <a:rPr lang="fi-FI" dirty="0" smtClean="0"/>
              <a:t>Raatelunokka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35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99212" y="0"/>
            <a:ext cx="8757492" cy="1325563"/>
          </a:xfrm>
        </p:spPr>
        <p:txBody>
          <a:bodyPr/>
          <a:lstStyle/>
          <a:p>
            <a:pPr algn="ctr"/>
            <a:r>
              <a:rPr lang="fi-FI" dirty="0" smtClean="0"/>
              <a:t>Räpyläjalat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87" y="1288152"/>
            <a:ext cx="8375711" cy="5569848"/>
          </a:xfrm>
        </p:spPr>
      </p:pic>
      <p:sp>
        <p:nvSpPr>
          <p:cNvPr id="5" name="Tekstiruutu 4"/>
          <p:cNvSpPr txBox="1"/>
          <p:nvPr/>
        </p:nvSpPr>
        <p:spPr>
          <a:xfrm>
            <a:off x="7946053" y="5519451"/>
            <a:ext cx="244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>
                <a:solidFill>
                  <a:schemeClr val="bg1"/>
                </a:solidFill>
              </a:rPr>
              <a:t>monilla vesilinnuilla</a:t>
            </a:r>
            <a:endParaRPr lang="fi-FI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Siivilänokka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378" y="2027874"/>
            <a:ext cx="5730730" cy="438120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383260" y="2424482"/>
            <a:ext cx="46912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 smtClean="0"/>
              <a:t>monilla sorsalinnuilla</a:t>
            </a:r>
          </a:p>
          <a:p>
            <a:endParaRPr lang="fi-FI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 smtClean="0"/>
              <a:t>syövät vedestä planktonia ja vesikasveja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b="1" spc="300" dirty="0" smtClean="0"/>
              <a:t>suodattavat</a:t>
            </a:r>
            <a:r>
              <a:rPr lang="fi-FI" sz="3200" dirty="0" smtClean="0"/>
              <a:t> ruuan vedestä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210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42" y="0"/>
            <a:ext cx="10355790" cy="6858000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Soidin kuuluu lintujen lisääntymiseen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85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5318" y="100720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Lintujen lisääntyminen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84" y="1211855"/>
            <a:ext cx="9063843" cy="5542562"/>
          </a:xfrm>
        </p:spPr>
      </p:pic>
    </p:spTree>
    <p:extLst>
      <p:ext uri="{BB962C8B-B14F-4D97-AF65-F5344CB8AC3E}">
        <p14:creationId xmlns:p14="http://schemas.microsoft.com/office/powerpoint/2010/main" val="22401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Linnun pesä, jossa on untuvia ja höyheniä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21" y="1454226"/>
            <a:ext cx="9340570" cy="5255045"/>
          </a:xfrm>
        </p:spPr>
      </p:pic>
    </p:spTree>
    <p:extLst>
      <p:ext uri="{BB962C8B-B14F-4D97-AF65-F5344CB8AC3E}">
        <p14:creationId xmlns:p14="http://schemas.microsoft.com/office/powerpoint/2010/main" val="27990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24" y="1428244"/>
            <a:ext cx="7987645" cy="5325096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2446" y="102681"/>
            <a:ext cx="10515600" cy="1325563"/>
          </a:xfrm>
        </p:spPr>
        <p:txBody>
          <a:bodyPr/>
          <a:lstStyle/>
          <a:p>
            <a:pPr algn="ctr"/>
            <a:r>
              <a:rPr lang="fi-FI" b="1" dirty="0" smtClean="0"/>
              <a:t>Kalasääsken pesä</a:t>
            </a:r>
            <a:br>
              <a:rPr lang="fi-FI" b="1" dirty="0" smtClean="0"/>
            </a:br>
            <a:r>
              <a:rPr lang="fi-FI" sz="3200" dirty="0" smtClean="0"/>
              <a:t>Kuinka monta poikasta pesässä on?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9409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Linnut ovat sukua matelijoille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6335" y="2506662"/>
            <a:ext cx="10515600" cy="4351338"/>
          </a:xfrm>
        </p:spPr>
        <p:txBody>
          <a:bodyPr/>
          <a:lstStyle/>
          <a:p>
            <a:r>
              <a:rPr lang="fi-FI" dirty="0" smtClean="0"/>
              <a:t>linnut alkoivat kehittyä suurten matelijoiden </a:t>
            </a:r>
            <a:r>
              <a:rPr lang="fi-FI" dirty="0" smtClean="0"/>
              <a:t>aikakaudella</a:t>
            </a:r>
          </a:p>
          <a:p>
            <a:r>
              <a:rPr lang="fi-FI" dirty="0" smtClean="0"/>
              <a:t>linnut </a:t>
            </a:r>
            <a:r>
              <a:rPr lang="fi-FI" dirty="0" smtClean="0"/>
              <a:t>ovat dinosauruksia, joille kehittyivät </a:t>
            </a:r>
            <a:r>
              <a:rPr lang="fi-FI" b="1" u="sng" dirty="0" smtClean="0"/>
              <a:t>siivet</a:t>
            </a:r>
            <a:r>
              <a:rPr lang="fi-FI" dirty="0" smtClean="0"/>
              <a:t> ja </a:t>
            </a:r>
            <a:r>
              <a:rPr lang="fi-FI" b="1" u="sng" dirty="0" smtClean="0"/>
              <a:t>höyhenpeite</a:t>
            </a:r>
          </a:p>
          <a:p>
            <a:r>
              <a:rPr lang="fi-FI" dirty="0" smtClean="0"/>
              <a:t>dinosaurukset ovat kuolleet sukupuuttoon, linnut ovat </a:t>
            </a:r>
            <a:r>
              <a:rPr lang="fi-FI" dirty="0" smtClean="0"/>
              <a:t>jäljellä</a:t>
            </a:r>
          </a:p>
          <a:p>
            <a:r>
              <a:rPr lang="fi-FI" dirty="0" smtClean="0"/>
              <a:t>linnuilla on </a:t>
            </a:r>
            <a:r>
              <a:rPr lang="fi-FI" b="1" u="sng" dirty="0" smtClean="0"/>
              <a:t>kyky lentää</a:t>
            </a:r>
            <a:endParaRPr lang="fi-FI" b="1" u="sng" dirty="0"/>
          </a:p>
        </p:txBody>
      </p:sp>
    </p:spTree>
    <p:extLst>
      <p:ext uri="{BB962C8B-B14F-4D97-AF65-F5344CB8AC3E}">
        <p14:creationId xmlns:p14="http://schemas.microsoft.com/office/powerpoint/2010/main" val="37591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370" y="1726544"/>
            <a:ext cx="2717159" cy="1029676"/>
          </a:xfrm>
        </p:spPr>
        <p:txBody>
          <a:bodyPr/>
          <a:lstStyle/>
          <a:p>
            <a:pPr algn="ctr"/>
            <a:r>
              <a:rPr lang="fi-FI" dirty="0" smtClean="0"/>
              <a:t>Lokin pesä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18" y="108667"/>
            <a:ext cx="6666706" cy="6666706"/>
          </a:xfrm>
        </p:spPr>
      </p:pic>
    </p:spTree>
    <p:extLst>
      <p:ext uri="{BB962C8B-B14F-4D97-AF65-F5344CB8AC3E}">
        <p14:creationId xmlns:p14="http://schemas.microsoft.com/office/powerpoint/2010/main" val="30253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4754" y="100720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Telkän poikaset lähtevät pöntöstä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754" y="1233890"/>
            <a:ext cx="10712589" cy="56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711" y="-53699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Palokärjen kolopesä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04" y="903384"/>
            <a:ext cx="8070913" cy="6053184"/>
          </a:xfrm>
        </p:spPr>
      </p:pic>
    </p:spTree>
    <p:extLst>
      <p:ext uri="{BB962C8B-B14F-4D97-AF65-F5344CB8AC3E}">
        <p14:creationId xmlns:p14="http://schemas.microsoft.com/office/powerpoint/2010/main" val="32611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3626" y="-229785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Kahlaajan pesä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57" y="738130"/>
            <a:ext cx="9195130" cy="6119870"/>
          </a:xfrm>
        </p:spPr>
      </p:pic>
    </p:spTree>
    <p:extLst>
      <p:ext uri="{BB962C8B-B14F-4D97-AF65-F5344CB8AC3E}">
        <p14:creationId xmlns:p14="http://schemas.microsoft.com/office/powerpoint/2010/main" val="42058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5613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Joutsenemo hautoo pesässä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1176"/>
            <a:ext cx="10128850" cy="5317647"/>
          </a:xfrm>
        </p:spPr>
      </p:pic>
    </p:spTree>
    <p:extLst>
      <p:ext uri="{BB962C8B-B14F-4D97-AF65-F5344CB8AC3E}">
        <p14:creationId xmlns:p14="http://schemas.microsoft.com/office/powerpoint/2010/main" val="17876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85813"/>
            <a:ext cx="9621671" cy="6785728"/>
          </a:xfrm>
        </p:spPr>
      </p:pic>
    </p:spTree>
    <p:extLst>
      <p:ext uri="{BB962C8B-B14F-4D97-AF65-F5344CB8AC3E}">
        <p14:creationId xmlns:p14="http://schemas.microsoft.com/office/powerpoint/2010/main" val="37848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64" y="0"/>
            <a:ext cx="7986730" cy="6950951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98464" y="276991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Linnun sisäelimet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1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2420144"/>
            <a:ext cx="7553325" cy="3162300"/>
          </a:xfrm>
        </p:spPr>
      </p:pic>
    </p:spTree>
    <p:extLst>
      <p:ext uri="{BB962C8B-B14F-4D97-AF65-F5344CB8AC3E}">
        <p14:creationId xmlns:p14="http://schemas.microsoft.com/office/powerpoint/2010/main" val="42057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1305098"/>
            <a:ext cx="8908473" cy="3952702"/>
          </a:xfrm>
        </p:spPr>
        <p:txBody>
          <a:bodyPr>
            <a:normAutofit/>
          </a:bodyPr>
          <a:lstStyle/>
          <a:p>
            <a:r>
              <a:rPr lang="fi-FI" dirty="0" smtClean="0">
                <a:hlinkClick r:id="rId2"/>
              </a:rPr>
              <a:t>Kalasääsken </a:t>
            </a:r>
            <a:r>
              <a:rPr lang="fi-FI" dirty="0" smtClean="0">
                <a:hlinkClick r:id="rId2"/>
              </a:rPr>
              <a:t>kujanjuoksu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Sinisorsan poikaset kuoriutuvat</a:t>
            </a:r>
            <a:endParaRPr lang="fi-FI" dirty="0" smtClean="0"/>
          </a:p>
          <a:p>
            <a:r>
              <a:rPr lang="fi-FI" dirty="0" smtClean="0">
                <a:hlinkClick r:id="rId4"/>
              </a:rPr>
              <a:t>meriharakka</a:t>
            </a:r>
            <a:endParaRPr lang="fi-FI" dirty="0" smtClean="0"/>
          </a:p>
          <a:p>
            <a:r>
              <a:rPr lang="fi-FI" dirty="0" smtClean="0">
                <a:hlinkClick r:id="rId5"/>
              </a:rPr>
              <a:t>silkkiuikkujen soidin</a:t>
            </a:r>
            <a:endParaRPr lang="fi-FI" dirty="0" smtClean="0"/>
          </a:p>
          <a:p>
            <a:r>
              <a:rPr lang="fi-FI" dirty="0" smtClean="0">
                <a:hlinkClick r:id="rId6"/>
              </a:rPr>
              <a:t>kuovi ruokailee ja naurulokki</a:t>
            </a:r>
            <a:endParaRPr lang="fi-FI" dirty="0" smtClean="0"/>
          </a:p>
          <a:p>
            <a:r>
              <a:rPr lang="fi-FI" dirty="0" smtClean="0">
                <a:hlinkClick r:id="rId7"/>
              </a:rPr>
              <a:t>kuikka kalastaa</a:t>
            </a:r>
            <a:endParaRPr lang="fi-FI" dirty="0" smtClean="0"/>
          </a:p>
          <a:p>
            <a:r>
              <a:rPr lang="fi-FI" dirty="0" smtClean="0">
                <a:hlinkClick r:id="rId8"/>
              </a:rPr>
              <a:t>Talvi </a:t>
            </a:r>
            <a:r>
              <a:rPr lang="fi-FI" dirty="0" smtClean="0">
                <a:hlinkClick r:id="rId8"/>
              </a:rPr>
              <a:t>Pohjolan </a:t>
            </a:r>
            <a:r>
              <a:rPr lang="fi-FI" dirty="0" smtClean="0">
                <a:hlinkClick r:id="rId8"/>
              </a:rPr>
              <a:t>luonnossa</a:t>
            </a:r>
            <a:endParaRPr lang="fi-FI" dirty="0" smtClean="0"/>
          </a:p>
          <a:p>
            <a:r>
              <a:rPr lang="fi-FI" dirty="0" smtClean="0">
                <a:hlinkClick r:id="rId9"/>
              </a:rPr>
              <a:t>Suomen linnut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/>
          <p:cNvGrpSpPr/>
          <p:nvPr/>
        </p:nvGrpSpPr>
        <p:grpSpPr>
          <a:xfrm>
            <a:off x="3320280" y="95534"/>
            <a:ext cx="5060119" cy="6559865"/>
            <a:chOff x="3443110" y="-177421"/>
            <a:chExt cx="5060119" cy="6559865"/>
          </a:xfrm>
        </p:grpSpPr>
        <p:pic>
          <p:nvPicPr>
            <p:cNvPr id="2" name="Kuva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3110" y="-177421"/>
              <a:ext cx="5060119" cy="6559865"/>
            </a:xfrm>
            <a:prstGeom prst="rect">
              <a:avLst/>
            </a:prstGeom>
          </p:spPr>
        </p:pic>
        <p:pic>
          <p:nvPicPr>
            <p:cNvPr id="3" name="Kuva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9781" y="703878"/>
              <a:ext cx="2072820" cy="646232"/>
            </a:xfrm>
            <a:prstGeom prst="rect">
              <a:avLst/>
            </a:prstGeom>
          </p:spPr>
        </p:pic>
        <p:pic>
          <p:nvPicPr>
            <p:cNvPr id="4" name="Kuva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8118" y="5707857"/>
              <a:ext cx="2078916" cy="646232"/>
            </a:xfrm>
            <a:prstGeom prst="rect">
              <a:avLst/>
            </a:prstGeom>
          </p:spPr>
        </p:pic>
        <p:sp>
          <p:nvSpPr>
            <p:cNvPr id="7" name="Tekstiruutu 6"/>
            <p:cNvSpPr txBox="1"/>
            <p:nvPr/>
          </p:nvSpPr>
          <p:spPr>
            <a:xfrm>
              <a:off x="3728980" y="2623096"/>
              <a:ext cx="2395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 smtClean="0">
                  <a:solidFill>
                    <a:srgbClr val="FF0000"/>
                  </a:solidFill>
                </a:rPr>
                <a:t>LISKOLINTU</a:t>
              </a:r>
              <a:endParaRPr lang="fi-FI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Ryhmä 13"/>
          <p:cNvGrpSpPr/>
          <p:nvPr/>
        </p:nvGrpSpPr>
        <p:grpSpPr>
          <a:xfrm>
            <a:off x="463416" y="790232"/>
            <a:ext cx="2087680" cy="5513696"/>
            <a:chOff x="364264" y="846161"/>
            <a:chExt cx="2087680" cy="5513696"/>
          </a:xfrm>
        </p:grpSpPr>
        <p:cxnSp>
          <p:nvCxnSpPr>
            <p:cNvPr id="10" name="Suora nuoliyhdysviiva 9"/>
            <p:cNvCxnSpPr/>
            <p:nvPr/>
          </p:nvCxnSpPr>
          <p:spPr>
            <a:xfrm flipV="1">
              <a:off x="2224585" y="846161"/>
              <a:ext cx="0" cy="5513696"/>
            </a:xfrm>
            <a:prstGeom prst="straightConnector1">
              <a:avLst/>
            </a:prstGeom>
            <a:ln w="857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iruutu 10"/>
            <p:cNvSpPr txBox="1"/>
            <p:nvPr/>
          </p:nvSpPr>
          <p:spPr>
            <a:xfrm>
              <a:off x="466531" y="976833"/>
              <a:ext cx="1474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3200" dirty="0" smtClean="0"/>
                <a:t>nyt</a:t>
              </a:r>
              <a:endParaRPr lang="fi-FI" sz="3200" dirty="0"/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408541" y="2959967"/>
              <a:ext cx="19991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 smtClean="0"/>
                <a:t>70 miljoonaa vuotta sitten</a:t>
              </a:r>
              <a:endParaRPr lang="fi-FI" sz="2400" dirty="0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364264" y="5189323"/>
              <a:ext cx="2087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 smtClean="0"/>
                <a:t>200 miljoonaa vuotta sitten</a:t>
              </a:r>
              <a:endParaRPr lang="fi-FI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8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Lintujen ominaisuuksia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kuorellinen muna (</a:t>
            </a:r>
            <a:r>
              <a:rPr lang="fi-FI" sz="3200" dirty="0">
                <a:solidFill>
                  <a:srgbClr val="FF0000"/>
                </a:solidFill>
              </a:rPr>
              <a:t>niin kuin matelijoilla</a:t>
            </a:r>
            <a:r>
              <a:rPr lang="fi-FI" sz="3200" dirty="0"/>
              <a:t>)</a:t>
            </a:r>
          </a:p>
          <a:p>
            <a:r>
              <a:rPr lang="fi-FI" sz="3200" dirty="0"/>
              <a:t>suomuja jaloissa (</a:t>
            </a:r>
            <a:r>
              <a:rPr lang="fi-FI" sz="3200" dirty="0">
                <a:solidFill>
                  <a:srgbClr val="FF0000"/>
                </a:solidFill>
              </a:rPr>
              <a:t>niin kuin matelijoilla</a:t>
            </a:r>
            <a:r>
              <a:rPr lang="fi-FI" sz="3200" dirty="0"/>
              <a:t>)</a:t>
            </a:r>
          </a:p>
          <a:p>
            <a:r>
              <a:rPr lang="fi-FI" sz="3200" dirty="0" smtClean="0"/>
              <a:t>lentokyky (</a:t>
            </a:r>
            <a:r>
              <a:rPr lang="fi-FI" sz="3200" dirty="0" smtClean="0">
                <a:solidFill>
                  <a:srgbClr val="FF0000"/>
                </a:solidFill>
              </a:rPr>
              <a:t>niin kuin joillakin dinosauruksilla oli</a:t>
            </a:r>
            <a:r>
              <a:rPr lang="fi-FI" sz="3200" dirty="0" smtClean="0"/>
              <a:t>)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 smtClean="0"/>
              <a:t>ravinnon </a:t>
            </a:r>
            <a:r>
              <a:rPr lang="fi-FI" dirty="0" smtClean="0"/>
              <a:t>etsiminen, pakeneminen, </a:t>
            </a:r>
            <a:r>
              <a:rPr lang="fi-FI" dirty="0" smtClean="0"/>
              <a:t>muutto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sz="3200" b="1" spc="300" dirty="0" smtClean="0"/>
              <a:t>tasalämpöisyys</a:t>
            </a:r>
            <a:r>
              <a:rPr lang="fi-FI" sz="3200" dirty="0" smtClean="0"/>
              <a:t> </a:t>
            </a:r>
            <a:endParaRPr lang="fi-FI" sz="3200" dirty="0" smtClean="0"/>
          </a:p>
          <a:p>
            <a:r>
              <a:rPr lang="fi-FI" sz="3200" b="1" spc="300" dirty="0" smtClean="0"/>
              <a:t>höyhenpeite</a:t>
            </a:r>
            <a:r>
              <a:rPr lang="fi-FI" sz="3200" dirty="0" smtClean="0"/>
              <a:t>, joka on </a:t>
            </a:r>
            <a:r>
              <a:rPr lang="fi-FI" sz="3200" u="sng" dirty="0" smtClean="0"/>
              <a:t>vesitiivis</a:t>
            </a:r>
          </a:p>
          <a:p>
            <a:r>
              <a:rPr lang="fi-FI" sz="3200" b="1" spc="300" dirty="0" smtClean="0"/>
              <a:t>nokka</a:t>
            </a:r>
            <a:r>
              <a:rPr lang="fi-FI" sz="3200" dirty="0" smtClean="0"/>
              <a:t> 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14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577636"/>
            <a:ext cx="5379259" cy="3585276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4072230"/>
            <a:ext cx="3893975" cy="260815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20" y="365125"/>
            <a:ext cx="3569598" cy="2873829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9077130" y="4375423"/>
            <a:ext cx="22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sulka</a:t>
            </a:r>
            <a:endParaRPr lang="fi-FI" sz="3200" dirty="0"/>
          </a:p>
        </p:txBody>
      </p:sp>
      <p:sp>
        <p:nvSpPr>
          <p:cNvPr id="9" name="Tekstiruutu 8"/>
          <p:cNvSpPr txBox="1"/>
          <p:nvPr/>
        </p:nvSpPr>
        <p:spPr>
          <a:xfrm>
            <a:off x="1282320" y="5741408"/>
            <a:ext cx="22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untuva</a:t>
            </a:r>
            <a:endParaRPr lang="fi-FI" sz="32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467454" y="2589071"/>
            <a:ext cx="22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höyhen</a:t>
            </a:r>
            <a:endParaRPr lang="fi-FI" sz="32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660570" y="5002744"/>
            <a:ext cx="4105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LINTUJEN HÖYHENPEITE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5181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LINNUT HANKKIVAT RAVINTONSA ERI TAVOILLA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 smtClean="0"/>
              <a:t>VESILINNUISSA ON </a:t>
            </a:r>
          </a:p>
          <a:p>
            <a:pPr marL="1428750" lvl="2" indent="-514350">
              <a:buFont typeface="+mj-lt"/>
              <a:buAutoNum type="arabicPeriod"/>
            </a:pPr>
            <a:r>
              <a:rPr lang="fi-FI" sz="4400" dirty="0" smtClean="0"/>
              <a:t>puolisukeltajia</a:t>
            </a:r>
          </a:p>
          <a:p>
            <a:pPr marL="1428750" lvl="2" indent="-514350">
              <a:buFont typeface="+mj-lt"/>
              <a:buAutoNum type="arabicPeriod"/>
            </a:pPr>
            <a:r>
              <a:rPr lang="fi-FI" sz="4400" dirty="0" smtClean="0"/>
              <a:t>kokosukeltajia</a:t>
            </a:r>
          </a:p>
          <a:p>
            <a:pPr marL="1428750" lvl="2" indent="-514350">
              <a:buFont typeface="+mj-lt"/>
              <a:buAutoNum type="arabicPeriod"/>
            </a:pPr>
            <a:r>
              <a:rPr lang="fi-FI" sz="4400" dirty="0" smtClean="0"/>
              <a:t>kahlaajia</a:t>
            </a:r>
          </a:p>
          <a:p>
            <a:pPr marL="1428750" lvl="2" indent="-514350">
              <a:buFont typeface="+mj-lt"/>
              <a:buAutoNum type="arabicPeriod"/>
            </a:pPr>
            <a:r>
              <a:rPr lang="fi-FI" sz="4400" dirty="0" smtClean="0"/>
              <a:t>syöksysukeltajia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9210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9" y="1952625"/>
            <a:ext cx="11574803" cy="418691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3229936" y="615821"/>
            <a:ext cx="5598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 smtClean="0"/>
              <a:t>KOKOSUKELTAJAT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18217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2" y="49327"/>
            <a:ext cx="11661774" cy="6808673"/>
          </a:xfrm>
        </p:spPr>
      </p:pic>
      <p:cxnSp>
        <p:nvCxnSpPr>
          <p:cNvPr id="7" name="Suora nuoliyhdysviiva 6"/>
          <p:cNvCxnSpPr/>
          <p:nvPr/>
        </p:nvCxnSpPr>
        <p:spPr>
          <a:xfrm flipV="1">
            <a:off x="7246961" y="2920621"/>
            <a:ext cx="3671248" cy="11600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>
            <a:off x="6867331" y="4404049"/>
            <a:ext cx="3097763" cy="59715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V="1">
            <a:off x="3384087" y="3069911"/>
            <a:ext cx="3862874" cy="148342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3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298" y="251618"/>
            <a:ext cx="10515600" cy="1325563"/>
          </a:xfrm>
        </p:spPr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" y="251618"/>
            <a:ext cx="12173355" cy="5925344"/>
          </a:xfrm>
        </p:spPr>
      </p:pic>
    </p:spTree>
    <p:extLst>
      <p:ext uri="{BB962C8B-B14F-4D97-AF65-F5344CB8AC3E}">
        <p14:creationId xmlns:p14="http://schemas.microsoft.com/office/powerpoint/2010/main" val="17041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9002</TotalTime>
  <Words>201</Words>
  <Application>Microsoft Office PowerPoint</Application>
  <PresentationFormat>Laajakuva</PresentationFormat>
  <Paragraphs>70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Office-teema</vt:lpstr>
      <vt:lpstr>LINNUT</vt:lpstr>
      <vt:lpstr>Linnut ovat sukua matelijoille</vt:lpstr>
      <vt:lpstr>PowerPoint-esitys</vt:lpstr>
      <vt:lpstr>Lintujen ominaisuuksia</vt:lpstr>
      <vt:lpstr>PowerPoint-esitys</vt:lpstr>
      <vt:lpstr>LINNUT HANKKIVAT RAVINTONSA ERI TAVOILLA</vt:lpstr>
      <vt:lpstr>PowerPoint-esitys</vt:lpstr>
      <vt:lpstr>PowerPoint-esitys</vt:lpstr>
      <vt:lpstr>PowerPoint-esitys</vt:lpstr>
      <vt:lpstr>PowerPoint-esitys</vt:lpstr>
      <vt:lpstr>KAHLAAJAT kahlailevat matalassa vedessä etsivät ruokaa pohjaliejusta terävällä nokalla</vt:lpstr>
      <vt:lpstr>SYÖKSYSUKELTAJAT</vt:lpstr>
      <vt:lpstr>Raatelunokka</vt:lpstr>
      <vt:lpstr>Räpyläjalat</vt:lpstr>
      <vt:lpstr>Siivilänokka</vt:lpstr>
      <vt:lpstr>Soidin kuuluu lintujen lisääntymiseen</vt:lpstr>
      <vt:lpstr>Lintujen lisääntyminen</vt:lpstr>
      <vt:lpstr>Linnun pesä, jossa on untuvia ja höyheniä</vt:lpstr>
      <vt:lpstr>Kalasääsken pesä Kuinka monta poikasta pesässä on?</vt:lpstr>
      <vt:lpstr>Lokin pesä</vt:lpstr>
      <vt:lpstr>Telkän poikaset lähtevät pöntöstä</vt:lpstr>
      <vt:lpstr>Palokärjen kolopesä</vt:lpstr>
      <vt:lpstr>Kahlaajan pesä</vt:lpstr>
      <vt:lpstr>Joutsenemo hautoo pesässä</vt:lpstr>
      <vt:lpstr>PowerPoint-esitys</vt:lpstr>
      <vt:lpstr>Linnun sisäelimet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Sakari Valtiala</dc:creator>
  <cp:lastModifiedBy>Sakari Valtiala</cp:lastModifiedBy>
  <cp:revision>29</cp:revision>
  <dcterms:created xsi:type="dcterms:W3CDTF">2020-01-17T07:28:10Z</dcterms:created>
  <dcterms:modified xsi:type="dcterms:W3CDTF">2021-01-14T11:21:27Z</dcterms:modified>
</cp:coreProperties>
</file>