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8" r:id="rId3"/>
    <p:sldId id="299" r:id="rId4"/>
    <p:sldId id="289" r:id="rId5"/>
    <p:sldId id="296" r:id="rId6"/>
    <p:sldId id="300" r:id="rId7"/>
    <p:sldId id="291" r:id="rId8"/>
    <p:sldId id="301" r:id="rId9"/>
    <p:sldId id="302" r:id="rId10"/>
    <p:sldId id="295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8.4.2013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000" dirty="0" smtClean="0">
                <a:solidFill>
                  <a:srgbClr val="006DA7"/>
                </a:solidFill>
              </a:rPr>
              <a:t>5. Solukalvo 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008107" cy="3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Kalvoproteiinit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484784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Kuljettajia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Kuljetuskanavia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Entsyymejä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Viestinvälittäjiä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Tunnistajia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Kiinnitys-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3200" b="1" dirty="0">
                <a:solidFill>
                  <a:schemeClr val="tx1"/>
                </a:solidFill>
              </a:rPr>
              <a:t> </a:t>
            </a:r>
            <a:r>
              <a:rPr lang="fi-FI" sz="3200" b="1" dirty="0" smtClean="0">
                <a:solidFill>
                  <a:schemeClr val="tx1"/>
                </a:solidFill>
              </a:rPr>
              <a:t>  mekanismeja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983" y="1484784"/>
            <a:ext cx="4431147" cy="33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746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>
                <a:solidFill>
                  <a:srgbClr val="006DA7"/>
                </a:solidFill>
              </a:rPr>
              <a:t>Solukalvon rakenne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Kalvolipidejä 2 kerrosta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Kalvoproteiineja joiden läpi kulkee aineita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Taipuisa rakenne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Kolesteroli jäykistää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Hiilihydraatteja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675" y="2673956"/>
            <a:ext cx="4631837" cy="34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Endosytoosi ja eksosytoosi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Endosytoosi</a:t>
            </a:r>
            <a:r>
              <a:rPr lang="fi-FI" sz="2400" b="1" dirty="0" smtClean="0">
                <a:solidFill>
                  <a:schemeClr val="tx1"/>
                </a:solidFill>
              </a:rPr>
              <a:t>: Solu ympäröi </a:t>
            </a:r>
            <a:r>
              <a:rPr lang="fi-FI" sz="2400" b="1" dirty="0">
                <a:solidFill>
                  <a:schemeClr val="tx1"/>
                </a:solidFill>
              </a:rPr>
              <a:t>ravintohiukkasen </a:t>
            </a:r>
            <a:r>
              <a:rPr lang="fi-FI" sz="2400" b="1" dirty="0" smtClean="0">
                <a:solidFill>
                  <a:schemeClr val="tx1"/>
                </a:solidFill>
              </a:rPr>
              <a:t>kalvorakkulalla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ainetta soluun</a:t>
            </a:r>
            <a:r>
              <a:rPr lang="fi-FI" sz="2400" b="1" dirty="0" smtClean="0">
                <a:solidFill>
                  <a:schemeClr val="tx1"/>
                </a:solidFill>
              </a:rPr>
              <a:t>.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Eksosytoosi</a:t>
            </a:r>
            <a:r>
              <a:rPr lang="fi-FI" sz="2400" b="1" dirty="0" smtClean="0">
                <a:solidFill>
                  <a:schemeClr val="tx1"/>
                </a:solidFill>
              </a:rPr>
              <a:t>: solu poistaa </a:t>
            </a:r>
            <a:r>
              <a:rPr lang="fi-FI" sz="2400" b="1" dirty="0">
                <a:solidFill>
                  <a:schemeClr val="tx1"/>
                </a:solidFill>
              </a:rPr>
              <a:t>jätteitä ympäröimällä ne kalvorakkulalla ja sulauttamalla rakkulan yhteen solukalvon kanssa</a:t>
            </a:r>
            <a:r>
              <a:rPr lang="fi-FI" sz="2400" b="1" dirty="0" smtClean="0">
                <a:solidFill>
                  <a:schemeClr val="tx1"/>
                </a:solidFill>
              </a:rPr>
              <a:t>.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890" y="2276872"/>
            <a:ext cx="4584171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165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456" y="1454747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Diffuusio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90465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Molekyylejä suuremmasta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pitoisuudesta pienempään</a:t>
            </a:r>
          </a:p>
          <a:p>
            <a:pPr>
              <a:buClr>
                <a:schemeClr val="tx1"/>
              </a:buClr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Väri tasoittuu astiassa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vähitellen diffuusion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seurauksena.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fi-FI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002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Osmoosi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340768"/>
            <a:ext cx="554461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Veden kulkeutuminen puoliläpäisevän kalvon läpi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Solukalvossa vesi kulkee </a:t>
            </a:r>
            <a:r>
              <a:rPr lang="fi-FI" b="1" dirty="0" err="1" smtClean="0">
                <a:solidFill>
                  <a:schemeClr val="tx1"/>
                </a:solidFill>
              </a:rPr>
              <a:t>akvaporiinien</a:t>
            </a:r>
            <a:r>
              <a:rPr lang="fi-FI" b="1" dirty="0" smtClean="0">
                <a:solidFill>
                  <a:schemeClr val="tx1"/>
                </a:solidFill>
              </a:rPr>
              <a:t> kautta.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Vesi kulkee sille puolelle,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jossa on enemmän   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liuenneita aineita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(väkevämpään liuokseen)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543" y="2636912"/>
            <a:ext cx="3687614" cy="276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uora nuoliyhdysviiva 3"/>
          <p:cNvCxnSpPr/>
          <p:nvPr/>
        </p:nvCxnSpPr>
        <p:spPr>
          <a:xfrm flipV="1">
            <a:off x="6372200" y="3833464"/>
            <a:ext cx="1568958" cy="158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/>
          <p:cNvSpPr txBox="1"/>
          <p:nvPr/>
        </p:nvSpPr>
        <p:spPr>
          <a:xfrm>
            <a:off x="6215059" y="5049570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Vesimolekyylejä siirtyy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34404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Solukalvon läpäisevyys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4635805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Kaasut ja pienet molekyylit solukalvon läpi diffuusion avulla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Varautuneet ja suuri-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kokoiset molekyylit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kulkevat proteiinien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kautta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357" y="1558989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219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Passiivinen kuljetus solukalvolla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763284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Ei kulu energiaa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kaasut ja rasvaliukoiset aineet suoraan solukalvon läpi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Vesiliukoiset aineet kanavaproteiinien kautta (avustettu diffuusio)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2780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Aktiivinen kuljetus solukalvolla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417646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Pienemmästä pitoisuudesta kohti suurempaa pitoisuutta </a:t>
            </a: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 kuljettaminen vaatii energiaa</a:t>
            </a: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816085" cy="28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296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Aktiivisen kuljetuksen tavat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79344" y="1484784"/>
            <a:ext cx="417646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1) Primäärinen: pienemmästä suurempaan pitoisuuteen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2) Sekundäärinen:</a:t>
            </a:r>
            <a:br>
              <a:rPr lang="fi-FI" sz="2800" b="1" dirty="0" smtClean="0">
                <a:solidFill>
                  <a:schemeClr val="tx1"/>
                </a:solidFill>
              </a:rPr>
            </a:br>
            <a:r>
              <a:rPr lang="fi-FI" sz="2800" b="1" dirty="0" smtClean="0">
                <a:solidFill>
                  <a:schemeClr val="tx1"/>
                </a:solidFill>
              </a:rPr>
              <a:t>toista ainetta pitoisuuseron suuntaan ja toista sen vastaisesti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656846" cy="34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8229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181</Words>
  <Application>Microsoft Macintosh PowerPoint</Application>
  <PresentationFormat>Näytössä katseltava diaesitys (4:3)</PresentationFormat>
  <Paragraphs>47</Paragraphs>
  <Slides>10</Slides>
  <Notes>10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/>
      <vt:lpstr>5. Solukalvo </vt:lpstr>
      <vt:lpstr>Solukalvon rakenne</vt:lpstr>
      <vt:lpstr>Endosytoosi ja eksosytoosi</vt:lpstr>
      <vt:lpstr>Diffuusio</vt:lpstr>
      <vt:lpstr>Osmoosi</vt:lpstr>
      <vt:lpstr>Solukalvon läpäisevyys</vt:lpstr>
      <vt:lpstr>Passiivinen kuljetus solukalvolla</vt:lpstr>
      <vt:lpstr>Aktiivinen kuljetus solukalvolla</vt:lpstr>
      <vt:lpstr>Aktiivisen kuljetuksen tavat</vt:lpstr>
      <vt:lpstr>Kalvoproteiinit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49</cp:revision>
  <dcterms:created xsi:type="dcterms:W3CDTF">2013-04-08T12:10:13Z</dcterms:created>
  <dcterms:modified xsi:type="dcterms:W3CDTF">2013-04-08T12:11:16Z</dcterms:modified>
</cp:coreProperties>
</file>