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8"/>
  </p:notesMasterIdLst>
  <p:handoutMasterIdLst>
    <p:handoutMasterId r:id="rId9"/>
  </p:handoutMasterIdLst>
  <p:sldIdLst>
    <p:sldId id="256" r:id="rId2"/>
    <p:sldId id="298" r:id="rId3"/>
    <p:sldId id="299" r:id="rId4"/>
    <p:sldId id="300" r:id="rId5"/>
    <p:sldId id="301" r:id="rId6"/>
    <p:sldId id="302" r:id="rId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006DA7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1" autoAdjust="0"/>
    <p:restoredTop sz="94718" autoAdjust="0"/>
  </p:normalViewPr>
  <p:slideViewPr>
    <p:cSldViewPr>
      <p:cViewPr>
        <p:scale>
          <a:sx n="114" d="100"/>
          <a:sy n="114" d="100"/>
        </p:scale>
        <p:origin x="-2296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2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5885-56CE-4CDF-85EA-745288205565}" type="datetimeFigureOut">
              <a:rPr lang="fi-FI" smtClean="0"/>
              <a:pPr/>
              <a:t>22.3.2013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D937A-5CBD-4CBD-81F8-73050A7833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8346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020272" cy="119675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000" dirty="0" smtClean="0">
                <a:solidFill>
                  <a:srgbClr val="006DA7"/>
                </a:solidFill>
              </a:rPr>
              <a:t>12. Meioosi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6" name="Kuva 5" descr="shutterstock_485686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981200"/>
            <a:ext cx="4191000" cy="37435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Genotyyppi ja fenotyyppi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81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Genotyyppi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Yksilöiden perimä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Kaikki geenit yhdessä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Usein genotyypillä tarkoitetaan myös perimää tietyn geenin suhteen (esim. Aa)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Peritään vanhemmilta</a:t>
            </a:r>
            <a:endParaRPr lang="fi-FI" sz="1800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5" name="Shape 42"/>
          <p:cNvSpPr txBox="1">
            <a:spLocks/>
          </p:cNvSpPr>
          <p:nvPr/>
        </p:nvSpPr>
        <p:spPr>
          <a:xfrm>
            <a:off x="4419600" y="1600200"/>
            <a:ext cx="38100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fi-FI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Fenotyyppi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Yksilöiden ilmiasu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fi-FI" sz="1800" b="1" dirty="0" smtClean="0">
                <a:solidFill>
                  <a:schemeClr val="tx1"/>
                </a:solidFill>
              </a:rPr>
              <a:t>Genotyypin ja ympäristön yhteisvaikutus</a:t>
            </a:r>
            <a:endParaRPr kumimoji="0" lang="fi-FI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fi-FI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fi-FI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66666"/>
              <a:buFont typeface="Arial"/>
              <a:buNone/>
              <a:tabLst/>
              <a:defRPr/>
            </a:pPr>
            <a:endParaRPr kumimoji="0" lang="fi-FI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Kuva 6" descr="shutterstock_5156967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429000"/>
            <a:ext cx="3545682" cy="236378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Meioosi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Sukusolujen muodostuminen.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err="1" smtClean="0">
                <a:solidFill>
                  <a:schemeClr val="tx1"/>
                </a:solidFill>
              </a:rPr>
              <a:t>Diploideilla</a:t>
            </a:r>
            <a:r>
              <a:rPr lang="fi-FI" sz="2400" b="1" dirty="0" smtClean="0">
                <a:solidFill>
                  <a:schemeClr val="tx1"/>
                </a:solidFill>
              </a:rPr>
              <a:t> lajeilla (2n) kromosomiluku puolittuu.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Sukusolut haploideja (n).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Sukusolut muodostuvat meioosissa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2000" b="1" dirty="0" smtClean="0">
                <a:solidFill>
                  <a:schemeClr val="tx1"/>
                </a:solidFill>
              </a:rPr>
              <a:t>Vähennysjako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2000" b="1" dirty="0" smtClean="0">
                <a:solidFill>
                  <a:schemeClr val="tx1"/>
                </a:solidFill>
              </a:rPr>
              <a:t>Tasausjako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6" name="Kuva 5" descr="BI2_mitoosi_meioosi_shutterstock_10763788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600200"/>
            <a:ext cx="3257550" cy="43434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Meioosin vähennysjako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4008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Meioosi I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Esivaihe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Keskivaihe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Jälkivaihe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Loppuvaihe</a:t>
            </a: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Esivaiheen aikana tekijäinvaihduntaa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Keskivaiheessa vastinkromosomiparit jakotasoon satunnaisesti.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Jälkivaiheessa vastinkromosomit solun eri päihin.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Solun kromosomiluku puolittuu.</a:t>
            </a: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5" name="Kuva 4" descr="Tekijöidenvaihdunta_korjattu.png"/>
          <p:cNvPicPr>
            <a:picLocks noChangeAspect="1"/>
          </p:cNvPicPr>
          <p:nvPr/>
        </p:nvPicPr>
        <p:blipFill>
          <a:blip r:embed="rId4"/>
          <a:srcRect b="42222"/>
          <a:stretch>
            <a:fillRect/>
          </a:stretch>
        </p:blipFill>
        <p:spPr>
          <a:xfrm>
            <a:off x="5791200" y="2133600"/>
            <a:ext cx="4000500" cy="39624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Meioosin tasausjako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4008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Meioosi II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Esivaihe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Keskivaihe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Jälkivaihe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Loppuvaihe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Muistuttaa mitoosia.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Tuloksena syntyy neljä geneettisesti erilaista sukusolua.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Sukusolut haploideja (n).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4" name="Kuva 3" descr="Tekijöidenvaihdunta_korjattu.png"/>
          <p:cNvPicPr>
            <a:picLocks noChangeAspect="1"/>
          </p:cNvPicPr>
          <p:nvPr/>
        </p:nvPicPr>
        <p:blipFill>
          <a:blip r:embed="rId4"/>
          <a:srcRect t="46782"/>
          <a:stretch>
            <a:fillRect/>
          </a:stretch>
        </p:blipFill>
        <p:spPr>
          <a:xfrm>
            <a:off x="5410200" y="2133600"/>
            <a:ext cx="4000500" cy="364966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Sukupuoli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054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Ihmisellä X- ja Y-sukupuolikromosomit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Miehet XY, naiset XX</a:t>
            </a:r>
            <a:endParaRPr lang="fi-FI" sz="18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Siittiön perimä määrää sukupuolen (X- vai Y-siittiö)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fi-FI" sz="24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Muita tapoja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err="1" smtClean="0">
                <a:solidFill>
                  <a:schemeClr val="tx1"/>
                </a:solidFill>
              </a:rPr>
              <a:t>ZW-systeemi</a:t>
            </a:r>
            <a:r>
              <a:rPr lang="fi-FI" sz="1800" b="1" dirty="0" smtClean="0">
                <a:solidFill>
                  <a:schemeClr val="tx1"/>
                </a:solidFill>
              </a:rPr>
              <a:t> (linnut)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X0-systeemi (jotkin hyönteiset)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err="1" smtClean="0">
                <a:solidFill>
                  <a:schemeClr val="tx1"/>
                </a:solidFill>
              </a:rPr>
              <a:t>Haploidi-diploidi-systeemi</a:t>
            </a:r>
            <a:r>
              <a:rPr lang="fi-FI" sz="1800" b="1" dirty="0" smtClean="0">
                <a:solidFill>
                  <a:schemeClr val="tx1"/>
                </a:solidFill>
              </a:rPr>
              <a:t> (mehiläiset)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Ympäristötekijät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4" name="Kuva 3" descr="BI2_ihmisen_kromosomisto_shutterstock_112795513_justu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676400"/>
            <a:ext cx="3856567" cy="289242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156</Words>
  <Application>Microsoft Macintosh PowerPoint</Application>
  <PresentationFormat>Näytössä katseltava diaesitys (4:3)</PresentationFormat>
  <Paragraphs>49</Paragraphs>
  <Slides>6</Slides>
  <Notes>6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/>
      <vt:lpstr>12. Meioosi</vt:lpstr>
      <vt:lpstr>Genotyyppi ja fenotyyppi</vt:lpstr>
      <vt:lpstr>Meioosi</vt:lpstr>
      <vt:lpstr>Meioosin vähennysjako</vt:lpstr>
      <vt:lpstr>Meioosin tasausjako</vt:lpstr>
      <vt:lpstr>Sukupuoli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64</cp:revision>
  <dcterms:created xsi:type="dcterms:W3CDTF">2013-03-21T22:46:59Z</dcterms:created>
  <dcterms:modified xsi:type="dcterms:W3CDTF">2013-03-22T09:15:36Z</dcterms:modified>
</cp:coreProperties>
</file>