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Default Extension="pdf" ContentType="application/pd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54" r:id="rId1"/>
  </p:sldMasterIdLst>
  <p:notesMasterIdLst>
    <p:notesMasterId r:id="rId8"/>
  </p:notesMasterIdLst>
  <p:handoutMasterIdLst>
    <p:handoutMasterId r:id="rId9"/>
  </p:handoutMasterIdLst>
  <p:sldIdLst>
    <p:sldId id="256" r:id="rId2"/>
    <p:sldId id="298" r:id="rId3"/>
    <p:sldId id="305" r:id="rId4"/>
    <p:sldId id="304" r:id="rId5"/>
    <p:sldId id="303" r:id="rId6"/>
    <p:sldId id="299" r:id="rId7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>
          <a:srgbClr val="FF0000"/>
        </p14:laserClr>
      </p:ext>
      <p:ext uri="{2FDB2607-1784-4EEB-B798-7EB5836EED8A}">
        <p14:showMediaCtrls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"/>
      </p:ext>
    </p:extLst>
  </p:showPr>
  <p:clrMru>
    <a:srgbClr val="006DA7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1" autoAdjust="0"/>
    <p:restoredTop sz="94718" autoAdjust="0"/>
  </p:normalViewPr>
  <p:slideViewPr>
    <p:cSldViewPr>
      <p:cViewPr>
        <p:scale>
          <a:sx n="114" d="100"/>
          <a:sy n="114" d="100"/>
        </p:scale>
        <p:origin x="-2296" y="-8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312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3F5885-56CE-4CDF-85EA-745288205565}" type="datetimeFigureOut">
              <a:rPr lang="fi-FI" smtClean="0"/>
              <a:pPr/>
              <a:t>22.3.2013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3D937A-5CBD-4CBD-81F8-73050A7833B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183466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0114743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4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marL="742950" indent="-285750" rtl="0">
              <a:defRPr/>
            </a:lvl2pPr>
            <a:lvl3pPr marL="1143000" indent="-228600" rtl="0">
              <a:defRPr/>
            </a:lvl3pPr>
            <a:lvl4pPr marL="1600200" indent="-2286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Only" type="titleOnly">
  <p:cSld name="title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CAPTION_ONLY">
  <p:cSld name="CAPTION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69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blank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df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0" y="0"/>
            <a:ext cx="7020272" cy="1196752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fi-FI" sz="4000" dirty="0" smtClean="0">
                <a:solidFill>
                  <a:srgbClr val="006DA7"/>
                </a:solidFill>
              </a:rPr>
              <a:t>9. Dna</a:t>
            </a:r>
            <a:endParaRPr lang="fi" sz="4000" dirty="0">
              <a:solidFill>
                <a:srgbClr val="006DA7"/>
              </a:solidFill>
            </a:endParaRPr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3720263" y="3411588"/>
            <a:ext cx="4661700" cy="1291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38100" lvl="0" indent="0" algn="l" rtl="0">
              <a:buClr>
                <a:schemeClr val="dk2"/>
              </a:buClr>
              <a:buSzPct val="166666"/>
            </a:pPr>
            <a:endParaRPr lang="fi" dirty="0"/>
          </a:p>
        </p:txBody>
      </p:sp>
      <p:pic>
        <p:nvPicPr>
          <p:cNvPr id="5" name="Kuva 4" descr="kromos dna geeni luku11 D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5"/>
              <a:stretch>
                <a:fillRect/>
              </a:stretch>
            </p:blipFill>
          </mc:Fallback>
        </mc:AlternateContent>
        <p:spPr>
          <a:xfrm>
            <a:off x="304800" y="1752600"/>
            <a:ext cx="7466319" cy="335280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/>
            <a:r>
              <a:rPr lang="fi-FI" dirty="0" smtClean="0">
                <a:solidFill>
                  <a:srgbClr val="0070C0"/>
                </a:solidFill>
              </a:rPr>
              <a:t>Dna kemiallisesti</a:t>
            </a:r>
            <a:endParaRPr lang="fi" dirty="0">
              <a:solidFill>
                <a:srgbClr val="0070C0"/>
              </a:solidFill>
            </a:endParaRPr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724400" cy="3733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fi-FI" sz="2400" b="1" dirty="0" smtClean="0">
                <a:solidFill>
                  <a:schemeClr val="tx1"/>
                </a:solidFill>
              </a:rPr>
              <a:t>Nukleiinihappo</a:t>
            </a:r>
          </a:p>
          <a:p>
            <a:pPr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fi-FI" sz="2400" b="1" dirty="0" smtClean="0">
                <a:solidFill>
                  <a:schemeClr val="tx1"/>
                </a:solidFill>
              </a:rPr>
              <a:t>Kaksi </a:t>
            </a:r>
            <a:r>
              <a:rPr lang="fi-FI" sz="2400" b="1" dirty="0" err="1" smtClean="0">
                <a:solidFill>
                  <a:schemeClr val="tx1"/>
                </a:solidFill>
              </a:rPr>
              <a:t>juostetta</a:t>
            </a:r>
            <a:endParaRPr lang="fi-FI" sz="2400" b="1" dirty="0" smtClean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fi-FI" sz="2400" b="1" dirty="0" smtClean="0">
                <a:solidFill>
                  <a:schemeClr val="tx1"/>
                </a:solidFill>
              </a:rPr>
              <a:t>Muodostaa kaksoiskierteen</a:t>
            </a:r>
          </a:p>
          <a:p>
            <a:pPr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fi-FI" sz="2400" b="1" dirty="0" smtClean="0">
                <a:solidFill>
                  <a:schemeClr val="tx1"/>
                </a:solidFill>
              </a:rPr>
              <a:t>Koostuu </a:t>
            </a:r>
            <a:r>
              <a:rPr lang="fi-FI" sz="2400" b="1" dirty="0" err="1" smtClean="0">
                <a:solidFill>
                  <a:schemeClr val="tx1"/>
                </a:solidFill>
              </a:rPr>
              <a:t>nukleotideistä</a:t>
            </a:r>
            <a:endParaRPr lang="fi-FI" sz="2400" b="1" dirty="0" smtClean="0">
              <a:solidFill>
                <a:schemeClr val="tx1"/>
              </a:solidFill>
            </a:endParaRPr>
          </a:p>
          <a:p>
            <a:pPr lvl="1">
              <a:buClr>
                <a:schemeClr val="tx1"/>
              </a:buClr>
              <a:buFont typeface="Arial" pitchFamily="34" charset="0"/>
              <a:buChar char="•"/>
            </a:pPr>
            <a:r>
              <a:rPr lang="fi-FI" b="1" dirty="0" smtClean="0">
                <a:solidFill>
                  <a:schemeClr val="tx1"/>
                </a:solidFill>
              </a:rPr>
              <a:t>Sokeri</a:t>
            </a:r>
          </a:p>
          <a:p>
            <a:pPr lvl="1">
              <a:buClr>
                <a:schemeClr val="tx1"/>
              </a:buClr>
              <a:buFont typeface="Arial" pitchFamily="34" charset="0"/>
              <a:buChar char="•"/>
            </a:pPr>
            <a:r>
              <a:rPr lang="fi-FI" b="1" dirty="0" smtClean="0">
                <a:solidFill>
                  <a:schemeClr val="tx1"/>
                </a:solidFill>
              </a:rPr>
              <a:t>Fosfaatti</a:t>
            </a:r>
          </a:p>
          <a:p>
            <a:pPr lvl="1">
              <a:buClr>
                <a:schemeClr val="tx1"/>
              </a:buClr>
              <a:buFont typeface="Arial" pitchFamily="34" charset="0"/>
              <a:buChar char="•"/>
            </a:pPr>
            <a:r>
              <a:rPr lang="fi-FI" b="1" dirty="0" smtClean="0">
                <a:solidFill>
                  <a:schemeClr val="tx1"/>
                </a:solidFill>
              </a:rPr>
              <a:t>Emäs</a:t>
            </a:r>
          </a:p>
          <a:p>
            <a:pPr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fi-FI" sz="2400" b="1" dirty="0" smtClean="0">
                <a:solidFill>
                  <a:schemeClr val="tx1"/>
                </a:solidFill>
              </a:rPr>
              <a:t>Emäkset sitoutuneet toisiinsa vetysidoksin</a:t>
            </a:r>
            <a:endParaRPr lang="fi-FI" sz="2400" b="1" dirty="0" smtClean="0">
              <a:solidFill>
                <a:schemeClr val="tx1"/>
              </a:solidFill>
            </a:endParaRPr>
          </a:p>
        </p:txBody>
      </p:sp>
      <p:pic>
        <p:nvPicPr>
          <p:cNvPr id="5" name="Kuva 4" descr="BI2_dnan_rakenne_justu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1600" y="1676400"/>
            <a:ext cx="2971800" cy="3962400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0257483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/>
            <a:r>
              <a:rPr lang="fi-FI" dirty="0" smtClean="0">
                <a:solidFill>
                  <a:srgbClr val="0070C0"/>
                </a:solidFill>
              </a:rPr>
              <a:t>Dna</a:t>
            </a:r>
            <a:endParaRPr lang="fi" dirty="0">
              <a:solidFill>
                <a:srgbClr val="0070C0"/>
              </a:solidFill>
            </a:endParaRPr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724400" cy="3733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tx1"/>
              </a:buClr>
              <a:buSzPct val="100000"/>
              <a:buFont typeface="Arial" pitchFamily="34" charset="0"/>
              <a:buChar char="•"/>
            </a:pPr>
            <a:endParaRPr lang="fi-FI" sz="2400" b="1" dirty="0" smtClean="0">
              <a:solidFill>
                <a:schemeClr val="tx1"/>
              </a:solidFill>
            </a:endParaRPr>
          </a:p>
        </p:txBody>
      </p:sp>
      <p:pic>
        <p:nvPicPr>
          <p:cNvPr id="6" name="Kuva 5" descr="BI2_dna_vetysidokset_Justus_eoppi_1586_ped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66800" y="609599"/>
            <a:ext cx="10668000" cy="5585883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0257483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/>
            <a:r>
              <a:rPr lang="fi-FI" dirty="0" smtClean="0">
                <a:solidFill>
                  <a:srgbClr val="0070C0"/>
                </a:solidFill>
              </a:rPr>
              <a:t>Kromosomit</a:t>
            </a:r>
            <a:endParaRPr lang="fi" dirty="0">
              <a:solidFill>
                <a:srgbClr val="0070C0"/>
              </a:solidFill>
            </a:endParaRPr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179512" y="1700808"/>
            <a:ext cx="468052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fi-FI" sz="2400" b="1" dirty="0" smtClean="0">
                <a:solidFill>
                  <a:schemeClr val="tx1"/>
                </a:solidFill>
              </a:rPr>
              <a:t>Koostuvat dna:sta ja proteiineista</a:t>
            </a:r>
          </a:p>
          <a:p>
            <a:pPr marL="742950" lvl="2" indent="-3429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fi-FI" sz="1800" b="1" dirty="0" smtClean="0">
                <a:solidFill>
                  <a:schemeClr val="tx1"/>
                </a:solidFill>
              </a:rPr>
              <a:t>Muodostavat </a:t>
            </a:r>
            <a:r>
              <a:rPr lang="fi-FI" sz="1800" b="1" dirty="0" err="1" smtClean="0">
                <a:solidFill>
                  <a:schemeClr val="tx1"/>
                </a:solidFill>
              </a:rPr>
              <a:t>kromatiinia</a:t>
            </a:r>
            <a:endParaRPr lang="fi-FI" sz="1800" b="1" dirty="0" smtClean="0">
              <a:solidFill>
                <a:schemeClr val="tx1"/>
              </a:solidFill>
            </a:endParaRPr>
          </a:p>
          <a:p>
            <a:pPr marL="342900" lvl="1" indent="-3429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fi-FI" b="1" dirty="0" err="1" smtClean="0">
                <a:solidFill>
                  <a:schemeClr val="tx1"/>
                </a:solidFill>
              </a:rPr>
              <a:t>Kromatiini</a:t>
            </a:r>
            <a:r>
              <a:rPr lang="fi-FI" b="1" dirty="0" smtClean="0">
                <a:solidFill>
                  <a:schemeClr val="tx1"/>
                </a:solidFill>
              </a:rPr>
              <a:t> mahdollistaa tiukemman pakkauksen</a:t>
            </a:r>
          </a:p>
          <a:p>
            <a:pPr marL="342900" lvl="1" indent="-3429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fi-FI" b="1" dirty="0" err="1" smtClean="0">
                <a:solidFill>
                  <a:schemeClr val="tx1"/>
                </a:solidFill>
              </a:rPr>
              <a:t>Sentromeeri</a:t>
            </a:r>
            <a:r>
              <a:rPr lang="fi-FI" b="1" dirty="0" smtClean="0">
                <a:solidFill>
                  <a:schemeClr val="tx1"/>
                </a:solidFill>
              </a:rPr>
              <a:t> jakaa kromosomin kahteen käsivarteen.</a:t>
            </a:r>
          </a:p>
          <a:p>
            <a:pPr marL="342900" lvl="1" indent="-3429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fi-FI" b="1" dirty="0" smtClean="0">
                <a:solidFill>
                  <a:schemeClr val="tx1"/>
                </a:solidFill>
              </a:rPr>
              <a:t>Kromosomin päissä </a:t>
            </a:r>
            <a:r>
              <a:rPr lang="fi-FI" b="1" dirty="0" err="1" smtClean="0">
                <a:solidFill>
                  <a:schemeClr val="tx1"/>
                </a:solidFill>
              </a:rPr>
              <a:t>telomeerit</a:t>
            </a:r>
            <a:r>
              <a:rPr lang="fi-FI" b="1" dirty="0" smtClean="0">
                <a:solidFill>
                  <a:schemeClr val="tx1"/>
                </a:solidFill>
              </a:rPr>
              <a:t>.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endParaRPr lang="fi-FI" b="1" dirty="0" smtClean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Arial" pitchFamily="34" charset="0"/>
              <a:buChar char="•"/>
            </a:pPr>
            <a:endParaRPr lang="fi-FI" sz="2400" b="1" dirty="0" smtClean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Arial" pitchFamily="34" charset="0"/>
              <a:buChar char="•"/>
            </a:pPr>
            <a:endParaRPr lang="fi-FI" sz="2400" b="1" dirty="0">
              <a:solidFill>
                <a:schemeClr val="tx1"/>
              </a:solidFill>
            </a:endParaRPr>
          </a:p>
        </p:txBody>
      </p:sp>
      <p:pic>
        <p:nvPicPr>
          <p:cNvPr id="5" name="Kuva 4" descr="BI2_kromosomin_rakenne_jonna_saloma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5400" y="1676400"/>
            <a:ext cx="3163490" cy="4217987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2621945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/>
            <a:r>
              <a:rPr lang="fi-FI" dirty="0" smtClean="0">
                <a:solidFill>
                  <a:srgbClr val="0070C0"/>
                </a:solidFill>
              </a:rPr>
              <a:t>Geeni</a:t>
            </a:r>
            <a:endParaRPr lang="fi" dirty="0">
              <a:solidFill>
                <a:srgbClr val="0070C0"/>
              </a:solidFill>
            </a:endParaRPr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179512" y="1700808"/>
            <a:ext cx="4536504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fi-FI" sz="2400" b="1" dirty="0" smtClean="0">
                <a:solidFill>
                  <a:schemeClr val="tx1"/>
                </a:solidFill>
              </a:rPr>
              <a:t>Jakso dna:ta</a:t>
            </a:r>
          </a:p>
          <a:p>
            <a:pPr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fi-FI" sz="2400" b="1" dirty="0" smtClean="0">
                <a:solidFill>
                  <a:schemeClr val="tx1"/>
                </a:solidFill>
              </a:rPr>
              <a:t>Ohjaa proteiinin tai rna:n muodostumista</a:t>
            </a:r>
          </a:p>
          <a:p>
            <a:pPr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fi-FI" sz="2400" b="1" dirty="0" smtClean="0">
                <a:solidFill>
                  <a:schemeClr val="tx1"/>
                </a:solidFill>
              </a:rPr>
              <a:t>Ihmisellä 23 000 46 kromosomissa.</a:t>
            </a:r>
          </a:p>
          <a:p>
            <a:pPr>
              <a:buClr>
                <a:schemeClr val="tx1"/>
              </a:buClr>
              <a:buSzPct val="100000"/>
              <a:buNone/>
            </a:pPr>
            <a:endParaRPr lang="fi-FI" sz="2400" b="1" dirty="0">
              <a:solidFill>
                <a:schemeClr val="tx1"/>
              </a:solidFill>
            </a:endParaRPr>
          </a:p>
        </p:txBody>
      </p:sp>
      <p:pic>
        <p:nvPicPr>
          <p:cNvPr id="5" name="Kuva 4" descr="dna_kromosomi_tuma_shutterstock_99888455_ped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200" y="1676400"/>
            <a:ext cx="3759200" cy="2819400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02608901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/>
            <a:r>
              <a:rPr lang="fi-FI" dirty="0" err="1" smtClean="0">
                <a:solidFill>
                  <a:srgbClr val="006DA7"/>
                </a:solidFill>
              </a:rPr>
              <a:t>Alleeli</a:t>
            </a:r>
            <a:endParaRPr lang="fi" dirty="0">
              <a:solidFill>
                <a:srgbClr val="0070C0"/>
              </a:solidFill>
            </a:endParaRPr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179512" y="1700808"/>
            <a:ext cx="4536504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fi-FI" sz="2400" b="1" dirty="0" smtClean="0">
                <a:solidFill>
                  <a:schemeClr val="tx1"/>
                </a:solidFill>
              </a:rPr>
              <a:t>Geenin vaihtoehtoinen muoto.</a:t>
            </a:r>
          </a:p>
          <a:p>
            <a:pPr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fi-FI" sz="2400" b="1" dirty="0" smtClean="0">
                <a:solidFill>
                  <a:schemeClr val="tx1"/>
                </a:solidFill>
              </a:rPr>
              <a:t>Kaksi samaa </a:t>
            </a:r>
            <a:r>
              <a:rPr lang="fi-FI" sz="2400" b="1" dirty="0" err="1" smtClean="0">
                <a:solidFill>
                  <a:schemeClr val="tx1"/>
                </a:solidFill>
              </a:rPr>
              <a:t>alleelia</a:t>
            </a:r>
            <a:r>
              <a:rPr lang="fi-FI" sz="2400" b="1" dirty="0" smtClean="0">
                <a:solidFill>
                  <a:schemeClr val="tx1"/>
                </a:solidFill>
              </a:rPr>
              <a:t> = homotsygoottinen eli </a:t>
            </a:r>
            <a:r>
              <a:rPr lang="fi-FI" sz="2400" b="1" dirty="0" err="1" smtClean="0">
                <a:solidFill>
                  <a:schemeClr val="tx1"/>
                </a:solidFill>
              </a:rPr>
              <a:t>samaperintäinen</a:t>
            </a:r>
            <a:endParaRPr lang="fi-FI" sz="2400" b="1" dirty="0" smtClean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fi-FI" sz="2400" b="1" dirty="0" smtClean="0">
                <a:solidFill>
                  <a:schemeClr val="tx1"/>
                </a:solidFill>
              </a:rPr>
              <a:t>Kaksi eri </a:t>
            </a:r>
            <a:r>
              <a:rPr lang="fi-FI" sz="2400" b="1" dirty="0" err="1" smtClean="0">
                <a:solidFill>
                  <a:schemeClr val="tx1"/>
                </a:solidFill>
              </a:rPr>
              <a:t>alleelia</a:t>
            </a:r>
            <a:r>
              <a:rPr lang="fi-FI" sz="2400" b="1" dirty="0" smtClean="0">
                <a:solidFill>
                  <a:schemeClr val="tx1"/>
                </a:solidFill>
              </a:rPr>
              <a:t> = heterotsygoottinen eli eriperintäinen</a:t>
            </a:r>
          </a:p>
          <a:p>
            <a:pPr>
              <a:buClr>
                <a:schemeClr val="tx1"/>
              </a:buClr>
              <a:buSzPct val="100000"/>
              <a:buFont typeface="Arial" pitchFamily="34" charset="0"/>
              <a:buChar char="•"/>
            </a:pPr>
            <a:endParaRPr lang="fi-FI" sz="2400" b="1" dirty="0">
              <a:solidFill>
                <a:schemeClr val="tx1"/>
              </a:solidFill>
            </a:endParaRPr>
          </a:p>
        </p:txBody>
      </p:sp>
      <p:pic>
        <p:nvPicPr>
          <p:cNvPr id="5" name="Kuva 4" descr="BI2_alleelit_oskari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7200" y="1752600"/>
            <a:ext cx="4542367" cy="3406775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6516571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1148</TotalTime>
  <Words>74</Words>
  <Application>Microsoft Macintosh PowerPoint</Application>
  <PresentationFormat>Näytössä katseltava diaesitys (4:3)</PresentationFormat>
  <Paragraphs>26</Paragraphs>
  <Slides>6</Slides>
  <Notes>6</Notes>
  <HiddenSlides>0</HiddenSlides>
  <MMClips>0</MMClips>
  <ScaleCrop>false</ScaleCrop>
  <HeadingPairs>
    <vt:vector size="4" baseType="variant">
      <vt:variant>
        <vt:lpstr>Suunnittelumalli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/>
      <vt:lpstr>9. Dna</vt:lpstr>
      <vt:lpstr>Dna kemiallisesti</vt:lpstr>
      <vt:lpstr>Dna</vt:lpstr>
      <vt:lpstr>Kromosomit</vt:lpstr>
      <vt:lpstr>Geeni</vt:lpstr>
      <vt:lpstr>Alleeli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nimi  (voi olla kaksirivinen)</dc:title>
  <dc:creator>Käyttäjä</dc:creator>
  <cp:lastModifiedBy>Office 2004 Test Drive User</cp:lastModifiedBy>
  <cp:revision>58</cp:revision>
  <dcterms:created xsi:type="dcterms:W3CDTF">2013-03-21T22:03:34Z</dcterms:created>
  <dcterms:modified xsi:type="dcterms:W3CDTF">2013-03-21T22:13:44Z</dcterms:modified>
</cp:coreProperties>
</file>