
<file path=[Content_Types].xml><?xml version="1.0" encoding="utf-8"?>
<Types xmlns="http://schemas.openxmlformats.org/package/2006/content-types"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Default Extension="png" ContentType="image/png"/>
  <Default Extension="rels" ContentType="application/vnd.openxmlformats-package.relationships+xml"/>
  <Default Extension="xml" ContentType="application/xml"/>
  <Override PartName="/ppt/notesSlides/notesSlide3.xml" ContentType="application/vnd.openxmlformats-officedocument.presentationml.notes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notesSlides/notesSlide6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notesSlides/notesSlide4.xml" ContentType="application/vnd.openxmlformats-officedocument.presentationml.notesSlide+xml"/>
  <Override PartName="/ppt/viewProps.xml" ContentType="application/vnd.openxmlformats-officedocument.presentationml.viewProps+xml"/>
  <Override PartName="/ppt/presentation.xml" ContentType="application/vnd.openxmlformats-officedocument.presentationml.presentation.main+xml"/>
  <Override PartName="/ppt/notesSlides/notesSlide2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s/slide6.xml" ContentType="application/vnd.openxmlformats-officedocument.presentationml.slid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notesSlides/notesSlide7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54" r:id="rId1"/>
  </p:sldMasterIdLst>
  <p:notesMasterIdLst>
    <p:notesMasterId r:id="rId9"/>
  </p:notesMasterIdLst>
  <p:handoutMasterIdLst>
    <p:handoutMasterId r:id="rId10"/>
  </p:handoutMasterIdLst>
  <p:sldIdLst>
    <p:sldId id="256" r:id="rId2"/>
    <p:sldId id="298" r:id="rId3"/>
    <p:sldId id="304" r:id="rId4"/>
    <p:sldId id="303" r:id="rId5"/>
    <p:sldId id="299" r:id="rId6"/>
    <p:sldId id="289" r:id="rId7"/>
    <p:sldId id="305" r:id="rId8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clrMru>
    <a:srgbClr val="006DA7"/>
  </p:clrMru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1" autoAdjust="0"/>
    <p:restoredTop sz="94718" autoAdjust="0"/>
  </p:normalViewPr>
  <p:slideViewPr>
    <p:cSldViewPr>
      <p:cViewPr>
        <p:scale>
          <a:sx n="114" d="100"/>
          <a:sy n="114" d="100"/>
        </p:scale>
        <p:origin x="-2296" y="-8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-3120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3F5885-56CE-4CDF-85EA-745288205565}" type="datetimeFigureOut">
              <a:rPr lang="fi-FI" smtClean="0"/>
              <a:pPr/>
              <a:t>8.4.2013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3D937A-5CBD-4CBD-81F8-73050A7833BE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183466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0114743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title" type="title">
  <p:cSld name="titl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ctrTitle"/>
          </p:nvPr>
        </p:nvSpPr>
        <p:spPr>
          <a:xfrm>
            <a:off x="685800" y="2111123"/>
            <a:ext cx="7772400" cy="15464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subTitle" idx="1"/>
          </p:nvPr>
        </p:nvSpPr>
        <p:spPr>
          <a:xfrm>
            <a:off x="685800" y="3786737"/>
            <a:ext cx="7772400" cy="104631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tx" type="tx">
  <p:cSld name="tx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marL="742950" indent="-285750" rtl="0">
              <a:defRPr/>
            </a:lvl2pPr>
            <a:lvl3pPr marL="1143000" indent="-228600" rtl="0">
              <a:defRPr/>
            </a:lvl3pPr>
            <a:lvl4pPr marL="1600200" indent="-228600"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titleOnly" type="titleOnly">
  <p:cSld name="titleOnl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CAPTION_ONLY">
  <p:cSld name="CAPTION_ONL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69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1pPr>
            <a:lvl2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2pPr>
            <a:lvl3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3pPr>
            <a:lvl4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4pPr>
            <a:lvl5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5pPr>
            <a:lvl6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6pPr>
            <a:lvl7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7pPr>
            <a:lvl8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8pPr>
            <a:lvl9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blank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342900" algn="l" rtl="0">
              <a:spcBef>
                <a:spcPts val="600"/>
              </a:spcBef>
              <a:buClr>
                <a:schemeClr val="dk1"/>
              </a:buClr>
              <a:buSzPct val="166666"/>
              <a:buFont typeface="Arial"/>
              <a:buChar char="•"/>
              <a:defRPr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indent="-285750" algn="l" rtl="0">
              <a:spcBef>
                <a:spcPts val="480"/>
              </a:spcBef>
              <a:buClr>
                <a:schemeClr val="dk1"/>
              </a:buClr>
              <a:buSzPct val="100000"/>
              <a:buFont typeface="Courier New"/>
              <a:buChar char="o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indent="-228600" algn="l" rtl="0">
              <a:spcBef>
                <a:spcPts val="480"/>
              </a:spcBef>
              <a:buClr>
                <a:schemeClr val="dk1"/>
              </a:buClr>
              <a:buSzPct val="100000"/>
              <a:buFont typeface="Wingdings"/>
              <a:buChar char="§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indent="-228600" algn="l" rtl="0">
              <a:spcBef>
                <a:spcPts val="360"/>
              </a:spcBef>
              <a:buClr>
                <a:schemeClr val="dk1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indent="-228600" algn="l" rtl="0">
              <a:spcBef>
                <a:spcPts val="360"/>
              </a:spcBef>
              <a:buClr>
                <a:schemeClr val="dk1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7020272" cy="1196752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/>
            <a:r>
              <a:rPr lang="fi" sz="4000" dirty="0">
                <a:solidFill>
                  <a:srgbClr val="006DA7"/>
                </a:solidFill>
              </a:rPr>
              <a:t>6</a:t>
            </a:r>
            <a:r>
              <a:rPr lang="fi" sz="4000" dirty="0" smtClean="0">
                <a:solidFill>
                  <a:srgbClr val="006DA7"/>
                </a:solidFill>
              </a:rPr>
              <a:t>. Aineenvaihdunta</a:t>
            </a:r>
            <a:endParaRPr lang="fi" sz="4000" dirty="0">
              <a:solidFill>
                <a:srgbClr val="006DA7"/>
              </a:solidFill>
            </a:endParaRPr>
          </a:p>
        </p:txBody>
      </p:sp>
      <p:sp>
        <p:nvSpPr>
          <p:cNvPr id="24" name="Shape 24"/>
          <p:cNvSpPr txBox="1">
            <a:spLocks noGrp="1"/>
          </p:cNvSpPr>
          <p:nvPr>
            <p:ph type="subTitle" idx="1"/>
          </p:nvPr>
        </p:nvSpPr>
        <p:spPr>
          <a:xfrm>
            <a:off x="3720263" y="3411588"/>
            <a:ext cx="4661700" cy="1291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38100" lvl="0" indent="0" algn="l" rtl="0">
              <a:buClr>
                <a:schemeClr val="dk2"/>
              </a:buClr>
              <a:buSzPct val="166666"/>
            </a:pPr>
            <a:endParaRPr lang="fi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780928"/>
            <a:ext cx="3645024" cy="2430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iruutu 2"/>
          <p:cNvSpPr txBox="1"/>
          <p:nvPr/>
        </p:nvSpPr>
        <p:spPr>
          <a:xfrm>
            <a:off x="4678967" y="5301208"/>
            <a:ext cx="3672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Kasvavan homekasvuston soluissa tapahtuu vilkasta aineenvaihduntaa.</a:t>
            </a:r>
            <a:endParaRPr lang="fi-FI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b="24369"/>
          <a:stretch>
            <a:fillRect/>
          </a:stretch>
        </p:blipFill>
        <p:spPr bwMode="auto">
          <a:xfrm>
            <a:off x="1957070" y="2564904"/>
            <a:ext cx="4923025" cy="2616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/>
            <a:r>
              <a:rPr lang="fi" dirty="0" smtClean="0">
                <a:solidFill>
                  <a:srgbClr val="0070C0"/>
                </a:solidFill>
              </a:rPr>
              <a:t>Biologiset reaktiot</a:t>
            </a:r>
            <a:endParaRPr lang="fi" dirty="0">
              <a:solidFill>
                <a:srgbClr val="0070C0"/>
              </a:solidFill>
            </a:endParaRPr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95536" y="1556792"/>
            <a:ext cx="8208912" cy="1152128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Clr>
                <a:schemeClr val="tx1"/>
              </a:buClr>
              <a:buSzPct val="100000"/>
              <a:buFont typeface="Arial" pitchFamily="34" charset="0"/>
              <a:buChar char="•"/>
            </a:pPr>
            <a:r>
              <a:rPr lang="fi-FI" sz="2400" b="1" dirty="0" smtClean="0">
                <a:solidFill>
                  <a:schemeClr val="tx1"/>
                </a:solidFill>
              </a:rPr>
              <a:t>Anaboliset reaktiot: sidotaan energiaa, syntyy aineita </a:t>
            </a:r>
          </a:p>
          <a:p>
            <a:pPr>
              <a:buClr>
                <a:schemeClr val="tx1"/>
              </a:buClr>
              <a:buSzPct val="100000"/>
              <a:buFont typeface="Arial" pitchFamily="34" charset="0"/>
              <a:buChar char="•"/>
            </a:pPr>
            <a:r>
              <a:rPr lang="fi-FI" sz="2400" b="1" dirty="0" err="1" smtClean="0">
                <a:solidFill>
                  <a:schemeClr val="tx1"/>
                </a:solidFill>
              </a:rPr>
              <a:t>Kataboliset</a:t>
            </a:r>
            <a:r>
              <a:rPr lang="fi-FI" sz="2400" b="1" dirty="0" smtClean="0">
                <a:solidFill>
                  <a:schemeClr val="tx1"/>
                </a:solidFill>
              </a:rPr>
              <a:t> reaktiot: vapautetaan, aineita hajoaa</a:t>
            </a:r>
          </a:p>
          <a:p>
            <a:pPr marL="0" indent="0">
              <a:buClr>
                <a:schemeClr val="tx1"/>
              </a:buClr>
              <a:buSzPct val="100000"/>
              <a:buNone/>
            </a:pPr>
            <a:endParaRPr lang="fi-FI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0257483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/>
            <a:r>
              <a:rPr lang="fi" dirty="0" smtClean="0">
                <a:solidFill>
                  <a:srgbClr val="0070C0"/>
                </a:solidFill>
              </a:rPr>
              <a:t>Tasapainoreaktiot</a:t>
            </a:r>
            <a:endParaRPr lang="fi" dirty="0">
              <a:solidFill>
                <a:srgbClr val="0070C0"/>
              </a:solidFill>
            </a:endParaRPr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179512" y="1700808"/>
            <a:ext cx="468052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Clr>
                <a:schemeClr val="tx1"/>
              </a:buClr>
              <a:buSzPct val="100000"/>
              <a:buFont typeface="Arial" pitchFamily="34" charset="0"/>
              <a:buChar char="•"/>
            </a:pPr>
            <a:r>
              <a:rPr lang="fi-FI" sz="3200" b="1" dirty="0" smtClean="0">
                <a:solidFill>
                  <a:schemeClr val="tx1"/>
                </a:solidFill>
              </a:rPr>
              <a:t>Tasapainoreaktion lopussa on myös lähtöainetta jäljellä</a:t>
            </a:r>
          </a:p>
          <a:p>
            <a:pPr>
              <a:buClr>
                <a:schemeClr val="tx1"/>
              </a:buClr>
              <a:buSzPct val="100000"/>
              <a:buFont typeface="Arial" pitchFamily="34" charset="0"/>
              <a:buChar char="•"/>
            </a:pPr>
            <a:endParaRPr lang="fi-FI" sz="2400" b="1" dirty="0">
              <a:solidFill>
                <a:schemeClr val="tx1"/>
              </a:solidFill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421945"/>
            <a:ext cx="3429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2621945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/>
            <a:r>
              <a:rPr lang="fi" dirty="0" smtClean="0">
                <a:solidFill>
                  <a:srgbClr val="0070C0"/>
                </a:solidFill>
              </a:rPr>
              <a:t>Reaktioiden piirteitä</a:t>
            </a:r>
            <a:endParaRPr lang="fi" dirty="0">
              <a:solidFill>
                <a:srgbClr val="0070C0"/>
              </a:solidFill>
            </a:endParaRPr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179512" y="1700808"/>
            <a:ext cx="4536504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Clr>
                <a:schemeClr val="tx1"/>
              </a:buClr>
              <a:buSzPct val="100000"/>
              <a:buFont typeface="Arial" pitchFamily="34" charset="0"/>
              <a:buChar char="•"/>
            </a:pPr>
            <a:r>
              <a:rPr lang="fi-FI" sz="2400" b="1" dirty="0" smtClean="0">
                <a:solidFill>
                  <a:schemeClr val="tx1"/>
                </a:solidFill>
              </a:rPr>
              <a:t>Korkea aktivaatioenergia </a:t>
            </a:r>
            <a:r>
              <a:rPr lang="fi-FI" sz="2400" b="1" dirty="0" smtClean="0">
                <a:solidFill>
                  <a:schemeClr val="tx1"/>
                </a:solidFill>
                <a:sym typeface="Wingdings" pitchFamily="2" charset="2"/>
              </a:rPr>
              <a:t> hidas reaktio</a:t>
            </a:r>
          </a:p>
          <a:p>
            <a:pPr>
              <a:buClr>
                <a:schemeClr val="tx1"/>
              </a:buClr>
              <a:buSzPct val="100000"/>
              <a:buFont typeface="Arial" pitchFamily="34" charset="0"/>
              <a:buChar char="•"/>
            </a:pPr>
            <a:r>
              <a:rPr lang="fi-FI" sz="2400" b="1" dirty="0" smtClean="0">
                <a:solidFill>
                  <a:schemeClr val="tx1"/>
                </a:solidFill>
                <a:sym typeface="Wingdings" pitchFamily="2" charset="2"/>
              </a:rPr>
              <a:t>Katalyytit pienentävät aktivaatioenergiaa</a:t>
            </a:r>
          </a:p>
          <a:p>
            <a:pPr>
              <a:buClr>
                <a:schemeClr val="tx1"/>
              </a:buClr>
              <a:buSzPct val="100000"/>
              <a:buFont typeface="Arial" pitchFamily="34" charset="0"/>
              <a:buChar char="•"/>
            </a:pPr>
            <a:r>
              <a:rPr lang="fi-FI" sz="2400" b="1" dirty="0" smtClean="0">
                <a:solidFill>
                  <a:schemeClr val="tx1"/>
                </a:solidFill>
                <a:sym typeface="Wingdings" pitchFamily="2" charset="2"/>
              </a:rPr>
              <a:t>Entsyymit ovat biologisia katalyyttejä</a:t>
            </a:r>
          </a:p>
          <a:p>
            <a:pPr>
              <a:buClr>
                <a:schemeClr val="tx1"/>
              </a:buClr>
              <a:buSzPct val="100000"/>
              <a:buFont typeface="Arial" pitchFamily="34" charset="0"/>
              <a:buChar char="•"/>
            </a:pPr>
            <a:endParaRPr lang="fi-FI" sz="2400" b="1" dirty="0" smtClean="0">
              <a:solidFill>
                <a:schemeClr val="tx1"/>
              </a:solidFill>
            </a:endParaRPr>
          </a:p>
          <a:p>
            <a:pPr>
              <a:buClr>
                <a:schemeClr val="tx1"/>
              </a:buClr>
              <a:buSzPct val="100000"/>
              <a:buFont typeface="Arial" pitchFamily="34" charset="0"/>
              <a:buChar char="•"/>
            </a:pPr>
            <a:endParaRPr lang="fi-FI" sz="2400" b="1" dirty="0">
              <a:solidFill>
                <a:schemeClr val="tx1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772816"/>
            <a:ext cx="3816085" cy="2862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2608901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/>
            <a:r>
              <a:rPr lang="fi" dirty="0" smtClean="0">
                <a:solidFill>
                  <a:srgbClr val="006DA7"/>
                </a:solidFill>
              </a:rPr>
              <a:t>Entsyymit</a:t>
            </a:r>
            <a:endParaRPr lang="fi" dirty="0">
              <a:solidFill>
                <a:srgbClr val="0070C0"/>
              </a:solidFill>
            </a:endParaRPr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179512" y="1700808"/>
            <a:ext cx="4536504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Clr>
                <a:schemeClr val="tx1"/>
              </a:buClr>
              <a:buSzPct val="100000"/>
              <a:buFont typeface="Arial" pitchFamily="34" charset="0"/>
              <a:buChar char="•"/>
            </a:pPr>
            <a:r>
              <a:rPr lang="fi-FI" sz="2400" b="1" dirty="0" smtClean="0">
                <a:solidFill>
                  <a:schemeClr val="tx1"/>
                </a:solidFill>
              </a:rPr>
              <a:t>Substraatti = lähtöaine</a:t>
            </a:r>
          </a:p>
          <a:p>
            <a:pPr>
              <a:buClr>
                <a:schemeClr val="tx1"/>
              </a:buClr>
              <a:buSzPct val="100000"/>
              <a:buFont typeface="Arial" pitchFamily="34" charset="0"/>
              <a:buChar char="•"/>
            </a:pPr>
            <a:r>
              <a:rPr lang="fi-FI" sz="2400" b="1" dirty="0" smtClean="0">
                <a:solidFill>
                  <a:schemeClr val="tx1"/>
                </a:solidFill>
              </a:rPr>
              <a:t>Spesifinen entsyymi käyttää vain yhtä substraattia.</a:t>
            </a:r>
          </a:p>
          <a:p>
            <a:pPr>
              <a:buClr>
                <a:schemeClr val="tx1"/>
              </a:buClr>
              <a:buSzPct val="100000"/>
              <a:buFont typeface="Arial" pitchFamily="34" charset="0"/>
              <a:buChar char="•"/>
            </a:pPr>
            <a:r>
              <a:rPr lang="fi-FI" sz="2400" b="1" dirty="0" smtClean="0">
                <a:solidFill>
                  <a:schemeClr val="tx1"/>
                </a:solidFill>
              </a:rPr>
              <a:t>Monet entsyymit katalysoivat reaktiota molempiin suuntiin</a:t>
            </a:r>
          </a:p>
          <a:p>
            <a:pPr>
              <a:buClr>
                <a:schemeClr val="tx1"/>
              </a:buClr>
              <a:buSzPct val="100000"/>
              <a:buFont typeface="Arial" pitchFamily="34" charset="0"/>
              <a:buChar char="•"/>
            </a:pPr>
            <a:endParaRPr lang="fi-FI" sz="2400" b="1" dirty="0">
              <a:solidFill>
                <a:schemeClr val="tx1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844824"/>
            <a:ext cx="4296139" cy="3222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6516571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/>
            <a:r>
              <a:rPr lang="fi" dirty="0" smtClean="0">
                <a:solidFill>
                  <a:srgbClr val="006DA7"/>
                </a:solidFill>
              </a:rPr>
              <a:t>Entsyymin vaatimat olosuhteet</a:t>
            </a:r>
            <a:endParaRPr lang="fi" dirty="0">
              <a:solidFill>
                <a:srgbClr val="0070C0"/>
              </a:solidFill>
            </a:endParaRPr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107504" y="1628800"/>
            <a:ext cx="5904656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Clr>
                <a:schemeClr val="tx1"/>
              </a:buClr>
              <a:buSzPct val="100000"/>
              <a:buFont typeface="Arial" pitchFamily="34" charset="0"/>
              <a:buChar char="•"/>
            </a:pPr>
            <a:r>
              <a:rPr lang="fi-FI" sz="2400" b="1" dirty="0" smtClean="0">
                <a:solidFill>
                  <a:schemeClr val="tx1"/>
                </a:solidFill>
              </a:rPr>
              <a:t>Monilla entsyymeillä pH-optimi </a:t>
            </a:r>
          </a:p>
          <a:p>
            <a:pPr>
              <a:buClr>
                <a:schemeClr val="tx1"/>
              </a:buClr>
              <a:buSzPct val="100000"/>
              <a:buFont typeface="Arial" pitchFamily="34" charset="0"/>
              <a:buChar char="•"/>
            </a:pPr>
            <a:r>
              <a:rPr lang="fi-FI" sz="2400" b="1" dirty="0" smtClean="0">
                <a:solidFill>
                  <a:schemeClr val="tx1"/>
                </a:solidFill>
              </a:rPr>
              <a:t>Osa entsyymeistä vaatii </a:t>
            </a:r>
            <a:r>
              <a:rPr lang="fi-FI" sz="2400" b="1" dirty="0" err="1" smtClean="0">
                <a:solidFill>
                  <a:schemeClr val="tx1"/>
                </a:solidFill>
              </a:rPr>
              <a:t>kofaktoreita</a:t>
            </a:r>
            <a:r>
              <a:rPr lang="fi-FI" sz="2400" b="1" dirty="0" smtClean="0">
                <a:solidFill>
                  <a:schemeClr val="tx1"/>
                </a:solidFill>
              </a:rPr>
              <a:t>, esimerkiksi tiettyä vitamiinia, toimiakseen</a:t>
            </a:r>
          </a:p>
          <a:p>
            <a:pPr>
              <a:buClr>
                <a:schemeClr val="tx1"/>
              </a:buClr>
              <a:buSzPct val="100000"/>
              <a:buFont typeface="Arial" pitchFamily="34" charset="0"/>
              <a:buChar char="•"/>
            </a:pPr>
            <a:r>
              <a:rPr lang="fi-FI" sz="2400" b="1" dirty="0" err="1" smtClean="0">
                <a:solidFill>
                  <a:schemeClr val="tx1"/>
                </a:solidFill>
              </a:rPr>
              <a:t>Aktivaattorit</a:t>
            </a:r>
            <a:r>
              <a:rPr lang="fi-FI" sz="2400" b="1" dirty="0" smtClean="0">
                <a:solidFill>
                  <a:schemeClr val="tx1"/>
                </a:solidFill>
              </a:rPr>
              <a:t> aktivoivat</a:t>
            </a:r>
          </a:p>
          <a:p>
            <a:pPr>
              <a:buClr>
                <a:schemeClr val="tx1"/>
              </a:buClr>
              <a:buSzPct val="100000"/>
              <a:buFont typeface="Arial" pitchFamily="34" charset="0"/>
              <a:buChar char="•"/>
            </a:pPr>
            <a:r>
              <a:rPr lang="fi-FI" sz="2400" b="1" dirty="0" smtClean="0">
                <a:solidFill>
                  <a:schemeClr val="tx1"/>
                </a:solidFill>
              </a:rPr>
              <a:t>Inhibiittorit estävät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780928"/>
            <a:ext cx="4008107" cy="3006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2100279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/>
            <a:r>
              <a:rPr lang="fi" dirty="0" smtClean="0">
                <a:solidFill>
                  <a:srgbClr val="006DA7"/>
                </a:solidFill>
              </a:rPr>
              <a:t>ATP</a:t>
            </a:r>
            <a:endParaRPr lang="fi" dirty="0">
              <a:solidFill>
                <a:srgbClr val="0070C0"/>
              </a:solidFill>
            </a:endParaRPr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179512" y="1340768"/>
            <a:ext cx="4536504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Clr>
                <a:schemeClr val="tx1"/>
              </a:buClr>
              <a:buSzPct val="100000"/>
              <a:buFont typeface="Arial" pitchFamily="34" charset="0"/>
              <a:buChar char="•"/>
            </a:pPr>
            <a:r>
              <a:rPr lang="fi-FI" sz="2400" b="1" dirty="0">
                <a:solidFill>
                  <a:schemeClr val="tx1"/>
                </a:solidFill>
              </a:rPr>
              <a:t>Kun ATP:n </a:t>
            </a:r>
            <a:r>
              <a:rPr lang="fi-FI" sz="2400" b="1" dirty="0" err="1">
                <a:solidFill>
                  <a:schemeClr val="tx1"/>
                </a:solidFill>
              </a:rPr>
              <a:t>fosfodiesterisidos</a:t>
            </a:r>
            <a:r>
              <a:rPr lang="fi-FI" sz="2400" b="1" dirty="0">
                <a:solidFill>
                  <a:schemeClr val="tx1"/>
                </a:solidFill>
              </a:rPr>
              <a:t> katkeaa, vapautuu paljon energiaa. Tällöin </a:t>
            </a:r>
            <a:r>
              <a:rPr lang="fi-FI" sz="2400" b="1" dirty="0" smtClean="0">
                <a:solidFill>
                  <a:schemeClr val="tx1"/>
                </a:solidFill>
              </a:rPr>
              <a:t>ATP </a:t>
            </a:r>
            <a:r>
              <a:rPr lang="fi-FI" sz="2400" b="1" dirty="0" smtClean="0">
                <a:solidFill>
                  <a:schemeClr val="tx1"/>
                </a:solidFill>
                <a:sym typeface="Wingdings" pitchFamily="2" charset="2"/>
              </a:rPr>
              <a:t></a:t>
            </a:r>
            <a:r>
              <a:rPr lang="fi-FI" sz="2400" b="1" dirty="0" smtClean="0">
                <a:solidFill>
                  <a:schemeClr val="tx1"/>
                </a:solidFill>
              </a:rPr>
              <a:t>ADP </a:t>
            </a:r>
            <a:r>
              <a:rPr lang="fi-FI" sz="2400" b="1" dirty="0">
                <a:solidFill>
                  <a:schemeClr val="tx1"/>
                </a:solidFill>
              </a:rPr>
              <a:t>ja </a:t>
            </a:r>
            <a:r>
              <a:rPr lang="fi-FI" sz="2400" b="1" dirty="0" smtClean="0">
                <a:solidFill>
                  <a:schemeClr val="tx1"/>
                </a:solidFill>
              </a:rPr>
              <a:t>fosfaatti. </a:t>
            </a:r>
          </a:p>
          <a:p>
            <a:pPr>
              <a:buClr>
                <a:schemeClr val="tx1"/>
              </a:buClr>
              <a:buSzPct val="100000"/>
              <a:buFont typeface="Arial" pitchFamily="34" charset="0"/>
              <a:buChar char="•"/>
            </a:pPr>
            <a:r>
              <a:rPr lang="fi-FI" sz="2400" b="1" dirty="0" smtClean="0">
                <a:solidFill>
                  <a:schemeClr val="tx1"/>
                </a:solidFill>
              </a:rPr>
              <a:t>ADP </a:t>
            </a:r>
            <a:r>
              <a:rPr lang="fi-FI" sz="2400" b="1" dirty="0">
                <a:solidFill>
                  <a:schemeClr val="tx1"/>
                </a:solidFill>
              </a:rPr>
              <a:t>voi hajota edelleen AMP:ksi ja fosfaatiksi. </a:t>
            </a:r>
            <a:endParaRPr lang="fi-FI" sz="2400" b="1" dirty="0" smtClean="0">
              <a:solidFill>
                <a:schemeClr val="tx1"/>
              </a:solidFill>
            </a:endParaRPr>
          </a:p>
          <a:p>
            <a:pPr>
              <a:buClr>
                <a:schemeClr val="tx1"/>
              </a:buClr>
              <a:buSzPct val="100000"/>
              <a:buFont typeface="Arial" pitchFamily="34" charset="0"/>
              <a:buChar char="•"/>
            </a:pPr>
            <a:r>
              <a:rPr lang="fi-FI" sz="2400" b="1" dirty="0" smtClean="0">
                <a:solidFill>
                  <a:schemeClr val="tx1"/>
                </a:solidFill>
              </a:rPr>
              <a:t>Toisaalta </a:t>
            </a:r>
            <a:r>
              <a:rPr lang="fi-FI" sz="2400" b="1" dirty="0">
                <a:solidFill>
                  <a:schemeClr val="tx1"/>
                </a:solidFill>
              </a:rPr>
              <a:t>kun </a:t>
            </a:r>
            <a:r>
              <a:rPr lang="fi-FI" sz="2400" b="1" dirty="0" err="1">
                <a:solidFill>
                  <a:schemeClr val="tx1"/>
                </a:solidFill>
              </a:rPr>
              <a:t>ADP:hen</a:t>
            </a:r>
            <a:r>
              <a:rPr lang="fi-FI" sz="2400" b="1" dirty="0">
                <a:solidFill>
                  <a:schemeClr val="tx1"/>
                </a:solidFill>
              </a:rPr>
              <a:t> liitetään fosfaatti, saadaan ATP, johon on sitoutuneena kemiallista energiaa.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5777" y="1484784"/>
            <a:ext cx="4488160" cy="3366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2166339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1121</TotalTime>
  <Words>127</Words>
  <Application>Microsoft Macintosh PowerPoint</Application>
  <PresentationFormat>Näytössä katseltava diaesitys (4:3)</PresentationFormat>
  <Paragraphs>24</Paragraphs>
  <Slides>7</Slides>
  <Notes>7</Notes>
  <HiddenSlides>0</HiddenSlides>
  <MMClips>0</MMClips>
  <ScaleCrop>false</ScaleCrop>
  <HeadingPairs>
    <vt:vector size="4" baseType="variant">
      <vt:variant>
        <vt:lpstr>Suunnittelumalli</vt:lpstr>
      </vt:variant>
      <vt:variant>
        <vt:i4>1</vt:i4>
      </vt:variant>
      <vt:variant>
        <vt:lpstr>Dian otsikot</vt:lpstr>
      </vt:variant>
      <vt:variant>
        <vt:i4>7</vt:i4>
      </vt:variant>
    </vt:vector>
  </HeadingPairs>
  <TitlesOfParts>
    <vt:vector size="8" baseType="lpstr">
      <vt:lpstr/>
      <vt:lpstr>6. Aineenvaihdunta</vt:lpstr>
      <vt:lpstr>Biologiset reaktiot</vt:lpstr>
      <vt:lpstr>Tasapainoreaktiot</vt:lpstr>
      <vt:lpstr>Reaktioiden piirteitä</vt:lpstr>
      <vt:lpstr>Entsyymit</vt:lpstr>
      <vt:lpstr>Entsyymin vaatimat olosuhteet</vt:lpstr>
      <vt:lpstr>ATP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Esityksen nimi  (voi olla kaksirivinen)</dc:title>
  <dc:creator>Käyttäjä</dc:creator>
  <cp:lastModifiedBy>Office 2004 Test Drive User</cp:lastModifiedBy>
  <cp:revision>55</cp:revision>
  <dcterms:created xsi:type="dcterms:W3CDTF">2013-04-08T12:11:33Z</dcterms:created>
  <dcterms:modified xsi:type="dcterms:W3CDTF">2013-04-08T12:12:10Z</dcterms:modified>
</cp:coreProperties>
</file>