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299" r:id="rId4"/>
    <p:sldId id="300" r:id="rId5"/>
    <p:sldId id="308" r:id="rId6"/>
    <p:sldId id="309" r:id="rId7"/>
    <p:sldId id="310" r:id="rId8"/>
    <p:sldId id="307" r:id="rId9"/>
    <p:sldId id="301" r:id="rId10"/>
    <p:sldId id="302" r:id="rId11"/>
    <p:sldId id="303" r:id="rId12"/>
    <p:sldId id="304" r:id="rId13"/>
    <p:sldId id="305" r:id="rId14"/>
    <p:sldId id="306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13. Ominaisuuksien periytyminen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7" name="Kuva 6" descr="hiiriaruskeamu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981200"/>
            <a:ext cx="4876800" cy="35602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Yhteisvallitsevuus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Alleelit</a:t>
            </a:r>
            <a:r>
              <a:rPr lang="fi-FI" b="1" dirty="0" smtClean="0">
                <a:solidFill>
                  <a:schemeClr val="tx1"/>
                </a:solidFill>
              </a:rPr>
              <a:t> ilmenevät yhtä vahvasti.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Fenotyyppi eli ole </a:t>
            </a:r>
            <a:r>
              <a:rPr lang="fi-FI" b="1" dirty="0" err="1" smtClean="0">
                <a:solidFill>
                  <a:schemeClr val="tx1"/>
                </a:solidFill>
              </a:rPr>
              <a:t>alleelien</a:t>
            </a:r>
            <a:r>
              <a:rPr lang="fi-FI" b="1" dirty="0" smtClean="0">
                <a:solidFill>
                  <a:schemeClr val="tx1"/>
                </a:solidFill>
              </a:rPr>
              <a:t> välimuoto.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AB-veriryhmä: I</a:t>
            </a:r>
            <a:r>
              <a:rPr lang="fi-FI" b="1" baseline="30000" dirty="0" smtClean="0">
                <a:solidFill>
                  <a:schemeClr val="tx1"/>
                </a:solidFill>
              </a:rPr>
              <a:t>A</a:t>
            </a:r>
            <a:r>
              <a:rPr lang="fi-FI" b="1" dirty="0" smtClean="0">
                <a:solidFill>
                  <a:schemeClr val="tx1"/>
                </a:solidFill>
              </a:rPr>
              <a:t>I</a:t>
            </a:r>
            <a:r>
              <a:rPr lang="fi-FI" b="1" baseline="30000" dirty="0" smtClean="0">
                <a:solidFill>
                  <a:schemeClr val="tx1"/>
                </a:solidFill>
              </a:rPr>
              <a:t>B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ihminen_veri_shutterstock_114399835_pe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1242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Multippelit </a:t>
            </a:r>
            <a:r>
              <a:rPr lang="fi-FI" dirty="0" err="1" smtClean="0">
                <a:solidFill>
                  <a:srgbClr val="0070C0"/>
                </a:solidFill>
              </a:rPr>
              <a:t>alleelit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Alleelista</a:t>
            </a:r>
            <a:r>
              <a:rPr lang="fi-FI" b="1" dirty="0" smtClean="0">
                <a:solidFill>
                  <a:schemeClr val="tx1"/>
                </a:solidFill>
              </a:rPr>
              <a:t> voi olla enemmän kuin kaksi muotoa.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</a:t>
            </a:r>
            <a:r>
              <a:rPr lang="fi-FI" b="1" dirty="0" err="1" smtClean="0">
                <a:solidFill>
                  <a:schemeClr val="tx1"/>
                </a:solidFill>
              </a:rPr>
              <a:t>ABO-veriryhmä</a:t>
            </a:r>
            <a:r>
              <a:rPr lang="fi-FI" b="1" dirty="0" smtClean="0">
                <a:solidFill>
                  <a:schemeClr val="tx1"/>
                </a:solidFill>
              </a:rPr>
              <a:t>: I</a:t>
            </a:r>
            <a:r>
              <a:rPr lang="fi-FI" b="1" baseline="30000" dirty="0" smtClean="0">
                <a:solidFill>
                  <a:schemeClr val="tx1"/>
                </a:solidFill>
              </a:rPr>
              <a:t>A</a:t>
            </a:r>
            <a:r>
              <a:rPr lang="fi-FI" b="1" dirty="0" smtClean="0">
                <a:solidFill>
                  <a:schemeClr val="tx1"/>
                </a:solidFill>
              </a:rPr>
              <a:t>, I</a:t>
            </a:r>
            <a:r>
              <a:rPr lang="fi-FI" b="1" baseline="30000" dirty="0" smtClean="0">
                <a:solidFill>
                  <a:schemeClr val="tx1"/>
                </a:solidFill>
              </a:rPr>
              <a:t>B</a:t>
            </a:r>
            <a:r>
              <a:rPr lang="fi-FI" b="1" dirty="0" smtClean="0">
                <a:solidFill>
                  <a:schemeClr val="tx1"/>
                </a:solidFill>
              </a:rPr>
              <a:t> ja </a:t>
            </a:r>
            <a:r>
              <a:rPr lang="fi-FI" b="1" dirty="0" err="1" smtClean="0">
                <a:solidFill>
                  <a:schemeClr val="tx1"/>
                </a:solidFill>
              </a:rPr>
              <a:t>i-alleelit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124200"/>
            <a:ext cx="4669066" cy="2667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Sairaudet ja </a:t>
            </a:r>
            <a:r>
              <a:rPr lang="fi-FI" dirty="0" err="1" smtClean="0">
                <a:solidFill>
                  <a:srgbClr val="0070C0"/>
                </a:solidFill>
              </a:rPr>
              <a:t>letaalialleelit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Monet harvinaiset sairaudet yhden geenin aiheuttamia.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Useimmat sairaudet monitekijäisiä.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Sekä ympäristö että perimä vaikuttaa.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Letaalialleelit</a:t>
            </a:r>
            <a:r>
              <a:rPr lang="fi-FI" b="1" dirty="0" smtClean="0">
                <a:solidFill>
                  <a:schemeClr val="tx1"/>
                </a:solidFill>
              </a:rPr>
              <a:t> tappavia homotsygoottiselle yksilölle.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kaap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799"/>
            <a:ext cx="2667000" cy="317632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Sukupuolikromosomiin liittyneet ominaisuudet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10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Periytyvät sukupuolikromosomeissa (X ja Y).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Sukupuoli vaikuttaa periytymiseen.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punavihervärisokeus.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X-kromosomissa periytyvä, resessiivinen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Miehillä yleisempi kuin naisilla.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varisoke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752600"/>
            <a:ext cx="2538413" cy="255295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Sukupuut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Esittää ominaisuuden periytymistä.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Koiraat neliöitä, naaraat ympyröitä.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Ominaisuutta ilmentävän yksilön kuvio väritetään.</a:t>
            </a:r>
          </a:p>
          <a:p>
            <a:pPr>
              <a:buClr>
                <a:schemeClr val="tx1"/>
              </a:buClr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sukupuu_autosomaalinen_resessiivin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24" y="1143000"/>
            <a:ext cx="4800176" cy="4419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err="1" smtClean="0">
                <a:solidFill>
                  <a:srgbClr val="0070C0"/>
                </a:solidFill>
              </a:rPr>
              <a:t>Alleelit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Geenin vaihtoehtoinen muoto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Kaksi samaa </a:t>
            </a:r>
            <a:r>
              <a:rPr lang="fi-FI" b="1" dirty="0" err="1" smtClean="0">
                <a:solidFill>
                  <a:schemeClr val="tx1"/>
                </a:solidFill>
              </a:rPr>
              <a:t>alleelia</a:t>
            </a:r>
            <a:r>
              <a:rPr lang="fi-FI" b="1" dirty="0" smtClean="0">
                <a:solidFill>
                  <a:schemeClr val="tx1"/>
                </a:solidFill>
              </a:rPr>
              <a:t> = homotsygoottinen eli </a:t>
            </a:r>
            <a:r>
              <a:rPr lang="fi-FI" b="1" dirty="0" err="1" smtClean="0">
                <a:solidFill>
                  <a:schemeClr val="tx1"/>
                </a:solidFill>
              </a:rPr>
              <a:t>samaperintäinen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Kaksi eri </a:t>
            </a:r>
            <a:r>
              <a:rPr lang="fi-FI" b="1" dirty="0" err="1" smtClean="0">
                <a:solidFill>
                  <a:schemeClr val="tx1"/>
                </a:solidFill>
              </a:rPr>
              <a:t>alleelia</a:t>
            </a:r>
            <a:r>
              <a:rPr lang="fi-FI" b="1" dirty="0" smtClean="0">
                <a:solidFill>
                  <a:schemeClr val="tx1"/>
                </a:solidFill>
              </a:rPr>
              <a:t> = heterotsygoottinen eli eriperintäinen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Alleelit</a:t>
            </a:r>
            <a:r>
              <a:rPr lang="fi-FI" b="1" dirty="0" smtClean="0">
                <a:solidFill>
                  <a:schemeClr val="tx1"/>
                </a:solidFill>
              </a:rPr>
              <a:t> voivat olla dominoivia eli vallitsevia tai resessiivisiä eli peittyviä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Dominoiva </a:t>
            </a:r>
            <a:r>
              <a:rPr lang="fi-FI" b="1" dirty="0" err="1" smtClean="0">
                <a:solidFill>
                  <a:schemeClr val="tx1"/>
                </a:solidFill>
              </a:rPr>
              <a:t>alleeli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  <a:sym typeface="Wingdings"/>
              </a:rPr>
              <a:t> iso kirjain (A)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/>
              </a:rPr>
              <a:t>Resessiivinen </a:t>
            </a:r>
            <a:r>
              <a:rPr lang="fi-FI" b="1" dirty="0" err="1" smtClean="0">
                <a:solidFill>
                  <a:schemeClr val="tx1"/>
                </a:solidFill>
                <a:sym typeface="Wingdings"/>
              </a:rPr>
              <a:t>alleeli</a:t>
            </a:r>
            <a:r>
              <a:rPr lang="fi-FI" b="1" dirty="0" smtClean="0">
                <a:solidFill>
                  <a:schemeClr val="tx1"/>
                </a:solidFill>
                <a:sym typeface="Wingdings"/>
              </a:rPr>
              <a:t>  pieni kirjain (a)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err="1" smtClean="0">
                <a:solidFill>
                  <a:srgbClr val="0070C0"/>
                </a:solidFill>
              </a:rPr>
              <a:t>Alleelit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korvan nipukallisuus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86000"/>
            <a:ext cx="4587382" cy="3657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Monohybridiristeytys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09600" y="15240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Tutkitaan yhden geenin periytymistä</a:t>
            </a:r>
          </a:p>
          <a:p>
            <a:pPr marL="742950" lvl="1" indent="-285750">
              <a:spcBef>
                <a:spcPts val="48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Oletus: geenistä sukusolussa vain yksi </a:t>
            </a:r>
            <a:r>
              <a:rPr lang="fi-FI" sz="2400" b="1" dirty="0" err="1" smtClean="0">
                <a:solidFill>
                  <a:schemeClr val="tx1"/>
                </a:solidFill>
              </a:rPr>
              <a:t>alleeli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Vanhempien polvi = P-polvi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Jälkeläisten polvi = F</a:t>
            </a:r>
            <a:r>
              <a:rPr lang="fi-FI" sz="2400" b="1" baseline="-25000" dirty="0" smtClean="0">
                <a:solidFill>
                  <a:schemeClr val="tx1"/>
                </a:solidFill>
              </a:rPr>
              <a:t>1</a:t>
            </a:r>
            <a:r>
              <a:rPr lang="fi-FI" sz="2400" b="1" dirty="0" smtClean="0">
                <a:solidFill>
                  <a:schemeClr val="tx1"/>
                </a:solidFill>
              </a:rPr>
              <a:t>-polvi, F</a:t>
            </a:r>
            <a:r>
              <a:rPr lang="fi-FI" sz="2400" b="1" baseline="-25000" dirty="0" smtClean="0">
                <a:solidFill>
                  <a:schemeClr val="tx1"/>
                </a:solidFill>
              </a:rPr>
              <a:t>2</a:t>
            </a:r>
            <a:r>
              <a:rPr lang="fi-FI" sz="2400" b="1" dirty="0" smtClean="0">
                <a:solidFill>
                  <a:schemeClr val="tx1"/>
                </a:solidFill>
              </a:rPr>
              <a:t>-polvi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Kuva 9" descr="hernepalkovihre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3528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Testiristeytys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09600" y="15240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Selvitetään</a:t>
            </a:r>
            <a:r>
              <a:rPr kumimoji="0" lang="fi-FI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yksilön genotyyppi.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Dominoivaa ominaisuutta ilmentävä voi olla homo- tai heterotsygoottinen (AA vai Aa).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Risteytys resessiivistä ominaisuutta ilmentävän kanssa (aa).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AA 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fi-FI" sz="2400" b="1" dirty="0" smtClean="0">
                <a:solidFill>
                  <a:schemeClr val="tx1"/>
                </a:solidFill>
              </a:rPr>
              <a:t>kaikki jälkeläiset ovat tutkittavan yksilön kaltaisia.</a:t>
            </a:r>
          </a:p>
          <a:p>
            <a:pPr marL="742950" lvl="1" indent="-285750">
              <a:spcBef>
                <a:spcPts val="48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Aa 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fi-FI" sz="2400" b="1" dirty="0" smtClean="0">
                <a:solidFill>
                  <a:schemeClr val="tx1"/>
                </a:solidFill>
              </a:rPr>
              <a:t>puolet jälkeläisistä ovat tutkittavan yksilön kaltaisia.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Esimerkkiristeytys 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09600" y="15240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Herneen kukan väri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Violetti väri (V) dominoi valkoista (v)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Risteytetään homotsygoottiset yksilöt (VV ja </a:t>
            </a:r>
            <a:r>
              <a:rPr lang="fi-FI" sz="2400" b="1" dirty="0" err="1" smtClean="0">
                <a:solidFill>
                  <a:schemeClr val="tx1"/>
                </a:solidFill>
              </a:rPr>
              <a:t>vv</a:t>
            </a:r>
            <a:r>
              <a:rPr lang="fi-FI" sz="2400" b="1" dirty="0" smtClean="0">
                <a:solidFill>
                  <a:schemeClr val="tx1"/>
                </a:solidFill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Jälkeläiset violetteja heterotsygootteja (</a:t>
            </a:r>
            <a:r>
              <a:rPr lang="fi-FI" sz="2400" b="1" dirty="0" err="1" smtClean="0">
                <a:solidFill>
                  <a:schemeClr val="tx1"/>
                </a:solidFill>
              </a:rPr>
              <a:t>Vv</a:t>
            </a:r>
            <a:r>
              <a:rPr lang="fi-FI" sz="2400" b="1" dirty="0" smtClean="0">
                <a:solidFill>
                  <a:schemeClr val="tx1"/>
                </a:solidFill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267200" cy="178380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3264185" cy="23812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Esimerkkiristeytys II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228600" y="1447800"/>
            <a:ext cx="8610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Herneen kukan väri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Violetti väri (V) dominoi valkoista (v)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Risteytetään F</a:t>
            </a:r>
            <a:r>
              <a:rPr lang="fi-FI" sz="2400" b="1" baseline="-25000" dirty="0" smtClean="0">
                <a:solidFill>
                  <a:schemeClr val="tx1"/>
                </a:solidFill>
              </a:rPr>
              <a:t>1</a:t>
            </a:r>
            <a:r>
              <a:rPr lang="fi-FI" sz="2400" b="1" dirty="0" smtClean="0">
                <a:solidFill>
                  <a:schemeClr val="tx1"/>
                </a:solidFill>
              </a:rPr>
              <a:t>-polven heterotsygoottiset yksilöt (</a:t>
            </a:r>
            <a:r>
              <a:rPr lang="fi-FI" sz="2400" b="1" dirty="0" err="1" smtClean="0">
                <a:solidFill>
                  <a:schemeClr val="tx1"/>
                </a:solidFill>
              </a:rPr>
              <a:t>Vv</a:t>
            </a:r>
            <a:r>
              <a:rPr lang="fi-FI" sz="2400" b="1" dirty="0" smtClean="0">
                <a:solidFill>
                  <a:schemeClr val="tx1"/>
                </a:solidFill>
              </a:rPr>
              <a:t>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Jälkeläiset violetteja tai valkoisia lukusuhteessa 3:1.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4083050" cy="166706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657600"/>
            <a:ext cx="4127500" cy="235569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err="1" smtClean="0">
                <a:solidFill>
                  <a:srgbClr val="0070C0"/>
                </a:solidFill>
              </a:rPr>
              <a:t>Mendelin</a:t>
            </a:r>
            <a:r>
              <a:rPr lang="fi-FI" dirty="0" smtClean="0">
                <a:solidFill>
                  <a:srgbClr val="0070C0"/>
                </a:solidFill>
              </a:rPr>
              <a:t> lait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Shape 42"/>
          <p:cNvSpPr txBox="1">
            <a:spLocks/>
          </p:cNvSpPr>
          <p:nvPr/>
        </p:nvSpPr>
        <p:spPr>
          <a:xfrm>
            <a:off x="609600" y="15240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 Lohkeamissääntö</a:t>
            </a:r>
            <a:r>
              <a:rPr kumimoji="0" lang="fi-FI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fi-FI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fi-FI" sz="2400" b="1" dirty="0" err="1" smtClean="0">
                <a:solidFill>
                  <a:schemeClr val="tx1"/>
                </a:solidFill>
              </a:rPr>
              <a:t>ukusoluissa</a:t>
            </a:r>
            <a:r>
              <a:rPr lang="fi-FI" sz="2400" b="1" dirty="0" smtClean="0">
                <a:solidFill>
                  <a:schemeClr val="tx1"/>
                </a:solidFill>
              </a:rPr>
              <a:t> on geenistä vain yksi </a:t>
            </a:r>
            <a:r>
              <a:rPr lang="fi-FI" sz="2400" b="1" dirty="0" err="1" smtClean="0">
                <a:solidFill>
                  <a:schemeClr val="tx1"/>
                </a:solidFill>
              </a:rPr>
              <a:t>alleeli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i-FI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II Vapaan yhdistymisen</a:t>
            </a:r>
            <a:r>
              <a:rPr kumimoji="0" lang="fi-FI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sääntö</a:t>
            </a:r>
            <a:r>
              <a:rPr kumimoji="0" lang="fi-FI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fi-FI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alleelit</a:t>
            </a:r>
            <a:r>
              <a:rPr kumimoji="0" lang="fi-FI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päätyvät sukusoluihin satunnaisesti</a:t>
            </a: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fi-FI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66666"/>
              <a:buFont typeface="Arial"/>
              <a:buNone/>
              <a:tabLst/>
              <a:defRPr/>
            </a:pPr>
            <a:endParaRPr kumimoji="0" lang="fi-FI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Välimuotoinen periytyminen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Epätäydellinen dominanssi.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Molempien </a:t>
            </a:r>
            <a:r>
              <a:rPr lang="fi-FI" b="1" dirty="0" err="1" smtClean="0">
                <a:solidFill>
                  <a:schemeClr val="tx1"/>
                </a:solidFill>
              </a:rPr>
              <a:t>alleelien</a:t>
            </a:r>
            <a:r>
              <a:rPr lang="fi-FI" b="1" dirty="0" smtClean="0">
                <a:solidFill>
                  <a:schemeClr val="tx1"/>
                </a:solidFill>
              </a:rPr>
              <a:t> vaikutus ilmenee.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leijonankidan kukan väri.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leijonanki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048000"/>
            <a:ext cx="4279106" cy="285273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341</Words>
  <Application>Microsoft Macintosh PowerPoint</Application>
  <PresentationFormat>Näytössä katseltava diaesitys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/>
      <vt:lpstr>13. Ominaisuuksien periytyminen</vt:lpstr>
      <vt:lpstr>Alleelit</vt:lpstr>
      <vt:lpstr>Alleelit</vt:lpstr>
      <vt:lpstr>Monohybridiristeytys</vt:lpstr>
      <vt:lpstr>Testiristeytys</vt:lpstr>
      <vt:lpstr>Esimerkkiristeytys I</vt:lpstr>
      <vt:lpstr>Esimerkkiristeytys II</vt:lpstr>
      <vt:lpstr>Mendelin lait</vt:lpstr>
      <vt:lpstr>Välimuotoinen periytyminen</vt:lpstr>
      <vt:lpstr>Yhteisvallitsevuus</vt:lpstr>
      <vt:lpstr>Multippelit alleelit</vt:lpstr>
      <vt:lpstr>Sairaudet ja letaalialleelit</vt:lpstr>
      <vt:lpstr>Sukupuolikromosomiin liittyneet ominaisuudet</vt:lpstr>
      <vt:lpstr>Sukupuut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67</cp:revision>
  <dcterms:created xsi:type="dcterms:W3CDTF">2013-04-08T12:15:48Z</dcterms:created>
  <dcterms:modified xsi:type="dcterms:W3CDTF">2013-04-08T12:16:13Z</dcterms:modified>
</cp:coreProperties>
</file>