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8" r:id="rId3"/>
    <p:sldId id="260" r:id="rId4"/>
    <p:sldId id="259" r:id="rId5"/>
    <p:sldId id="285" r:id="rId6"/>
    <p:sldId id="261" r:id="rId7"/>
    <p:sldId id="263" r:id="rId8"/>
    <p:sldId id="264" r:id="rId9"/>
    <p:sldId id="281" r:id="rId10"/>
    <p:sldId id="287" r:id="rId11"/>
    <p:sldId id="299" r:id="rId12"/>
    <p:sldId id="296" r:id="rId13"/>
    <p:sldId id="297" r:id="rId14"/>
    <p:sldId id="298" r:id="rId15"/>
    <p:sldId id="292" r:id="rId16"/>
    <p:sldId id="293" r:id="rId17"/>
    <p:sldId id="284" r:id="rId18"/>
    <p:sldId id="272" r:id="rId19"/>
    <p:sldId id="282" r:id="rId20"/>
    <p:sldId id="278" r:id="rId21"/>
    <p:sldId id="280" r:id="rId22"/>
    <p:sldId id="300" r:id="rId23"/>
    <p:sldId id="301" r:id="rId24"/>
    <p:sldId id="302" r:id="rId25"/>
    <p:sldId id="276" r:id="rId26"/>
    <p:sldId id="277" r:id="rId27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7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23E6-B360-46AF-819D-DDEDB02F5417}" type="datetimeFigureOut">
              <a:rPr lang="fi-FI" smtClean="0"/>
              <a:t>2.12.2013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12B5-2CCB-4963-8C99-FF2EA4E42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816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23E6-B360-46AF-819D-DDEDB02F5417}" type="datetimeFigureOut">
              <a:rPr lang="fi-FI" smtClean="0"/>
              <a:t>2.12.2013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12B5-2CCB-4963-8C99-FF2EA4E42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254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23E6-B360-46AF-819D-DDEDB02F5417}" type="datetimeFigureOut">
              <a:rPr lang="fi-FI" smtClean="0"/>
              <a:t>2.12.2013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12B5-2CCB-4963-8C99-FF2EA4E42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386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23E6-B360-46AF-819D-DDEDB02F5417}" type="datetimeFigureOut">
              <a:rPr lang="fi-FI" smtClean="0"/>
              <a:t>2.12.2013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12B5-2CCB-4963-8C99-FF2EA4E42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189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23E6-B360-46AF-819D-DDEDB02F5417}" type="datetimeFigureOut">
              <a:rPr lang="fi-FI" smtClean="0"/>
              <a:t>2.12.2013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12B5-2CCB-4963-8C99-FF2EA4E42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038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23E6-B360-46AF-819D-DDEDB02F5417}" type="datetimeFigureOut">
              <a:rPr lang="fi-FI" smtClean="0"/>
              <a:t>2.12.2013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12B5-2CCB-4963-8C99-FF2EA4E42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331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23E6-B360-46AF-819D-DDEDB02F5417}" type="datetimeFigureOut">
              <a:rPr lang="fi-FI" smtClean="0"/>
              <a:t>2.12.2013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12B5-2CCB-4963-8C99-FF2EA4E42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047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23E6-B360-46AF-819D-DDEDB02F5417}" type="datetimeFigureOut">
              <a:rPr lang="fi-FI" smtClean="0"/>
              <a:t>2.12.2013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12B5-2CCB-4963-8C99-FF2EA4E42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9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23E6-B360-46AF-819D-DDEDB02F5417}" type="datetimeFigureOut">
              <a:rPr lang="fi-FI" smtClean="0"/>
              <a:t>2.12.2013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12B5-2CCB-4963-8C99-FF2EA4E42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4223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23E6-B360-46AF-819D-DDEDB02F5417}" type="datetimeFigureOut">
              <a:rPr lang="fi-FI" smtClean="0"/>
              <a:t>2.12.2013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12B5-2CCB-4963-8C99-FF2EA4E42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2699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523E6-B360-46AF-819D-DDEDB02F5417}" type="datetimeFigureOut">
              <a:rPr lang="fi-FI" smtClean="0"/>
              <a:t>2.12.2013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12B5-2CCB-4963-8C99-FF2EA4E42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756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523E6-B360-46AF-819D-DDEDB02F5417}" type="datetimeFigureOut">
              <a:rPr lang="fi-FI" smtClean="0"/>
              <a:t>2.12.2013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A12B5-2CCB-4963-8C99-FF2EA4E42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813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nna.sydanmaanlakka@vantaa.fi" TargetMode="External"/><Relationship Id="rId2" Type="http://schemas.openxmlformats.org/officeDocument/2006/relationships/hyperlink" Target="http://www.etalukio.fi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eidi.heikkila@eduvantaa.fi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251520" y="188640"/>
            <a:ext cx="8568952" cy="640871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fi-FI" sz="600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 algn="ctr">
              <a:buNone/>
            </a:pPr>
            <a:r>
              <a:rPr lang="fi-FI" sz="9600" b="1" dirty="0" smtClean="0">
                <a:solidFill>
                  <a:schemeClr val="accent3">
                    <a:lumMod val="50000"/>
                  </a:schemeClr>
                </a:solidFill>
              </a:rPr>
              <a:t>Kokemuksellista oppimista Second </a:t>
            </a:r>
            <a:r>
              <a:rPr lang="fi-FI" sz="9600" b="1" dirty="0" err="1" smtClean="0">
                <a:solidFill>
                  <a:schemeClr val="accent3">
                    <a:lumMod val="50000"/>
                  </a:schemeClr>
                </a:solidFill>
              </a:rPr>
              <a:t>Lifessa</a:t>
            </a:r>
            <a:r>
              <a:rPr lang="fi-FI" sz="9600" b="1" dirty="0" smtClean="0">
                <a:solidFill>
                  <a:schemeClr val="accent3">
                    <a:lumMod val="50000"/>
                  </a:schemeClr>
                </a:solidFill>
              </a:rPr>
              <a:t> – case Sotunki</a:t>
            </a:r>
            <a:endParaRPr lang="fi-FI" sz="9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i-FI" sz="4500" dirty="0"/>
          </a:p>
          <a:p>
            <a:pPr marL="0" indent="0" algn="r">
              <a:buNone/>
            </a:pPr>
            <a:r>
              <a:rPr lang="fi-FI" sz="2600" i="1" dirty="0" smtClean="0">
                <a:solidFill>
                  <a:schemeClr val="accent3">
                    <a:lumMod val="50000"/>
                  </a:schemeClr>
                </a:solidFill>
              </a:rPr>
              <a:t>Virtuaaliopetuksen päivät </a:t>
            </a:r>
          </a:p>
          <a:p>
            <a:pPr marL="0" indent="0" algn="r">
              <a:buNone/>
            </a:pPr>
            <a:r>
              <a:rPr lang="fi-FI" sz="2600" i="1" dirty="0" smtClean="0">
                <a:solidFill>
                  <a:schemeClr val="accent3">
                    <a:lumMod val="50000"/>
                  </a:schemeClr>
                </a:solidFill>
              </a:rPr>
              <a:t>Ti 3.12.2013</a:t>
            </a:r>
            <a:endParaRPr lang="fi-FI" sz="2600" i="1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fi-FI" sz="2600" i="1" dirty="0" smtClean="0">
                <a:solidFill>
                  <a:schemeClr val="accent3">
                    <a:lumMod val="50000"/>
                  </a:schemeClr>
                </a:solidFill>
              </a:rPr>
              <a:t>B3 Pelit ja virtuaalimaailmat</a:t>
            </a:r>
          </a:p>
          <a:p>
            <a:pPr marL="0" indent="0" algn="r">
              <a:buNone/>
            </a:pPr>
            <a:endParaRPr lang="fi-FI" sz="2600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fi-FI" sz="2600" i="1" dirty="0" smtClean="0">
                <a:solidFill>
                  <a:schemeClr val="accent3">
                    <a:lumMod val="50000"/>
                  </a:schemeClr>
                </a:solidFill>
              </a:rPr>
              <a:t>Marianna Sydänmaanlakka, Sotungin etälukio, Vantaa</a:t>
            </a:r>
          </a:p>
          <a:p>
            <a:pPr marL="0" indent="0" algn="r">
              <a:buNone/>
            </a:pPr>
            <a:r>
              <a:rPr lang="fi-FI" sz="2600" i="1" dirty="0" smtClean="0">
                <a:solidFill>
                  <a:schemeClr val="accent3">
                    <a:lumMod val="50000"/>
                  </a:schemeClr>
                </a:solidFill>
              </a:rPr>
              <a:t>hankevastaava</a:t>
            </a:r>
            <a:endParaRPr lang="fi-FI" sz="2600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r">
              <a:buNone/>
            </a:pPr>
            <a:endParaRPr lang="fi-FI" sz="2600" dirty="0" smtClean="0"/>
          </a:p>
        </p:txBody>
      </p:sp>
    </p:spTree>
    <p:extLst>
      <p:ext uri="{BB962C8B-B14F-4D97-AF65-F5344CB8AC3E}">
        <p14:creationId xmlns:p14="http://schemas.microsoft.com/office/powerpoint/2010/main" val="189821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KIRJALLISUUDEN HISTORIAN POLKU (ÄI5)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6792"/>
            <a:ext cx="9143999" cy="5301208"/>
          </a:xfrm>
          <a:prstGeom prst="rect">
            <a:avLst/>
          </a:prstGeom>
        </p:spPr>
      </p:pic>
      <p:sp>
        <p:nvSpPr>
          <p:cNvPr id="5" name="Pyöristetty suorakulmio 4"/>
          <p:cNvSpPr/>
          <p:nvPr/>
        </p:nvSpPr>
        <p:spPr>
          <a:xfrm>
            <a:off x="323528" y="2204864"/>
            <a:ext cx="2304256" cy="43204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b="1" dirty="0" smtClean="0"/>
              <a:t>Punatiilinen polku kulkee saaren ympäri. Polulla on kahdeksan harjoituspistettä.</a:t>
            </a:r>
          </a:p>
          <a:p>
            <a:pPr algn="ctr"/>
            <a:endParaRPr lang="fi-FI" b="1" dirty="0" smtClean="0"/>
          </a:p>
          <a:p>
            <a:pPr algn="ctr"/>
            <a:r>
              <a:rPr lang="fi-FI" b="1" dirty="0"/>
              <a:t>a</a:t>
            </a:r>
            <a:r>
              <a:rPr lang="fi-FI" b="1" dirty="0" smtClean="0"/>
              <a:t>ntiikin Kreikka</a:t>
            </a:r>
          </a:p>
          <a:p>
            <a:pPr algn="ctr"/>
            <a:r>
              <a:rPr lang="fi-FI" b="1" dirty="0"/>
              <a:t>k</a:t>
            </a:r>
            <a:r>
              <a:rPr lang="fi-FI" b="1" dirty="0" smtClean="0"/>
              <a:t>eskiaika</a:t>
            </a:r>
          </a:p>
          <a:p>
            <a:pPr algn="ctr"/>
            <a:r>
              <a:rPr lang="fi-FI" b="1" dirty="0" smtClean="0"/>
              <a:t>renessanssi</a:t>
            </a:r>
          </a:p>
          <a:p>
            <a:pPr algn="ctr"/>
            <a:r>
              <a:rPr lang="fi-FI" b="1" dirty="0"/>
              <a:t>v</a:t>
            </a:r>
            <a:r>
              <a:rPr lang="fi-FI" b="1" dirty="0" smtClean="0"/>
              <a:t>alistus</a:t>
            </a:r>
          </a:p>
          <a:p>
            <a:pPr algn="ctr"/>
            <a:r>
              <a:rPr lang="fi-FI" b="1" dirty="0"/>
              <a:t>r</a:t>
            </a:r>
            <a:r>
              <a:rPr lang="fi-FI" b="1" dirty="0" smtClean="0"/>
              <a:t>omantiikka</a:t>
            </a:r>
          </a:p>
          <a:p>
            <a:pPr algn="ctr"/>
            <a:r>
              <a:rPr lang="fi-FI" b="1" dirty="0"/>
              <a:t>r</a:t>
            </a:r>
            <a:r>
              <a:rPr lang="fi-FI" b="1" dirty="0" smtClean="0"/>
              <a:t>ealismi</a:t>
            </a:r>
          </a:p>
          <a:p>
            <a:pPr algn="ctr"/>
            <a:r>
              <a:rPr lang="fi-FI" b="1" dirty="0"/>
              <a:t>m</a:t>
            </a:r>
            <a:r>
              <a:rPr lang="fi-FI" b="1" dirty="0" smtClean="0"/>
              <a:t>odernismi</a:t>
            </a:r>
          </a:p>
          <a:p>
            <a:pPr algn="ctr"/>
            <a:r>
              <a:rPr lang="fi-FI" b="1" dirty="0" smtClean="0"/>
              <a:t>postmodernismi</a:t>
            </a:r>
          </a:p>
          <a:p>
            <a:pPr marL="285750" indent="-285750" algn="ctr">
              <a:buFontTx/>
              <a:buChar char="-"/>
            </a:pPr>
            <a:endParaRPr lang="fi-FI" dirty="0" smtClean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272" y="4005064"/>
            <a:ext cx="3491880" cy="2760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2574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Lukion kurssi ÄI5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/>
              <a:t>7</a:t>
            </a:r>
            <a:r>
              <a:rPr lang="fi-FI" dirty="0" smtClean="0"/>
              <a:t> ryhmää, 125 opiskelijaa</a:t>
            </a:r>
          </a:p>
          <a:p>
            <a:r>
              <a:rPr lang="fi-FI" dirty="0" smtClean="0"/>
              <a:t>Etälukiossa, Sotungin ja Tikkurilan päivälukioissa</a:t>
            </a:r>
            <a:endParaRPr lang="fi-FI" dirty="0" smtClean="0"/>
          </a:p>
          <a:p>
            <a:r>
              <a:rPr lang="fi-FI" dirty="0" smtClean="0"/>
              <a:t>Oppituntien aikana (etälukiossa itsenäisesti)</a:t>
            </a:r>
          </a:p>
          <a:p>
            <a:r>
              <a:rPr lang="fi-FI" dirty="0" smtClean="0"/>
              <a:t>Tehtäviä tyylikausista (tyypilliset piirteet, kirjailijat, keskeiset teokset)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 smtClean="0"/>
              <a:t>Opettajan kokemukset</a:t>
            </a: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 smtClean="0"/>
              <a:t>”</a:t>
            </a:r>
            <a:r>
              <a:rPr lang="fi-FI" dirty="0"/>
              <a:t> Osalla opiskelijoista oli motivoitumisongelmia, sillä osa ei ollut tottunut tekemään itsenäistä työtä, jossa olisi pitänyt opetella opiskeltavat asiat itse. </a:t>
            </a:r>
            <a:endParaRPr lang="fi-FI" dirty="0" smtClean="0"/>
          </a:p>
          <a:p>
            <a:r>
              <a:rPr lang="fi-FI" dirty="0" smtClean="0"/>
              <a:t>Toiset </a:t>
            </a:r>
            <a:r>
              <a:rPr lang="fi-FI" dirty="0"/>
              <a:t>taas menivät vauhdilla eteenpäin ja osa kysyi kolmannen tunnin lopulla lisätehtäviäkin, että saisiko näitä vielä lisää. </a:t>
            </a:r>
            <a:endParaRPr lang="fi-FI" dirty="0" smtClean="0"/>
          </a:p>
          <a:p>
            <a:r>
              <a:rPr lang="fi-FI" dirty="0" smtClean="0"/>
              <a:t>Jos </a:t>
            </a:r>
            <a:r>
              <a:rPr lang="fi-FI" dirty="0"/>
              <a:t>opiskelijalla on halua itsenäiseen työhön, SL sopii hänelle todennäköisesti mainiosti opiskeluympäristöksi. </a:t>
            </a:r>
            <a:r>
              <a:rPr lang="fi-FI" dirty="0" smtClean="0"/>
              <a:t>Jos </a:t>
            </a:r>
            <a:r>
              <a:rPr lang="fi-FI" dirty="0"/>
              <a:t>omaa motivaatiota ei ole, tunti menee helposti </a:t>
            </a:r>
            <a:r>
              <a:rPr lang="fi-FI" dirty="0" err="1"/>
              <a:t>avatarilla</a:t>
            </a:r>
            <a:r>
              <a:rPr lang="fi-FI" dirty="0"/>
              <a:t> lentelyksi ja </a:t>
            </a:r>
            <a:r>
              <a:rPr lang="fi-FI" dirty="0" err="1"/>
              <a:t>avatarin</a:t>
            </a:r>
            <a:r>
              <a:rPr lang="fi-FI" dirty="0"/>
              <a:t> muunteluksi</a:t>
            </a:r>
            <a:r>
              <a:rPr lang="fi-FI" dirty="0" smtClean="0"/>
              <a:t>.</a:t>
            </a:r>
            <a:r>
              <a:rPr lang="fi-FI" dirty="0" smtClean="0"/>
              <a:t>”</a:t>
            </a:r>
            <a:endParaRPr lang="fi-FI" dirty="0"/>
          </a:p>
        </p:txBody>
      </p:sp>
      <p:sp>
        <p:nvSpPr>
          <p:cNvPr id="7" name="Otsikko 3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/>
              <a:t>Tuloksia: Äidinkieli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279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i-FI" dirty="0" smtClean="0"/>
              <a:t>PROPAGANDA JA MAINONTA: propagandapalatsi (ÄI4, S23, HI)</a:t>
            </a:r>
            <a:endParaRPr lang="fi-FI" dirty="0"/>
          </a:p>
        </p:txBody>
      </p:sp>
      <p:sp>
        <p:nvSpPr>
          <p:cNvPr id="9" name="Sisällön paikkamerkki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0" name="Kuva 9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12776"/>
            <a:ext cx="914399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2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fi-FI" dirty="0" smtClean="0"/>
              <a:t>Komean kulissin takana on sotilasteltta ja propagandapäämaja.</a:t>
            </a:r>
            <a:endParaRPr lang="fi-FI" dirty="0"/>
          </a:p>
        </p:txBody>
      </p:sp>
      <p:pic>
        <p:nvPicPr>
          <p:cNvPr id="4" name="Sisällön paikkamerkk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00200"/>
            <a:ext cx="9143999" cy="5257800"/>
          </a:xfrm>
          <a:prstGeom prst="rect">
            <a:avLst/>
          </a:prstGeom>
        </p:spPr>
      </p:pic>
      <p:sp>
        <p:nvSpPr>
          <p:cNvPr id="5" name="Pyöristetty suorakulmio 4"/>
          <p:cNvSpPr/>
          <p:nvPr/>
        </p:nvSpPr>
        <p:spPr>
          <a:xfrm>
            <a:off x="29587" y="5489848"/>
            <a:ext cx="2736304" cy="136815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b="1" dirty="0" smtClean="0"/>
              <a:t>Kuvia klikkaamalla saa tietoja siitä, miten kuvilla, väreillä ja kielellä</a:t>
            </a:r>
          </a:p>
          <a:p>
            <a:pPr algn="ctr"/>
            <a:r>
              <a:rPr lang="fi-FI" b="1" dirty="0" smtClean="0"/>
              <a:t>vaikutetaan lukijaan. 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0511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12961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i-FI" sz="3500" dirty="0" smtClean="0"/>
              <a:t>Esineissä on pieni tekstitiedosto, jonka saa klikkaamalla. Osaan esineistä tulee nettilinkki.</a:t>
            </a:r>
            <a:endParaRPr lang="fi-FI" sz="3500" dirty="0"/>
          </a:p>
        </p:txBody>
      </p:sp>
      <p:pic>
        <p:nvPicPr>
          <p:cNvPr id="4" name="Sisällön paikkamerkk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00200"/>
            <a:ext cx="914399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 smtClean="0"/>
              <a:t>Lähde Marsiin propagandaradalle</a:t>
            </a:r>
            <a:r>
              <a:rPr lang="fi-FI" b="1" dirty="0" smtClean="0"/>
              <a:t>!</a:t>
            </a:r>
            <a:br>
              <a:rPr lang="fi-FI" b="1" dirty="0" smtClean="0"/>
            </a:br>
            <a:r>
              <a:rPr lang="fi-FI" b="1" dirty="0" smtClean="0"/>
              <a:t>(ÄI4, S23, HI)</a:t>
            </a:r>
            <a:r>
              <a:rPr lang="fi-FI" b="1" dirty="0" smtClean="0"/>
              <a:t> </a:t>
            </a:r>
            <a:endParaRPr lang="fi-FI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r="28752"/>
          <a:stretch/>
        </p:blipFill>
        <p:spPr bwMode="auto">
          <a:xfrm>
            <a:off x="337351" y="1628799"/>
            <a:ext cx="4951522" cy="331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iruutu 9"/>
          <p:cNvSpPr txBox="1"/>
          <p:nvPr/>
        </p:nvSpPr>
        <p:spPr>
          <a:xfrm>
            <a:off x="5436096" y="1771069"/>
            <a:ext cx="338437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500" b="1" dirty="0" smtClean="0"/>
              <a:t>Masa Marsilainen ohjaa </a:t>
            </a:r>
          </a:p>
          <a:p>
            <a:r>
              <a:rPr lang="fi-FI" sz="2500" b="1" dirty="0" smtClean="0"/>
              <a:t>opiskelijaa kuuden taivastason läpi ja palauttaa hänet </a:t>
            </a:r>
          </a:p>
          <a:p>
            <a:r>
              <a:rPr lang="fi-FI" sz="2500" b="1" dirty="0" smtClean="0"/>
              <a:t>turvallisesti takaisin maahan…</a:t>
            </a:r>
          </a:p>
          <a:p>
            <a:endParaRPr lang="fi-FI" sz="2500" b="1" dirty="0"/>
          </a:p>
          <a:p>
            <a:r>
              <a:rPr lang="fi-FI" sz="2500" b="1" dirty="0" smtClean="0"/>
              <a:t>Taivastasot ovat osittain</a:t>
            </a:r>
          </a:p>
          <a:p>
            <a:r>
              <a:rPr lang="fi-FI" sz="2500" b="1" dirty="0"/>
              <a:t>p</a:t>
            </a:r>
            <a:r>
              <a:rPr lang="fi-FI" sz="2500" b="1" dirty="0" smtClean="0"/>
              <a:t>elillisiä (labyrintti,</a:t>
            </a:r>
          </a:p>
          <a:p>
            <a:r>
              <a:rPr lang="fi-FI" sz="2500" b="1" dirty="0"/>
              <a:t>s</a:t>
            </a:r>
            <a:r>
              <a:rPr lang="fi-FI" sz="2500" b="1" dirty="0" smtClean="0"/>
              <a:t>piraalin kiipeäminen,</a:t>
            </a:r>
          </a:p>
          <a:p>
            <a:r>
              <a:rPr lang="fi-FI" sz="2500" b="1" dirty="0"/>
              <a:t>r</a:t>
            </a:r>
            <a:r>
              <a:rPr lang="fi-FI" sz="2500" b="1" dirty="0" smtClean="0"/>
              <a:t>äpyläpallo-ottelu) </a:t>
            </a:r>
            <a:endParaRPr lang="fi-FI" sz="2500" b="1" dirty="0"/>
          </a:p>
        </p:txBody>
      </p:sp>
      <p:sp>
        <p:nvSpPr>
          <p:cNvPr id="11" name="Tekstiruutu 10"/>
          <p:cNvSpPr txBox="1"/>
          <p:nvPr/>
        </p:nvSpPr>
        <p:spPr>
          <a:xfrm>
            <a:off x="337351" y="5211122"/>
            <a:ext cx="468134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500" b="1" dirty="0" smtClean="0"/>
              <a:t>Masa ja kaverit opettavat teorian </a:t>
            </a:r>
          </a:p>
          <a:p>
            <a:r>
              <a:rPr lang="fi-FI" sz="2500" b="1" dirty="0" smtClean="0"/>
              <a:t>sarjakuvien ruuduissa.</a:t>
            </a:r>
            <a:endParaRPr lang="fi-FI" sz="2500" b="1" dirty="0"/>
          </a:p>
        </p:txBody>
      </p:sp>
    </p:spTree>
    <p:extLst>
      <p:ext uri="{BB962C8B-B14F-4D97-AF65-F5344CB8AC3E}">
        <p14:creationId xmlns:p14="http://schemas.microsoft.com/office/powerpoint/2010/main" val="397874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Kuvia taivastasoilta: pallopelejä, ketteryyttä, tien ja tiedon etsintää</a:t>
            </a:r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893"/>
            <a:ext cx="4424351" cy="2601940"/>
          </a:xfr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78893"/>
            <a:ext cx="4716016" cy="260194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84533"/>
            <a:ext cx="4716016" cy="2773467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71221"/>
            <a:ext cx="4427985" cy="278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Asiasisältö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smtClean="0"/>
              <a:t>Argumentaatioanalyysi</a:t>
            </a:r>
          </a:p>
          <a:p>
            <a:r>
              <a:rPr lang="fi-FI" dirty="0" smtClean="0"/>
              <a:t>Retoriset keinot</a:t>
            </a:r>
          </a:p>
          <a:p>
            <a:r>
              <a:rPr lang="fi-FI" dirty="0" smtClean="0"/>
              <a:t>Kuva- ja värianalyysi</a:t>
            </a:r>
          </a:p>
          <a:p>
            <a:r>
              <a:rPr lang="fi-FI" dirty="0" smtClean="0"/>
              <a:t>Miten tekstit ja kuvat vaikuttavat vastaanottajaan</a:t>
            </a:r>
          </a:p>
          <a:p>
            <a:r>
              <a:rPr lang="fi-FI" dirty="0" smtClean="0"/>
              <a:t>Propagandan historiaa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 smtClean="0"/>
              <a:t>Kokeilut tulossa vielä 2013 !</a:t>
            </a: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Otsikko 3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/>
              <a:t>Propaganda – äidinkieli ja historia</a:t>
            </a:r>
            <a:endParaRPr lang="fi-FI" dirty="0"/>
          </a:p>
        </p:txBody>
      </p:sp>
      <p:pic>
        <p:nvPicPr>
          <p:cNvPr id="9" name="Sisällön paikkamerkki 3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6607" y="2132856"/>
            <a:ext cx="6408712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6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i-FI" dirty="0" smtClean="0"/>
              <a:t>Opinto-ohjauksen ranta</a:t>
            </a:r>
            <a:endParaRPr lang="fi-FI" dirty="0"/>
          </a:p>
        </p:txBody>
      </p:sp>
      <p:sp>
        <p:nvSpPr>
          <p:cNvPr id="6" name="Tekstin paikkamerkki 5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74987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i-FI" sz="2200" dirty="0" smtClean="0"/>
              <a:t>Opinto-ohjauksella on  oma ranta aivan Sotunki 2 -saaren etuosassa. </a:t>
            </a:r>
          </a:p>
          <a:p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>
          <a:xfrm>
            <a:off x="457200" y="3421061"/>
            <a:ext cx="4040188" cy="3032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i-FI" sz="1300" b="1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174987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i-FI" sz="2200" dirty="0" smtClean="0"/>
              <a:t>Hiekkaisen polun varrella perustietoa </a:t>
            </a:r>
            <a:r>
              <a:rPr lang="fi-FI" sz="2200" dirty="0" err="1" smtClean="0"/>
              <a:t>YO-tutkinnosta</a:t>
            </a:r>
            <a:r>
              <a:rPr lang="fi-FI" sz="2200" dirty="0" smtClean="0"/>
              <a:t>, </a:t>
            </a:r>
            <a:r>
              <a:rPr lang="fi-FI" sz="2200" dirty="0" err="1" smtClean="0"/>
              <a:t>Fronterin</a:t>
            </a:r>
            <a:r>
              <a:rPr lang="fi-FI" sz="2200" dirty="0" smtClean="0"/>
              <a:t> käytöstä ja </a:t>
            </a:r>
            <a:r>
              <a:rPr lang="fi-FI" sz="2200" dirty="0" err="1" smtClean="0"/>
              <a:t>Wilmasta</a:t>
            </a:r>
            <a:r>
              <a:rPr lang="fi-FI" sz="2200" dirty="0" smtClean="0"/>
              <a:t>. </a:t>
            </a:r>
            <a:r>
              <a:rPr lang="fi-FI" sz="2200" dirty="0" smtClean="0"/>
              <a:t>R</a:t>
            </a:r>
            <a:r>
              <a:rPr lang="fi-FI" sz="2200" dirty="0" smtClean="0"/>
              <a:t>antabaarissa tietoja jatko-opinnoista.</a:t>
            </a:r>
            <a:endParaRPr lang="fi-FI" sz="2200" dirty="0"/>
          </a:p>
        </p:txBody>
      </p:sp>
      <p:sp>
        <p:nvSpPr>
          <p:cNvPr id="7" name="Sisällön paikkamerkki 6"/>
          <p:cNvSpPr>
            <a:spLocks noGrp="1"/>
          </p:cNvSpPr>
          <p:nvPr>
            <p:ph sz="quarter" idx="4"/>
          </p:nvPr>
        </p:nvSpPr>
        <p:spPr>
          <a:xfrm>
            <a:off x="4645025" y="3421061"/>
            <a:ext cx="4041775" cy="303227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      </a:t>
            </a:r>
            <a:endParaRPr lang="fi-FI" dirty="0"/>
          </a:p>
        </p:txBody>
      </p:sp>
      <p:sp>
        <p:nvSpPr>
          <p:cNvPr id="9" name="AutoShape 2" descr="https://fronter.com/vantaa/links/link.phtml?idesc=1&amp;iid=1026759"/>
          <p:cNvSpPr>
            <a:spLocks noChangeAspect="1" noChangeArrowheads="1"/>
          </p:cNvSpPr>
          <p:nvPr/>
        </p:nvSpPr>
        <p:spPr bwMode="auto">
          <a:xfrm>
            <a:off x="63500" y="-136525"/>
            <a:ext cx="11172825" cy="711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01008"/>
            <a:ext cx="3888432" cy="2825205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501008"/>
            <a:ext cx="3888432" cy="282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3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Taivastasolla yksilöllisesti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smtClean="0"/>
              <a:t>Henkilökohtainen tapaamispaikka, vain kutsuttuna</a:t>
            </a:r>
          </a:p>
          <a:p>
            <a:r>
              <a:rPr lang="fi-FI" dirty="0" err="1" smtClean="0"/>
              <a:t>HOPSin</a:t>
            </a:r>
            <a:r>
              <a:rPr lang="fi-FI" dirty="0" smtClean="0"/>
              <a:t> suunnittelu, muu henkilökohtainen 	keskustelu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 smtClean="0"/>
              <a:t>Rannalla pienryhmissä</a:t>
            </a: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 smtClean="0"/>
              <a:t>Paikka jakaa yhdessä rakennettua tietoa</a:t>
            </a:r>
          </a:p>
          <a:p>
            <a:r>
              <a:rPr lang="fi-FI" dirty="0" smtClean="0"/>
              <a:t>Esitelmien pitäminen, tiedon jakaminen</a:t>
            </a:r>
            <a:endParaRPr lang="fi-FI" dirty="0"/>
          </a:p>
        </p:txBody>
      </p:sp>
      <p:sp>
        <p:nvSpPr>
          <p:cNvPr id="7" name="Otsikko 3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/>
              <a:t>Opinto-ohjauksen ranta</a:t>
            </a:r>
            <a:endParaRPr lang="fi-FI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238" y="3789040"/>
            <a:ext cx="4907360" cy="273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36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71338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i-FI" sz="1500" dirty="0" smtClean="0"/>
          </a:p>
          <a:p>
            <a:pPr marL="0" indent="0">
              <a:buNone/>
            </a:pPr>
            <a:r>
              <a:rPr lang="fi-FI" sz="2800" b="1" dirty="0" smtClean="0"/>
              <a:t>Sotungin ”saaristoon” kuuluu kaksi  saarta: Sotunki-saari ja Sotunki 2 -saari. Lisäksi saarten yläpuolella on yhteensä </a:t>
            </a:r>
            <a:r>
              <a:rPr lang="fi-FI" sz="2800" b="1" dirty="0" smtClean="0"/>
              <a:t>14</a:t>
            </a:r>
            <a:r>
              <a:rPr lang="fi-FI" sz="2800" b="1" dirty="0" smtClean="0"/>
              <a:t> </a:t>
            </a:r>
            <a:r>
              <a:rPr lang="fi-FI" sz="2800" b="1" dirty="0" smtClean="0"/>
              <a:t>taivastasoa.</a:t>
            </a:r>
          </a:p>
          <a:p>
            <a:pPr marL="0" indent="0">
              <a:buNone/>
            </a:pPr>
            <a:endParaRPr lang="fi-FI" sz="1300" b="1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33925"/>
            <a:ext cx="3726101" cy="24604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33925"/>
            <a:ext cx="3726101" cy="24431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Suorakulmio 2"/>
          <p:cNvSpPr/>
          <p:nvPr/>
        </p:nvSpPr>
        <p:spPr>
          <a:xfrm>
            <a:off x="2715294" y="5892825"/>
            <a:ext cx="1787654" cy="3755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Sotunki-saari</a:t>
            </a:r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6801016" y="5892825"/>
            <a:ext cx="1787654" cy="3600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Sotunki 2 -saari</a:t>
            </a:r>
            <a:endParaRPr lang="fi-FI" dirty="0"/>
          </a:p>
        </p:txBody>
      </p:sp>
      <p:sp>
        <p:nvSpPr>
          <p:cNvPr id="6" name="Otsikko 5"/>
          <p:cNvSpPr>
            <a:spLocks noGrp="1"/>
          </p:cNvSpPr>
          <p:nvPr>
            <p:ph type="title"/>
          </p:nvPr>
        </p:nvSpPr>
        <p:spPr>
          <a:xfrm>
            <a:off x="611560" y="274638"/>
            <a:ext cx="8208912" cy="1143000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i-FI" dirty="0" smtClean="0"/>
              <a:t>Virtuaalinen oppimisympäristö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38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i-FI" dirty="0" smtClean="0"/>
              <a:t>SL-projektin aikajana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4040188" cy="50405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i-FI" dirty="0" smtClean="0"/>
              <a:t>                   </a:t>
            </a:r>
            <a:r>
              <a:rPr lang="fi-FI" dirty="0" smtClean="0"/>
              <a:t>2009-10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75252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 smtClean="0"/>
              <a:t>-    </a:t>
            </a:r>
            <a:r>
              <a:rPr lang="fi-FI" dirty="0" smtClean="0"/>
              <a:t>SL-kouluttautuminen</a:t>
            </a:r>
            <a:endParaRPr lang="fi-FI" dirty="0" smtClean="0"/>
          </a:p>
          <a:p>
            <a:pPr>
              <a:buFontTx/>
              <a:buChar char="-"/>
            </a:pPr>
            <a:r>
              <a:rPr lang="fi-FI" dirty="0" smtClean="0"/>
              <a:t>Tietoteknisten </a:t>
            </a:r>
            <a:r>
              <a:rPr lang="fi-FI" dirty="0" smtClean="0"/>
              <a:t>ongelmien ratkaiseminen</a:t>
            </a:r>
            <a:endParaRPr lang="fi-FI" dirty="0" smtClean="0"/>
          </a:p>
          <a:p>
            <a:pPr>
              <a:buFontTx/>
              <a:buChar char="-"/>
            </a:pPr>
            <a:r>
              <a:rPr lang="fi-FI" dirty="0" smtClean="0"/>
              <a:t>Tietokoneiden </a:t>
            </a:r>
            <a:r>
              <a:rPr lang="fi-FI" dirty="0" smtClean="0"/>
              <a:t>hankkiminen</a:t>
            </a:r>
          </a:p>
          <a:p>
            <a:pPr>
              <a:buFontTx/>
              <a:buChar char="-"/>
            </a:pPr>
            <a:r>
              <a:rPr lang="fi-FI" dirty="0" smtClean="0"/>
              <a:t>Oman saaren hankkiminen</a:t>
            </a:r>
          </a:p>
          <a:p>
            <a:pPr>
              <a:buFontTx/>
              <a:buChar char="-"/>
            </a:pPr>
            <a:r>
              <a:rPr lang="fi-FI" dirty="0" smtClean="0"/>
              <a:t>Opettajien koulutus</a:t>
            </a:r>
          </a:p>
          <a:p>
            <a:pPr>
              <a:buFontTx/>
              <a:buChar char="-"/>
            </a:pPr>
            <a:r>
              <a:rPr lang="fi-FI" dirty="0" smtClean="0"/>
              <a:t>Saaren </a:t>
            </a:r>
            <a:r>
              <a:rPr lang="fi-FI" dirty="0" smtClean="0"/>
              <a:t>suunnittelu ja rakentaminen</a:t>
            </a:r>
            <a:endParaRPr lang="fi-FI" dirty="0" smtClean="0"/>
          </a:p>
          <a:p>
            <a:pPr>
              <a:buFontTx/>
              <a:buChar char="-"/>
            </a:pPr>
            <a:r>
              <a:rPr lang="fi-FI" dirty="0" smtClean="0"/>
              <a:t>Neuvottelua tietohallinnon </a:t>
            </a:r>
            <a:r>
              <a:rPr lang="fi-FI" dirty="0" smtClean="0"/>
              <a:t>kanssa</a:t>
            </a:r>
          </a:p>
          <a:p>
            <a:pPr>
              <a:buFontTx/>
              <a:buChar char="-"/>
            </a:pPr>
            <a:r>
              <a:rPr lang="fi-FI" dirty="0" smtClean="0"/>
              <a:t>Oppimisaihioiden </a:t>
            </a:r>
            <a:r>
              <a:rPr lang="fi-FI" dirty="0" err="1" smtClean="0"/>
              <a:t>suunn</a:t>
            </a:r>
            <a:r>
              <a:rPr lang="fi-FI" dirty="0" smtClean="0"/>
              <a:t> ja kehittäminen, kokeilut</a:t>
            </a:r>
            <a:endParaRPr lang="fi-FI" dirty="0" smtClean="0"/>
          </a:p>
          <a:p>
            <a:pPr lvl="1">
              <a:buFontTx/>
              <a:buChar char="-"/>
            </a:pP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268761"/>
            <a:ext cx="4041775" cy="50405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i-FI" dirty="0" smtClean="0"/>
              <a:t>                        </a:t>
            </a:r>
            <a:r>
              <a:rPr lang="fi-FI" dirty="0" smtClean="0"/>
              <a:t>2011-12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75252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dirty="0" smtClean="0"/>
              <a:t>Uusi Sotunki </a:t>
            </a:r>
            <a:r>
              <a:rPr lang="fi-FI" dirty="0"/>
              <a:t>2 -saari</a:t>
            </a:r>
          </a:p>
          <a:p>
            <a:pPr>
              <a:buFontTx/>
              <a:buChar char="-"/>
            </a:pPr>
            <a:r>
              <a:rPr lang="fi-FI" dirty="0" smtClean="0"/>
              <a:t>Rakentaminen </a:t>
            </a:r>
            <a:r>
              <a:rPr lang="fi-FI" dirty="0"/>
              <a:t>ja uusien oppiaihioiden tekeminen jatkui</a:t>
            </a:r>
          </a:p>
          <a:p>
            <a:pPr>
              <a:buFontTx/>
              <a:buChar char="-"/>
            </a:pPr>
            <a:r>
              <a:rPr lang="fi-FI" dirty="0"/>
              <a:t>Projektin </a:t>
            </a:r>
            <a:r>
              <a:rPr lang="fi-FI" dirty="0" smtClean="0"/>
              <a:t>esittelyä ITK, </a:t>
            </a:r>
            <a:r>
              <a:rPr lang="fi-FI" dirty="0" err="1" smtClean="0"/>
              <a:t>Virtu.pvät</a:t>
            </a:r>
            <a:r>
              <a:rPr lang="fi-FI" dirty="0" smtClean="0"/>
              <a:t>, OEB Berliini </a:t>
            </a:r>
            <a:endParaRPr lang="fi-FI" dirty="0"/>
          </a:p>
          <a:p>
            <a:pPr>
              <a:buFontTx/>
              <a:buChar char="-"/>
            </a:pPr>
            <a:r>
              <a:rPr lang="fi-FI" dirty="0"/>
              <a:t>Laajemmat opetuskokeilut alkoivat, </a:t>
            </a:r>
            <a:r>
              <a:rPr lang="fi-FI" dirty="0" smtClean="0"/>
              <a:t>opettajien raportteja </a:t>
            </a:r>
            <a:r>
              <a:rPr lang="fi-FI" dirty="0"/>
              <a:t>kokeiluista</a:t>
            </a:r>
          </a:p>
          <a:p>
            <a:pPr>
              <a:buFontTx/>
              <a:buChar char="-"/>
            </a:pPr>
            <a:r>
              <a:rPr lang="fi-FI" dirty="0"/>
              <a:t>Opettajien jatkokoulutusta</a:t>
            </a:r>
          </a:p>
        </p:txBody>
      </p:sp>
    </p:spTree>
    <p:extLst>
      <p:ext uri="{BB962C8B-B14F-4D97-AF65-F5344CB8AC3E}">
        <p14:creationId xmlns:p14="http://schemas.microsoft.com/office/powerpoint/2010/main" val="406407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i-FI" dirty="0" smtClean="0"/>
              <a:t>SL-projektin aikajana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idx="1"/>
          </p:nvPr>
        </p:nvSpPr>
        <p:spPr>
          <a:xfrm>
            <a:off x="467544" y="1196752"/>
            <a:ext cx="4040188" cy="50405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i-FI" dirty="0" smtClean="0"/>
              <a:t>                   </a:t>
            </a:r>
            <a:r>
              <a:rPr lang="fi-FI" dirty="0" smtClean="0"/>
              <a:t>2013</a:t>
            </a:r>
            <a:r>
              <a:rPr lang="fi-FI" dirty="0" smtClean="0">
                <a:sym typeface="Wingdings" pitchFamily="2" charset="2"/>
              </a:rPr>
              <a:t>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75252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dirty="0" smtClean="0"/>
              <a:t>Opettajien </a:t>
            </a:r>
            <a:r>
              <a:rPr lang="fi-FI" dirty="0"/>
              <a:t>virtuaalityöpajapäivät, SL-retket</a:t>
            </a:r>
          </a:p>
          <a:p>
            <a:pPr>
              <a:buFontTx/>
              <a:buChar char="-"/>
            </a:pPr>
            <a:r>
              <a:rPr lang="fi-FI" dirty="0"/>
              <a:t>SL-oppitunteja päivälukiossa ja etälukiossa</a:t>
            </a:r>
          </a:p>
          <a:p>
            <a:pPr>
              <a:buFontTx/>
              <a:buChar char="-"/>
            </a:pPr>
            <a:r>
              <a:rPr lang="fi-FI" dirty="0"/>
              <a:t>Hankkeen esittelyä</a:t>
            </a:r>
          </a:p>
          <a:p>
            <a:pPr>
              <a:buFontTx/>
              <a:buChar char="-"/>
            </a:pPr>
            <a:r>
              <a:rPr lang="fi-FI" dirty="0"/>
              <a:t>Vanhojen aihioiden </a:t>
            </a:r>
            <a:r>
              <a:rPr lang="fi-FI" dirty="0" smtClean="0"/>
              <a:t>kehittämistä</a:t>
            </a:r>
          </a:p>
          <a:p>
            <a:pPr marL="0" indent="0">
              <a:buNone/>
            </a:pPr>
            <a:endParaRPr lang="fi-FI" dirty="0" smtClean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196753"/>
            <a:ext cx="4041775" cy="50405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i-FI" dirty="0" smtClean="0"/>
              <a:t>                   </a:t>
            </a:r>
            <a:r>
              <a:rPr lang="fi-FI" dirty="0" smtClean="0"/>
              <a:t>Tulevaa    </a:t>
            </a: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75252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dirty="0" smtClean="0"/>
              <a:t>Opetuksen ohjeistukset</a:t>
            </a:r>
          </a:p>
          <a:p>
            <a:pPr>
              <a:buFontTx/>
              <a:buChar char="-"/>
            </a:pPr>
            <a:r>
              <a:rPr lang="fi-FI" dirty="0" smtClean="0"/>
              <a:t>Kokeilujen jatkaminen</a:t>
            </a:r>
          </a:p>
          <a:p>
            <a:pPr>
              <a:buFontTx/>
              <a:buChar char="-"/>
            </a:pPr>
            <a:endParaRPr lang="fi-FI" dirty="0"/>
          </a:p>
          <a:p>
            <a:pPr marL="0" indent="0">
              <a:buNone/>
            </a:pPr>
            <a:endParaRPr lang="fi-FI" dirty="0" smtClean="0"/>
          </a:p>
          <a:p>
            <a:pPr>
              <a:buFontTx/>
              <a:buChar char="-"/>
            </a:pPr>
            <a:endParaRPr lang="fi-FI" dirty="0"/>
          </a:p>
        </p:txBody>
      </p:sp>
      <p:pic>
        <p:nvPicPr>
          <p:cNvPr id="7" name="Sisällön paikkamerkki 3" descr="saari_0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7311" y="3512450"/>
            <a:ext cx="5580112" cy="3321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81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i-FI" dirty="0" smtClean="0"/>
              <a:t>Second Life opetuskäytössä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idx="1"/>
          </p:nvPr>
        </p:nvSpPr>
        <p:spPr>
          <a:xfrm>
            <a:off x="467544" y="1196752"/>
            <a:ext cx="4040188" cy="50405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i-FI" dirty="0" smtClean="0"/>
              <a:t>                   </a:t>
            </a:r>
            <a:r>
              <a:rPr lang="fi-FI" dirty="0" smtClean="0"/>
              <a:t>Hyvää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75252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fi-FI" dirty="0" smtClean="0"/>
              <a:t>Opettajien tietotekninen osaaminen lisääntynyt valtavasti</a:t>
            </a:r>
          </a:p>
          <a:p>
            <a:pPr>
              <a:buFontTx/>
              <a:buChar char="-"/>
            </a:pPr>
            <a:r>
              <a:rPr lang="fi-FI" dirty="0" smtClean="0"/>
              <a:t>Luova työympäristö opettajilla ja opiskelijoilla </a:t>
            </a:r>
            <a:r>
              <a:rPr lang="fi-FI" dirty="0" smtClean="0">
                <a:sym typeface="Wingdings" pitchFamily="2" charset="2"/>
              </a:rPr>
              <a:t> jaksaminen</a:t>
            </a:r>
          </a:p>
          <a:p>
            <a:pPr>
              <a:buFontTx/>
              <a:buChar char="-"/>
            </a:pPr>
            <a:r>
              <a:rPr lang="fi-FI" dirty="0" smtClean="0">
                <a:sym typeface="Wingdings" pitchFamily="2" charset="2"/>
              </a:rPr>
              <a:t>Yhdessä tekeminen ja jakaminen, vertaistuki</a:t>
            </a:r>
          </a:p>
          <a:p>
            <a:pPr>
              <a:buFontTx/>
              <a:buChar char="-"/>
            </a:pPr>
            <a:r>
              <a:rPr lang="fi-FI" dirty="0" smtClean="0">
                <a:sym typeface="Wingdings" pitchFamily="2" charset="2"/>
              </a:rPr>
              <a:t>Valtava potentiaali oppia kokemuksen ja elämyksen kautta (visuaaliset oppijat)</a:t>
            </a:r>
          </a:p>
          <a:p>
            <a:pPr>
              <a:buFontTx/>
              <a:buChar char="-"/>
            </a:pPr>
            <a:r>
              <a:rPr lang="fi-FI" dirty="0" smtClean="0">
                <a:sym typeface="Wingdings" pitchFamily="2" charset="2"/>
              </a:rPr>
              <a:t>Omassa tahdissa opiskelu</a:t>
            </a:r>
          </a:p>
          <a:p>
            <a:pPr>
              <a:buFontTx/>
              <a:buChar char="-"/>
            </a:pPr>
            <a:r>
              <a:rPr lang="fi-FI" dirty="0" smtClean="0">
                <a:sym typeface="Wingdings" pitchFamily="2" charset="2"/>
              </a:rPr>
              <a:t>Multimodaalisuus</a:t>
            </a:r>
          </a:p>
          <a:p>
            <a:pPr>
              <a:buFontTx/>
              <a:buChar char="-"/>
            </a:pPr>
            <a:r>
              <a:rPr lang="fi-FI" dirty="0" smtClean="0">
                <a:sym typeface="Wingdings" pitchFamily="2" charset="2"/>
              </a:rPr>
              <a:t>Ympäristö kannustaa yhdessä tekemiseen</a:t>
            </a:r>
            <a:endParaRPr lang="fi-FI" dirty="0" smtClean="0"/>
          </a:p>
          <a:p>
            <a:pPr marL="0" indent="0">
              <a:buNone/>
            </a:pPr>
            <a:endParaRPr lang="fi-FI" dirty="0" smtClean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196753"/>
            <a:ext cx="4041775" cy="50405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fi-FI" dirty="0" smtClean="0"/>
              <a:t>                   </a:t>
            </a:r>
            <a:r>
              <a:rPr lang="fi-FI" dirty="0" smtClean="0"/>
              <a:t>Huonoa    </a:t>
            </a: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75252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i-FI" dirty="0" smtClean="0"/>
              <a:t>Uuden ympäristön haltuun ottaminen teknisesti ja pedagogisesti</a:t>
            </a:r>
          </a:p>
          <a:p>
            <a:pPr>
              <a:buFontTx/>
              <a:buChar char="-"/>
            </a:pPr>
            <a:r>
              <a:rPr lang="fi-FI" dirty="0" smtClean="0"/>
              <a:t>Ajankäytön tehottomuus (vrt. </a:t>
            </a:r>
            <a:r>
              <a:rPr lang="fi-FI" dirty="0" err="1" smtClean="0"/>
              <a:t>opsin</a:t>
            </a:r>
            <a:r>
              <a:rPr lang="fi-FI" dirty="0" smtClean="0"/>
              <a:t> sisällöt, isot ryhmät, </a:t>
            </a:r>
            <a:r>
              <a:rPr lang="fi-FI" dirty="0" err="1" smtClean="0"/>
              <a:t>apuopetarve</a:t>
            </a:r>
            <a:r>
              <a:rPr lang="fi-FI" dirty="0" smtClean="0"/>
              <a:t>)</a:t>
            </a:r>
          </a:p>
          <a:p>
            <a:pPr>
              <a:buFontTx/>
              <a:buChar char="-"/>
            </a:pPr>
            <a:r>
              <a:rPr lang="fi-FI" dirty="0" smtClean="0"/>
              <a:t>Jatkuva päivittäminen</a:t>
            </a:r>
          </a:p>
          <a:p>
            <a:pPr>
              <a:buFontTx/>
              <a:buChar char="-"/>
            </a:pPr>
            <a:r>
              <a:rPr lang="fi-FI" dirty="0" smtClean="0"/>
              <a:t>Omien saarten ylläpitokulut</a:t>
            </a:r>
          </a:p>
          <a:p>
            <a:pPr>
              <a:buFontTx/>
              <a:buChar char="-"/>
            </a:pPr>
            <a:r>
              <a:rPr lang="fi-FI" dirty="0" smtClean="0"/>
              <a:t>Graafinen kömpelyys</a:t>
            </a:r>
          </a:p>
          <a:p>
            <a:pPr>
              <a:buFontTx/>
              <a:buChar char="-"/>
            </a:pPr>
            <a:r>
              <a:rPr lang="fi-FI" dirty="0" smtClean="0"/>
              <a:t>Koneiden kapasiteettivaatimukset</a:t>
            </a:r>
            <a:endParaRPr lang="fi-FI" dirty="0"/>
          </a:p>
          <a:p>
            <a:pPr marL="0" indent="0">
              <a:buNone/>
            </a:pPr>
            <a:endParaRPr lang="fi-FI" dirty="0" smtClean="0"/>
          </a:p>
          <a:p>
            <a:pPr>
              <a:buFontTx/>
              <a:buChar char="-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7762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04"/>
            <a:ext cx="9324528" cy="403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tsikko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err="1" smtClean="0"/>
              <a:t>Opeka</a:t>
            </a:r>
            <a:r>
              <a:rPr lang="fi-FI" dirty="0" smtClean="0"/>
              <a:t>, syksy 2013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216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t="16553" r="10409" b="27122"/>
          <a:stretch/>
        </p:blipFill>
        <p:spPr bwMode="auto">
          <a:xfrm>
            <a:off x="-25574" y="476672"/>
            <a:ext cx="10219860" cy="57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91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93610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i-FI" dirty="0" smtClean="0"/>
              <a:t>Sotunki-saarten väkeä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179512" y="1052736"/>
            <a:ext cx="8784976" cy="561662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sz="2000" dirty="0" smtClean="0"/>
          </a:p>
          <a:p>
            <a:pPr marL="0" indent="0">
              <a:buNone/>
            </a:pPr>
            <a:r>
              <a:rPr lang="fi-FI" sz="2000" b="1" dirty="0" smtClean="0"/>
              <a:t>Kuvassa eturivistä alkaen: </a:t>
            </a:r>
          </a:p>
          <a:p>
            <a:pPr marL="0" indent="0">
              <a:buNone/>
            </a:pPr>
            <a:r>
              <a:rPr lang="fi-FI" sz="2000" b="1" dirty="0" smtClean="0"/>
              <a:t>Hazel Silverpath (en), Ehi India (fy), MattiJ (hi), Julia Eternal (en), Hannele Clarity (äi), DrJones81 (fy), Atte Battitude (bi/ge), Lone Solsikke (ru), Jose Terrawyng (opo), Eka India (ge), Yolanda Hirvi (rakentaja), Zeppo Askari (fy), IVANZA (it-tuki), Helen Genopeak (rehtori), Maryann Omizu (opo), Jukka Camino (hi), Kirsikka Wolfhunter (ke) ja ylimmällä rivillä Sipoon suomenkielisestä lukiosta Eero Huckleberry (en).</a:t>
            </a:r>
            <a:endParaRPr lang="fi-FI" b="1" dirty="0" smtClean="0"/>
          </a:p>
          <a:p>
            <a:pPr marL="0" indent="0">
              <a:buNone/>
            </a:pPr>
            <a:endParaRPr lang="fi-FI" sz="2200" dirty="0" smtClean="0"/>
          </a:p>
          <a:p>
            <a:pPr marL="0" indent="0">
              <a:buNone/>
            </a:pPr>
            <a:endParaRPr lang="fi-FI" sz="2200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Kuva 5" descr="ryhmäkuva2_001.png"/>
          <p:cNvPicPr>
            <a:picLocks noChangeAspect="1"/>
          </p:cNvPicPr>
          <p:nvPr/>
        </p:nvPicPr>
        <p:blipFill rotWithShape="1">
          <a:blip r:embed="rId2" cstate="print">
            <a:lum/>
          </a:blip>
          <a:srcRect l="6954"/>
          <a:stretch/>
        </p:blipFill>
        <p:spPr>
          <a:xfrm>
            <a:off x="215997" y="1122028"/>
            <a:ext cx="4368856" cy="2797658"/>
          </a:xfrm>
          <a:prstGeom prst="rect">
            <a:avLst/>
          </a:prstGeom>
        </p:spPr>
      </p:pic>
      <p:pic>
        <p:nvPicPr>
          <p:cNvPr id="9" name="Kuva 8" descr="ryhmäkuva2_001.png"/>
          <p:cNvPicPr>
            <a:picLocks noChangeAspect="1"/>
          </p:cNvPicPr>
          <p:nvPr/>
        </p:nvPicPr>
        <p:blipFill rotWithShape="1">
          <a:blip r:embed="rId3" cstate="print"/>
          <a:srcRect l="16362" t="7937" r="21694" b="3020"/>
          <a:stretch/>
        </p:blipFill>
        <p:spPr>
          <a:xfrm>
            <a:off x="4579924" y="1122028"/>
            <a:ext cx="3898672" cy="3301265"/>
          </a:xfrm>
          <a:prstGeom prst="rect">
            <a:avLst/>
          </a:prstGeom>
        </p:spPr>
      </p:pic>
      <p:pic>
        <p:nvPicPr>
          <p:cNvPr id="7" name="Kuva 6" descr="Helen G_001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48336" t="6172" r="21956" b="24795"/>
          <a:stretch>
            <a:fillRect/>
          </a:stretch>
        </p:blipFill>
        <p:spPr>
          <a:xfrm>
            <a:off x="3848300" y="1471414"/>
            <a:ext cx="895780" cy="1224136"/>
          </a:xfrm>
          <a:prstGeom prst="rect">
            <a:avLst/>
          </a:prstGeom>
        </p:spPr>
      </p:pic>
      <p:pic>
        <p:nvPicPr>
          <p:cNvPr id="11" name="Kuva 10" descr="solttu_001.png"/>
          <p:cNvPicPr>
            <a:picLocks noChangeAspect="1"/>
          </p:cNvPicPr>
          <p:nvPr/>
        </p:nvPicPr>
        <p:blipFill>
          <a:blip r:embed="rId5" cstate="print"/>
          <a:srcRect l="25138" t="13905" r="63461" b="57063"/>
          <a:stretch>
            <a:fillRect/>
          </a:stretch>
        </p:blipFill>
        <p:spPr>
          <a:xfrm>
            <a:off x="3848300" y="2695550"/>
            <a:ext cx="803599" cy="1224136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5" t="11998" r="53686" b="833"/>
          <a:stretch/>
        </p:blipFill>
        <p:spPr>
          <a:xfrm>
            <a:off x="8034290" y="2614461"/>
            <a:ext cx="786181" cy="180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3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21014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i-FI" dirty="0" smtClean="0"/>
              <a:t>Yhteystiedot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494599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sz="2200" dirty="0" smtClean="0"/>
              <a:t> 		Yhteystiedot: </a:t>
            </a:r>
            <a:r>
              <a:rPr lang="fi-FI" sz="2200" dirty="0" err="1" smtClean="0">
                <a:hlinkClick r:id="rId2"/>
              </a:rPr>
              <a:t>www.etalukio.fi</a:t>
            </a:r>
            <a:endParaRPr lang="fi-FI" sz="2200" dirty="0" smtClean="0"/>
          </a:p>
          <a:p>
            <a:pPr marL="0" indent="0">
              <a:buNone/>
            </a:pPr>
            <a:r>
              <a:rPr lang="fi-FI" sz="2200" dirty="0"/>
              <a:t>	</a:t>
            </a:r>
            <a:r>
              <a:rPr lang="fi-FI" sz="2200" dirty="0" smtClean="0"/>
              <a:t>	Kaikki tarkemmat raportit ja esitykset nähtävissä! </a:t>
            </a:r>
          </a:p>
          <a:p>
            <a:pPr marL="0" indent="0">
              <a:buNone/>
            </a:pPr>
            <a:r>
              <a:rPr lang="fi-FI" sz="2200" dirty="0" smtClean="0"/>
              <a:t>		</a:t>
            </a:r>
          </a:p>
          <a:p>
            <a:pPr marL="0" indent="0">
              <a:buNone/>
            </a:pPr>
            <a:r>
              <a:rPr lang="fi-FI" sz="2200" dirty="0"/>
              <a:t>	</a:t>
            </a:r>
            <a:r>
              <a:rPr lang="fi-FI" sz="2200" dirty="0" smtClean="0"/>
              <a:t>	</a:t>
            </a:r>
            <a:r>
              <a:rPr lang="fi-FI" sz="2200" dirty="0" err="1" smtClean="0">
                <a:hlinkClick r:id="rId3"/>
              </a:rPr>
              <a:t>marianna.sydanmaanlakka@vantaa.fi</a:t>
            </a:r>
            <a:r>
              <a:rPr lang="fi-FI" sz="2200" dirty="0" smtClean="0"/>
              <a:t> (</a:t>
            </a:r>
            <a:r>
              <a:rPr lang="fi-FI" sz="2200" dirty="0" err="1" smtClean="0"/>
              <a:t>Maryann</a:t>
            </a:r>
            <a:r>
              <a:rPr lang="fi-FI" sz="2200" dirty="0" smtClean="0"/>
              <a:t> </a:t>
            </a:r>
            <a:r>
              <a:rPr lang="fi-FI" sz="2200" dirty="0" err="1" smtClean="0"/>
              <a:t>Omizu</a:t>
            </a:r>
            <a:r>
              <a:rPr lang="fi-FI" sz="2200" dirty="0" smtClean="0"/>
              <a:t>)</a:t>
            </a:r>
            <a:endParaRPr lang="fi-FI" sz="2200" dirty="0" smtClean="0"/>
          </a:p>
          <a:p>
            <a:pPr marL="0" indent="0">
              <a:buNone/>
            </a:pPr>
            <a:r>
              <a:rPr lang="fi-FI" sz="2200" dirty="0" smtClean="0"/>
              <a:t>		</a:t>
            </a:r>
            <a:r>
              <a:rPr lang="fi-FI" sz="2200" dirty="0" err="1" smtClean="0">
                <a:hlinkClick r:id="rId4"/>
              </a:rPr>
              <a:t>heidi.heikkila@eduvantaa.fi</a:t>
            </a:r>
            <a:r>
              <a:rPr lang="fi-FI" sz="2200" dirty="0" smtClean="0"/>
              <a:t> (Hannele </a:t>
            </a:r>
            <a:r>
              <a:rPr lang="fi-FI" sz="2200" dirty="0" smtClean="0"/>
              <a:t>Clarity)</a:t>
            </a:r>
          </a:p>
          <a:p>
            <a:pPr marL="0" indent="0">
              <a:buNone/>
            </a:pPr>
            <a:endParaRPr lang="fi-FI" sz="2200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 smtClean="0"/>
              <a:t>		Tervetuloa Sotunki-saarille!</a:t>
            </a:r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337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i-FI" dirty="0" smtClean="0"/>
              <a:t>Mitä saarellamme on?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i-FI" sz="3800" b="1" u="sng" dirty="0" smtClean="0"/>
              <a:t>Sotunki-saarten </a:t>
            </a:r>
            <a:r>
              <a:rPr lang="fi-FI" sz="3800" b="1" u="sng" dirty="0" smtClean="0"/>
              <a:t>oppimisaihioita lukioon (ja yläkouluun):</a:t>
            </a:r>
            <a:endParaRPr lang="fi-FI" sz="3800" b="1" u="sng" dirty="0" smtClean="0"/>
          </a:p>
          <a:p>
            <a:pPr marL="0" indent="0">
              <a:buNone/>
            </a:pPr>
            <a:r>
              <a:rPr lang="fi-FI" dirty="0" smtClean="0"/>
              <a:t>	          (kpl)</a:t>
            </a:r>
          </a:p>
          <a:p>
            <a:r>
              <a:rPr lang="fi-FI" sz="3500" b="1" dirty="0" smtClean="0"/>
              <a:t>ÄI 		</a:t>
            </a:r>
            <a:r>
              <a:rPr lang="fi-FI" sz="3500" b="1" dirty="0" smtClean="0"/>
              <a:t>10</a:t>
            </a:r>
            <a:endParaRPr lang="fi-FI" sz="3500" b="1" dirty="0" smtClean="0"/>
          </a:p>
          <a:p>
            <a:r>
              <a:rPr lang="fi-FI" sz="3500" b="1" dirty="0" smtClean="0"/>
              <a:t>S2		</a:t>
            </a:r>
            <a:r>
              <a:rPr lang="fi-FI" sz="3500" b="1" dirty="0" smtClean="0"/>
              <a:t>2</a:t>
            </a:r>
            <a:endParaRPr lang="fi-FI" sz="3500" b="1" dirty="0" smtClean="0"/>
          </a:p>
          <a:p>
            <a:r>
              <a:rPr lang="fi-FI" sz="3500" b="1" dirty="0" smtClean="0"/>
              <a:t>EN 		5</a:t>
            </a:r>
          </a:p>
          <a:p>
            <a:r>
              <a:rPr lang="fi-FI" sz="3500" b="1" dirty="0" smtClean="0"/>
              <a:t>RA 		2</a:t>
            </a:r>
          </a:p>
          <a:p>
            <a:r>
              <a:rPr lang="fi-FI" sz="3500" b="1" dirty="0" smtClean="0"/>
              <a:t>RU 		1 </a:t>
            </a:r>
          </a:p>
          <a:p>
            <a:r>
              <a:rPr lang="fi-FI" sz="3500" b="1" dirty="0" smtClean="0"/>
              <a:t>BI 		3</a:t>
            </a:r>
          </a:p>
          <a:p>
            <a:r>
              <a:rPr lang="fi-FI" sz="3500" b="1" dirty="0" smtClean="0"/>
              <a:t>GE 		1</a:t>
            </a:r>
          </a:p>
          <a:p>
            <a:r>
              <a:rPr lang="fi-FI" sz="3500" b="1" dirty="0" smtClean="0"/>
              <a:t>HI 		4</a:t>
            </a:r>
          </a:p>
          <a:p>
            <a:r>
              <a:rPr lang="fi-FI" sz="3500" b="1" dirty="0" smtClean="0"/>
              <a:t>KE 		3</a:t>
            </a:r>
          </a:p>
          <a:p>
            <a:r>
              <a:rPr lang="fi-FI" sz="3500" b="1" dirty="0" smtClean="0"/>
              <a:t>OPO		3</a:t>
            </a:r>
          </a:p>
          <a:p>
            <a:r>
              <a:rPr lang="fi-FI" sz="3500" b="1" dirty="0" smtClean="0"/>
              <a:t>FY		3</a:t>
            </a:r>
            <a:r>
              <a:rPr lang="fi-FI" dirty="0" smtClean="0"/>
              <a:t>	</a:t>
            </a:r>
            <a:r>
              <a:rPr lang="fi-FI" dirty="0"/>
              <a:t> </a:t>
            </a:r>
            <a:r>
              <a:rPr lang="fi-FI" dirty="0" smtClean="0"/>
              <a:t>    </a:t>
            </a:r>
            <a:r>
              <a:rPr lang="fi-FI" b="1" dirty="0" smtClean="0"/>
              <a:t>Yhteensä: </a:t>
            </a:r>
            <a:r>
              <a:rPr lang="fi-FI" b="1" dirty="0" smtClean="0"/>
              <a:t>11 oppiainetta, 37 </a:t>
            </a:r>
            <a:r>
              <a:rPr lang="fi-FI" b="1" dirty="0" smtClean="0"/>
              <a:t>aihiota</a:t>
            </a:r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53" y="2348880"/>
            <a:ext cx="4820870" cy="321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i-FI" dirty="0" smtClean="0"/>
              <a:t>Opettajat uuden tekijöinä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fi-FI" sz="600" dirty="0" smtClean="0"/>
          </a:p>
          <a:p>
            <a:r>
              <a:rPr lang="fi-FI" b="1" dirty="0" smtClean="0"/>
              <a:t>Melkein kaikki etälukion opettajat ovat käyneet SL-koulutuksessa ja suurin osa on myös mukana projektissa. </a:t>
            </a:r>
          </a:p>
          <a:p>
            <a:endParaRPr lang="fi-FI" sz="2000" b="1" dirty="0" smtClean="0"/>
          </a:p>
          <a:p>
            <a:r>
              <a:rPr lang="fi-FI" b="1" dirty="0" smtClean="0"/>
              <a:t>2009-2014 </a:t>
            </a:r>
            <a:r>
              <a:rPr lang="fi-FI" b="1" dirty="0" smtClean="0"/>
              <a:t>mukana on ollut 18 opettajaa </a:t>
            </a:r>
            <a:endParaRPr lang="fi-FI" b="1" dirty="0"/>
          </a:p>
          <a:p>
            <a:r>
              <a:rPr lang="fi-FI" b="1" dirty="0" smtClean="0"/>
              <a:t>Tällä </a:t>
            </a:r>
            <a:r>
              <a:rPr lang="fi-FI" b="1" dirty="0" smtClean="0"/>
              <a:t>hetkellä mukana on 12, eli yli puolet </a:t>
            </a:r>
            <a:r>
              <a:rPr lang="fi-FI" b="1" dirty="0" smtClean="0"/>
              <a:t>opettajakunnasta</a:t>
            </a: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746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i-FI" dirty="0" smtClean="0"/>
              <a:t>Opettajat uuden tekijöinä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fi-FI" sz="600" dirty="0" smtClean="0"/>
          </a:p>
          <a:p>
            <a:r>
              <a:rPr lang="fi-FI" b="1" dirty="0" smtClean="0"/>
              <a:t>Perehdyttämiskoulutus</a:t>
            </a:r>
          </a:p>
          <a:p>
            <a:r>
              <a:rPr lang="fi-FI" b="1" dirty="0" smtClean="0"/>
              <a:t>Jatkuva pedagoginen ja tekninen vertaistuki </a:t>
            </a:r>
          </a:p>
          <a:p>
            <a:r>
              <a:rPr lang="fi-FI" b="1" dirty="0" smtClean="0"/>
              <a:t>Jatkuvat ”Virtuaalipajat” opettajille = aikaa suunnittelulle, ideoinnille ja jakamiselle</a:t>
            </a:r>
          </a:p>
          <a:p>
            <a:r>
              <a:rPr lang="fi-FI" b="1" dirty="0" smtClean="0"/>
              <a:t>Yhteydenpito saarten rakentajaan (ulkopuolinen ostopalvelu)</a:t>
            </a:r>
          </a:p>
          <a:p>
            <a:r>
              <a:rPr lang="fi-FI" b="1" dirty="0" smtClean="0"/>
              <a:t>Apuopettaja mukana opetuskokeiluissa</a:t>
            </a:r>
          </a:p>
          <a:p>
            <a:r>
              <a:rPr lang="fi-FI" b="1" dirty="0" smtClean="0"/>
              <a:t>Yhdessä rakentunut innostus</a:t>
            </a:r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191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i-FI" dirty="0" smtClean="0"/>
              <a:t>Virtuaalipedagogiikkaa Sotunkisaarilla</a:t>
            </a:r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idx="1"/>
          </p:nvPr>
        </p:nvSpPr>
        <p:spPr>
          <a:xfrm>
            <a:off x="467544" y="1772816"/>
            <a:ext cx="8208912" cy="471338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endParaRPr lang="fi-FI" sz="1500" dirty="0" smtClean="0"/>
          </a:p>
          <a:p>
            <a:pPr marL="0" indent="0">
              <a:buNone/>
            </a:pPr>
            <a:r>
              <a:rPr lang="fi-FI" sz="2800" b="1" dirty="0" smtClean="0"/>
              <a:t>Saariemme rakentajana on ollut Metaverstas Oy. Kuvassa rakentaja Annika Keskinen (avatar Yolanda Hirvi).</a:t>
            </a:r>
          </a:p>
          <a:p>
            <a:pPr marL="0" indent="0">
              <a:buNone/>
            </a:pPr>
            <a:endParaRPr lang="fi-FI" sz="2800" b="1" dirty="0" smtClean="0"/>
          </a:p>
          <a:p>
            <a:pPr marL="0" indent="0">
              <a:buNone/>
            </a:pPr>
            <a:r>
              <a:rPr lang="fi-FI" sz="2800" b="1" dirty="0" smtClean="0"/>
              <a:t>Opettajien työnä </a:t>
            </a:r>
            <a:endParaRPr lang="fi-FI" sz="2800" b="1" dirty="0" smtClean="0"/>
          </a:p>
          <a:p>
            <a:pPr marL="0" indent="0">
              <a:buNone/>
            </a:pPr>
            <a:r>
              <a:rPr lang="fi-FI" sz="2800" b="1" dirty="0" smtClean="0"/>
              <a:t>- </a:t>
            </a:r>
            <a:r>
              <a:rPr lang="fi-FI" sz="2800" b="1" dirty="0" smtClean="0"/>
              <a:t>ideoida aihioita </a:t>
            </a:r>
            <a:endParaRPr lang="fi-FI" sz="2800" b="1" dirty="0" smtClean="0"/>
          </a:p>
          <a:p>
            <a:pPr marL="0" indent="0">
              <a:buNone/>
            </a:pPr>
            <a:r>
              <a:rPr lang="fi-FI" sz="2800" b="1" dirty="0" smtClean="0"/>
              <a:t>- tuottaa </a:t>
            </a:r>
            <a:r>
              <a:rPr lang="fi-FI" sz="2800" b="1" dirty="0" smtClean="0"/>
              <a:t>niihin materiaaleja </a:t>
            </a:r>
          </a:p>
          <a:p>
            <a:pPr marL="0" indent="0">
              <a:buNone/>
            </a:pPr>
            <a:r>
              <a:rPr lang="fi-FI" sz="2800" b="1" dirty="0" smtClean="0"/>
              <a:t>- </a:t>
            </a:r>
            <a:r>
              <a:rPr lang="fi-FI" sz="2800" b="1" dirty="0" smtClean="0"/>
              <a:t>opastaa </a:t>
            </a:r>
            <a:r>
              <a:rPr lang="fi-FI" sz="2800" b="1" dirty="0" smtClean="0"/>
              <a:t>opiskelijoita </a:t>
            </a:r>
          </a:p>
          <a:p>
            <a:pPr marL="0" indent="0">
              <a:buNone/>
            </a:pPr>
            <a:r>
              <a:rPr lang="fi-FI" sz="2800" b="1" dirty="0" smtClean="0"/>
              <a:t>toimimaan </a:t>
            </a:r>
            <a:r>
              <a:rPr lang="fi-FI" sz="2800" b="1" dirty="0" smtClean="0"/>
              <a:t>virtuaalimaailmassa</a:t>
            </a:r>
            <a:r>
              <a:rPr lang="fi-FI" sz="2800" b="1" dirty="0" smtClean="0"/>
              <a:t>. </a:t>
            </a:r>
          </a:p>
          <a:p>
            <a:pPr marL="0" indent="0">
              <a:buNone/>
            </a:pPr>
            <a:endParaRPr lang="fi-FI" sz="1300" b="1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9" r="21062"/>
          <a:stretch/>
        </p:blipFill>
        <p:spPr>
          <a:xfrm>
            <a:off x="5292080" y="2924944"/>
            <a:ext cx="3295227" cy="319424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974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i-FI" dirty="0" smtClean="0"/>
              <a:t>Historian oppimisaihiot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9658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i-FI" sz="2200" u="sng" dirty="0" smtClean="0"/>
              <a:t>TALVISOTA</a:t>
            </a:r>
            <a:endParaRPr lang="fi-FI" sz="2200" dirty="0" smtClean="0"/>
          </a:p>
          <a:p>
            <a:r>
              <a:rPr lang="fi-FI" sz="2200" dirty="0"/>
              <a:t>R</a:t>
            </a:r>
            <a:r>
              <a:rPr lang="fi-FI" sz="2200" dirty="0" smtClean="0"/>
              <a:t>yhdy sotakirjeenvaihtajaksi ja ota selville suomalaisten menestyksen salaisuus talvisodan aikana. </a:t>
            </a:r>
            <a:endParaRPr lang="fi-FI" sz="2200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>
          <a:xfrm>
            <a:off x="467544" y="3645024"/>
            <a:ext cx="4040188" cy="284117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i-FI" sz="1300" b="1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3"/>
          </p:nvPr>
        </p:nvSpPr>
        <p:spPr>
          <a:xfrm>
            <a:off x="4645025" y="1556792"/>
            <a:ext cx="4041775" cy="194421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fi-FI" sz="2200" u="sng" dirty="0" smtClean="0"/>
              <a:t>OLYMPOS</a:t>
            </a:r>
            <a:endParaRPr lang="fi-FI" sz="2200" u="sng" dirty="0" smtClean="0"/>
          </a:p>
          <a:p>
            <a:pPr>
              <a:lnSpc>
                <a:spcPct val="120000"/>
              </a:lnSpc>
            </a:pPr>
            <a:r>
              <a:rPr lang="fi-FI" sz="2200" dirty="0" smtClean="0"/>
              <a:t>Vieraile jumalten kodissa, opi lisää antiikin Kreikan jumalista ja historiasta</a:t>
            </a:r>
            <a:r>
              <a:rPr lang="fi-FI" sz="2200" dirty="0" smtClean="0"/>
              <a:t>.</a:t>
            </a:r>
            <a:endParaRPr lang="fi-FI" sz="2200" dirty="0" smtClean="0"/>
          </a:p>
        </p:txBody>
      </p:sp>
      <p:sp>
        <p:nvSpPr>
          <p:cNvPr id="7" name="Sisällön paikkamerkki 6"/>
          <p:cNvSpPr>
            <a:spLocks noGrp="1"/>
          </p:cNvSpPr>
          <p:nvPr>
            <p:ph sz="quarter" idx="4"/>
          </p:nvPr>
        </p:nvSpPr>
        <p:spPr>
          <a:xfrm>
            <a:off x="4645025" y="3645024"/>
            <a:ext cx="4041775" cy="280831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      j</a:t>
            </a:r>
            <a:endParaRPr lang="fi-FI" dirty="0"/>
          </a:p>
        </p:txBody>
      </p:sp>
      <p:pic>
        <p:nvPicPr>
          <p:cNvPr id="14" name="Sisällön paikkamerkki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89040"/>
            <a:ext cx="3898776" cy="2592288"/>
          </a:xfrm>
          <a:prstGeom prst="rect">
            <a:avLst/>
          </a:prstGeom>
        </p:spPr>
      </p:pic>
      <p:pic>
        <p:nvPicPr>
          <p:cNvPr id="17" name="Sisällön paikkamerkki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89040"/>
            <a:ext cx="388843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1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fi-FI" dirty="0" smtClean="0"/>
              <a:t>Biologian oppimisaihiot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96589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fi-FI" sz="2200" u="sng" dirty="0" smtClean="0"/>
              <a:t>KASVIHUONE JA PUISTO</a:t>
            </a:r>
            <a:endParaRPr lang="fi-FI" sz="2200" dirty="0"/>
          </a:p>
          <a:p>
            <a:r>
              <a:rPr lang="fi-FI" sz="2200" dirty="0" smtClean="0"/>
              <a:t>Pääset perille, kun seuraat</a:t>
            </a:r>
            <a:r>
              <a:rPr lang="fi-FI" sz="2000" dirty="0" smtClean="0"/>
              <a:t> </a:t>
            </a:r>
            <a:r>
              <a:rPr lang="fi-FI" sz="2000" dirty="0"/>
              <a:t>harmaata polkua amfiteatterin </a:t>
            </a:r>
            <a:r>
              <a:rPr lang="fi-FI" sz="2000" dirty="0" smtClean="0"/>
              <a:t>taa. </a:t>
            </a:r>
            <a:endParaRPr lang="fi-FI" sz="2000" dirty="0"/>
          </a:p>
          <a:p>
            <a:r>
              <a:rPr lang="fi-FI" sz="2000" dirty="0" smtClean="0"/>
              <a:t>Kaarisillan </a:t>
            </a:r>
            <a:r>
              <a:rPr lang="fi-FI" sz="2000" dirty="0"/>
              <a:t>takana on juhlatalo, </a:t>
            </a:r>
            <a:r>
              <a:rPr lang="fi-FI" sz="2000" dirty="0" smtClean="0"/>
              <a:t>jossa voi </a:t>
            </a:r>
            <a:r>
              <a:rPr lang="fi-FI" sz="2000" dirty="0"/>
              <a:t>tanssia biologia-aiheisten kappaleiden tahtiin</a:t>
            </a:r>
            <a:r>
              <a:rPr lang="fi-FI" sz="2000" dirty="0" smtClean="0"/>
              <a:t>.</a:t>
            </a:r>
            <a:endParaRPr lang="fi-FI" sz="2200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2"/>
          </p:nvPr>
        </p:nvSpPr>
        <p:spPr>
          <a:xfrm>
            <a:off x="467544" y="3645024"/>
            <a:ext cx="4040188" cy="284117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fi-FI" sz="1300" b="1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3"/>
          </p:nvPr>
        </p:nvSpPr>
        <p:spPr>
          <a:xfrm>
            <a:off x="4645025" y="1556792"/>
            <a:ext cx="4041775" cy="194421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endParaRPr lang="fi-FI" dirty="0" smtClean="0"/>
          </a:p>
          <a:p>
            <a:r>
              <a:rPr lang="fi-FI" sz="2100" u="sng" dirty="0" smtClean="0"/>
              <a:t>GEENIMAAILMA</a:t>
            </a:r>
          </a:p>
          <a:p>
            <a:r>
              <a:rPr lang="fi-FI" sz="2100" dirty="0" smtClean="0"/>
              <a:t>Lennä </a:t>
            </a:r>
            <a:r>
              <a:rPr lang="fi-FI" sz="2100" dirty="0"/>
              <a:t>suoraan ylöspäin </a:t>
            </a:r>
            <a:r>
              <a:rPr lang="fi-FI" sz="2100" dirty="0" smtClean="0"/>
              <a:t>kasvihuoneen </a:t>
            </a:r>
            <a:r>
              <a:rPr lang="fi-FI" sz="2100" dirty="0"/>
              <a:t>vierestä</a:t>
            </a:r>
            <a:r>
              <a:rPr lang="fi-FI" sz="2100" dirty="0" smtClean="0"/>
              <a:t>, niin pääset </a:t>
            </a:r>
            <a:r>
              <a:rPr lang="fi-FI" sz="2100" dirty="0"/>
              <a:t>taivaalla leijuvaan geenimaailmaan tutustumaan DNA:n rakenteeseen</a:t>
            </a:r>
            <a:r>
              <a:rPr lang="fi-FI" sz="2100" dirty="0" smtClean="0"/>
              <a:t>.</a:t>
            </a:r>
            <a:endParaRPr lang="fi-FI" sz="2100" dirty="0"/>
          </a:p>
          <a:p>
            <a:endParaRPr lang="fi-FI" dirty="0"/>
          </a:p>
        </p:txBody>
      </p:sp>
      <p:sp>
        <p:nvSpPr>
          <p:cNvPr id="7" name="Sisällön paikkamerkki 6"/>
          <p:cNvSpPr>
            <a:spLocks noGrp="1"/>
          </p:cNvSpPr>
          <p:nvPr>
            <p:ph sz="quarter" idx="4"/>
          </p:nvPr>
        </p:nvSpPr>
        <p:spPr>
          <a:xfrm>
            <a:off x="4634681" y="3645024"/>
            <a:ext cx="4041775" cy="280831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r>
              <a:rPr lang="fi-FI" dirty="0"/>
              <a:t> </a:t>
            </a:r>
            <a:r>
              <a:rPr lang="fi-FI" dirty="0" smtClean="0"/>
              <a:t>         </a:t>
            </a:r>
            <a:endParaRPr lang="fi-FI" dirty="0"/>
          </a:p>
        </p:txBody>
      </p:sp>
      <p:sp>
        <p:nvSpPr>
          <p:cNvPr id="9" name="AutoShape 2" descr="https://fronter.com/vantaa/links/link.phtml?idesc=1&amp;iid=1026759"/>
          <p:cNvSpPr>
            <a:spLocks noChangeAspect="1" noChangeArrowheads="1"/>
          </p:cNvSpPr>
          <p:nvPr/>
        </p:nvSpPr>
        <p:spPr bwMode="auto">
          <a:xfrm>
            <a:off x="63500" y="-136525"/>
            <a:ext cx="11172825" cy="711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dirty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717032"/>
            <a:ext cx="3888432" cy="2664296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59332"/>
            <a:ext cx="3888432" cy="262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1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Biologia (BI2) 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 smtClean="0"/>
              <a:t>4 ryhmää, 120 opiskelijaa</a:t>
            </a:r>
          </a:p>
          <a:p>
            <a:r>
              <a:rPr lang="fi-FI" dirty="0" smtClean="0"/>
              <a:t>Oppituntien aikana</a:t>
            </a:r>
          </a:p>
          <a:p>
            <a:r>
              <a:rPr lang="fi-FI" dirty="0" smtClean="0"/>
              <a:t>Perehtyminen SL, </a:t>
            </a:r>
            <a:r>
              <a:rPr lang="fi-FI" dirty="0" err="1" smtClean="0"/>
              <a:t>avattaren</a:t>
            </a:r>
            <a:r>
              <a:rPr lang="fi-FI" dirty="0" smtClean="0"/>
              <a:t> käyttö, ympäristön sisällöt</a:t>
            </a:r>
          </a:p>
          <a:p>
            <a:r>
              <a:rPr lang="fi-FI" dirty="0" smtClean="0"/>
              <a:t>Ei pakollisia tehtäviä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 smtClean="0"/>
              <a:t>Opiskelijoiden mielipiteitä</a:t>
            </a:r>
            <a:endParaRPr lang="fi-FI" dirty="0"/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 smtClean="0"/>
              <a:t>”Maisemat ja äänet tuovat opiskeluun eloa tylsän </a:t>
            </a:r>
            <a:r>
              <a:rPr lang="fi-FI" dirty="0" err="1" smtClean="0"/>
              <a:t>ulkoalukemisen</a:t>
            </a:r>
            <a:r>
              <a:rPr lang="fi-FI" dirty="0" smtClean="0"/>
              <a:t> sijaan”</a:t>
            </a:r>
          </a:p>
          <a:p>
            <a:r>
              <a:rPr lang="fi-FI" dirty="0" smtClean="0"/>
              <a:t>”Vaihtelevaa, lisää motivaatiota, välillä kivaa”</a:t>
            </a:r>
            <a:endParaRPr lang="fi-FI" dirty="0" smtClean="0"/>
          </a:p>
          <a:p>
            <a:r>
              <a:rPr lang="fi-FI" dirty="0" smtClean="0"/>
              <a:t>”Se oli TODELLA karkea </a:t>
            </a:r>
            <a:r>
              <a:rPr lang="fi-FI" dirty="0" err="1" smtClean="0"/>
              <a:t>käyttöliittymä…haittaa</a:t>
            </a:r>
            <a:r>
              <a:rPr lang="fi-FI" dirty="0" smtClean="0"/>
              <a:t> opiskeluun ja tuhlaa aikaa”</a:t>
            </a:r>
          </a:p>
          <a:p>
            <a:r>
              <a:rPr lang="fi-FI" dirty="0" smtClean="0"/>
              <a:t>”Koulun koneet huonoja”</a:t>
            </a:r>
            <a:endParaRPr lang="fi-FI" dirty="0"/>
          </a:p>
        </p:txBody>
      </p:sp>
      <p:sp>
        <p:nvSpPr>
          <p:cNvPr id="7" name="Otsikko 3"/>
          <p:cNvSpPr txBox="1">
            <a:spLocks/>
          </p:cNvSpPr>
          <p:nvPr/>
        </p:nvSpPr>
        <p:spPr>
          <a:xfrm>
            <a:off x="467544" y="332656"/>
            <a:ext cx="8229600" cy="1143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 smtClean="0"/>
              <a:t>Tuloksia: Biologiaa ISL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402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874</Words>
  <Application>Microsoft Office PowerPoint</Application>
  <PresentationFormat>Näytössä katseltava diaesitys (4:3)</PresentationFormat>
  <Paragraphs>214</Paragraphs>
  <Slides>26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27" baseType="lpstr">
      <vt:lpstr>Office-teema</vt:lpstr>
      <vt:lpstr>PowerPoint-esitys</vt:lpstr>
      <vt:lpstr>Virtuaalinen oppimisympäristö</vt:lpstr>
      <vt:lpstr>Mitä saarellamme on?</vt:lpstr>
      <vt:lpstr>Opettajat uuden tekijöinä</vt:lpstr>
      <vt:lpstr>Opettajat uuden tekijöinä</vt:lpstr>
      <vt:lpstr>Virtuaalipedagogiikkaa Sotunkisaarilla</vt:lpstr>
      <vt:lpstr>Historian oppimisaihiot</vt:lpstr>
      <vt:lpstr>Biologian oppimisaihiot</vt:lpstr>
      <vt:lpstr>PowerPoint-esitys</vt:lpstr>
      <vt:lpstr>KIRJALLISUUDEN HISTORIAN POLKU (ÄI5)</vt:lpstr>
      <vt:lpstr>PowerPoint-esitys</vt:lpstr>
      <vt:lpstr>PROPAGANDA JA MAINONTA: propagandapalatsi (ÄI4, S23, HI)</vt:lpstr>
      <vt:lpstr>Komean kulissin takana on sotilasteltta ja propagandapäämaja.</vt:lpstr>
      <vt:lpstr>Esineissä on pieni tekstitiedosto, jonka saa klikkaamalla. Osaan esineistä tulee nettilinkki.</vt:lpstr>
      <vt:lpstr>Lähde Marsiin propagandaradalle! (ÄI4, S23, HI) </vt:lpstr>
      <vt:lpstr>Kuvia taivastasoilta: pallopelejä, ketteryyttä, tien ja tiedon etsintää</vt:lpstr>
      <vt:lpstr>PowerPoint-esitys</vt:lpstr>
      <vt:lpstr>Opinto-ohjauksen ranta</vt:lpstr>
      <vt:lpstr>PowerPoint-esitys</vt:lpstr>
      <vt:lpstr>SL-projektin aikajana</vt:lpstr>
      <vt:lpstr>SL-projektin aikajana</vt:lpstr>
      <vt:lpstr>Second Life opetuskäytössä</vt:lpstr>
      <vt:lpstr>PowerPoint-esitys</vt:lpstr>
      <vt:lpstr>PowerPoint-esitys</vt:lpstr>
      <vt:lpstr>Sotunki-saarten väkeä</vt:lpstr>
      <vt:lpstr>Yhteystiedot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Heidi Heikkilä</dc:creator>
  <cp:lastModifiedBy>Sydänmaanlakka Marianna</cp:lastModifiedBy>
  <cp:revision>38</cp:revision>
  <dcterms:created xsi:type="dcterms:W3CDTF">2012-11-14T11:58:07Z</dcterms:created>
  <dcterms:modified xsi:type="dcterms:W3CDTF">2013-12-02T15:06:15Z</dcterms:modified>
</cp:coreProperties>
</file>