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6" r:id="rId4"/>
    <p:sldId id="257" r:id="rId5"/>
    <p:sldId id="258" r:id="rId6"/>
    <p:sldId id="259" r:id="rId7"/>
    <p:sldId id="264" r:id="rId8"/>
    <p:sldId id="267" r:id="rId9"/>
    <p:sldId id="260" r:id="rId10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616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98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375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468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610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731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7795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96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8661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749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0845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1823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A3945-FDEF-6F42-AFCF-1C185B1BC18F}" type="datetimeFigureOut">
              <a:rPr lang="fi-FI" smtClean="0"/>
              <a:t>2.5.2012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02FCD-0B5E-024E-B52A-6FEFA417C5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40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Oppijan yksilöllisen oppimistyylin tukeminen peleillä (aihio 3)</a:t>
            </a:r>
            <a:r>
              <a:rPr lang="fi-FI" dirty="0"/>
              <a:t/>
            </a:r>
            <a:br>
              <a:rPr lang="fi-FI" dirty="0"/>
            </a:br>
            <a:r>
              <a:rPr lang="fi-FI" b="1" dirty="0"/>
              <a:t>OPYP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7519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Hankkeen resursseilla hankitaan osallistuville yhtenäiskouluille tai vastaaville oppilaitosyksiköille sekä ala- että yläkoulun käyttöön luokallinen </a:t>
            </a:r>
            <a:r>
              <a:rPr lang="fi-FI" dirty="0" err="1"/>
              <a:t>tablet-tietokoneita</a:t>
            </a:r>
            <a:r>
              <a:rPr lang="fi-FI" dirty="0"/>
              <a:t> (40-60 kpl/koulu).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1853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Oppijat käyttävät tiedostamattomasti erilaisia oppimisstrategioita tai opiskelutapoja. Pedagogisissa tutkimuksissa oppimistyylit on jaoteltu usein visuaaliseen, auditiiviseen ja kinesteettiseen oppimistyyliin. Oppijat voidaankin karkeasti jakaa oppimistyylin mukaan näihin kolmeen ryhmään.</a:t>
            </a:r>
            <a:r>
              <a:rPr lang="fi-FI" dirty="0" smtClean="0">
                <a:effectLst/>
              </a:rPr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7324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Hanke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00665"/>
            <a:ext cx="8229600" cy="595488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i-FI" sz="2600" dirty="0" smtClean="0"/>
              <a:t>Etsii</a:t>
            </a:r>
            <a:r>
              <a:rPr lang="fi-FI" sz="2600" dirty="0"/>
              <a:t>, kokeilee ja arvioi eri oppimistyylejä tukevia oppimispelejä oppilaitos- verkostossa</a:t>
            </a:r>
          </a:p>
          <a:p>
            <a:pPr lvl="0"/>
            <a:r>
              <a:rPr lang="fi-FI" sz="2600" dirty="0"/>
              <a:t>Tuottaa malleja oppimisen yksilöllistämiseen pelejä hyödyntäen eri oppiaineissa</a:t>
            </a:r>
          </a:p>
          <a:p>
            <a:pPr lvl="0"/>
            <a:r>
              <a:rPr lang="fi-FI" sz="2600" dirty="0"/>
              <a:t>Luo didaktisia ja pedagogisia käytänteitä oppimispelien ja </a:t>
            </a:r>
            <a:r>
              <a:rPr lang="fi-FI" sz="2600" dirty="0" err="1"/>
              <a:t>mobiilivälineiden</a:t>
            </a:r>
            <a:r>
              <a:rPr lang="fi-FI" sz="2600" dirty="0"/>
              <a:t> käyttöönottoon perus- ja erityisopetuksessa</a:t>
            </a:r>
          </a:p>
          <a:p>
            <a:pPr lvl="0"/>
            <a:r>
              <a:rPr lang="fi-FI" sz="2600" dirty="0"/>
              <a:t>Kehittää oppimisen yksilöllistämisen suunnitelmia tukemaan tieto- ja viestintäteknologiataitojen oppimiseen oppimispelejä hyödyntäen</a:t>
            </a:r>
          </a:p>
          <a:p>
            <a:pPr lvl="0"/>
            <a:r>
              <a:rPr lang="fi-FI" sz="2600" dirty="0"/>
              <a:t>Kehittää opettajille opettajan ohjeistoja hankkeessa kokeiltujen pelien hyödyntämiseen sekä perus– että erityisopetuksessa ja integroinnissa</a:t>
            </a:r>
          </a:p>
          <a:p>
            <a:pPr lvl="0"/>
            <a:r>
              <a:rPr lang="fi-FI" sz="2600" dirty="0"/>
              <a:t>Luo, luokittelee ja toteuttaa oppimispeleille eri oppimistyylien </a:t>
            </a:r>
            <a:r>
              <a:rPr lang="fi-FI" sz="2600" dirty="0" err="1"/>
              <a:t>kriteeristön</a:t>
            </a:r>
            <a:r>
              <a:rPr lang="fi-FI" sz="2600" dirty="0"/>
              <a:t> ja luokittelujärjestelmän</a:t>
            </a:r>
          </a:p>
          <a:p>
            <a:pPr lvl="0"/>
            <a:r>
              <a:rPr lang="fi-FI" sz="2600" dirty="0"/>
              <a:t>Toteuttaa opettajille verkkovälitteisen verkoston, jossa hankekoulujen opettajat voivat jakaa kokemuksiaan oppimispelien käytöstä eri kouluissa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7621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13197"/>
            <a:ext cx="8229600" cy="6144803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Hankkeessa käytetään Opetushallituksen Oppimispelit ja virtuaalimaailmat opetuksessa –koordinaatiohankkeen luomaa oppimispelien portaalia ja luokittelua. Hanke täydentää OVI hankkeen luokittelua keskittyen luokittelemaan oppimispelejä oppimistyylien (visuaalinen, auditiivinen ja kinesteettinen) ja oppimisen yksilöllistämisen näkökulmista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/>
              <a:t>Hankkeessa hyödynnetään Niilo Mäki-instituutin pelillisen oppimisen tutkimustuloksia ja –kokemuksia. Kehitämme yhdessä instituutin kanssa hanketta tukevia ja arvioivia tutkimusaihioita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Hankkeessa </a:t>
            </a:r>
            <a:r>
              <a:rPr lang="fi-FI" dirty="0"/>
              <a:t>tuotetaan opettajan ohjeita, jotka tallennetaan </a:t>
            </a:r>
            <a:r>
              <a:rPr lang="fi-FI" dirty="0" err="1"/>
              <a:t>OpenKortti-</a:t>
            </a:r>
            <a:r>
              <a:rPr lang="fi-FI" dirty="0"/>
              <a:t> tietokantaan, sekä koulutusmateriaaleja opettajien täydennyskoulutuksiin. Hankkeen kokemuksia jaetaan myös perustettavassa verkkoyhteisössä, johon pyritään myös keräämään kansainvälisten asiantuntijoiden kommentteja ja tutkimustuloksia.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5254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Hankkeen toteutussisällöt keskittyvät 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fi-FI" dirty="0" smtClean="0"/>
              <a:t>perusopetuksen </a:t>
            </a:r>
            <a:r>
              <a:rPr lang="fi-FI" dirty="0"/>
              <a:t>oppilaiden oppimistyylien määrittämisen välineiden etsimiseen ja kartoittamiseen</a:t>
            </a:r>
          </a:p>
          <a:p>
            <a:pPr lvl="0"/>
            <a:r>
              <a:rPr lang="fi-FI" dirty="0"/>
              <a:t>oppimispelien kokeiluun ja testaamiseen oppijan omaa oppimistyyliä tukevien eriyttämismallien kehittämiseen</a:t>
            </a:r>
          </a:p>
          <a:p>
            <a:pPr lvl="0"/>
            <a:r>
              <a:rPr lang="fi-FI" dirty="0"/>
              <a:t>oppimispelien käyttöön oppiaineintegraation välineenä</a:t>
            </a:r>
          </a:p>
          <a:p>
            <a:pPr lvl="0"/>
            <a:r>
              <a:rPr lang="fi-FI" dirty="0"/>
              <a:t>projektiopiskelun </a:t>
            </a:r>
            <a:r>
              <a:rPr lang="fi-FI" dirty="0" err="1"/>
              <a:t>monimuotoistamiseen</a:t>
            </a:r>
            <a:r>
              <a:rPr lang="fi-FI" dirty="0"/>
              <a:t> hyödyntäen opettajien INO- ja </a:t>
            </a:r>
            <a:r>
              <a:rPr lang="fi-FI" dirty="0" err="1"/>
              <a:t>HOPS-malleja</a:t>
            </a:r>
            <a:r>
              <a:rPr lang="fi-FI" dirty="0"/>
              <a:t> ja osaamista (INO =itse neuvova opiskelu)</a:t>
            </a:r>
          </a:p>
          <a:p>
            <a:pPr lvl="0"/>
            <a:r>
              <a:rPr lang="fi-FI" dirty="0"/>
              <a:t>didaktisten mallien kehittämiseen oppimispelien ja </a:t>
            </a:r>
            <a:r>
              <a:rPr lang="fi-FI" dirty="0" err="1"/>
              <a:t>mobiilivälineiden</a:t>
            </a:r>
            <a:r>
              <a:rPr lang="fi-FI" dirty="0"/>
              <a:t> opetuskäyttöön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544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347929" y="4888010"/>
            <a:ext cx="1061182" cy="591432"/>
          </a:xfrm>
          <a:prstGeom prst="rect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/>
          <p:cNvSpPr/>
          <p:nvPr/>
        </p:nvSpPr>
        <p:spPr>
          <a:xfrm>
            <a:off x="5650353" y="2984236"/>
            <a:ext cx="1061182" cy="591432"/>
          </a:xfrm>
          <a:prstGeom prst="rect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 10"/>
          <p:cNvSpPr/>
          <p:nvPr/>
        </p:nvSpPr>
        <p:spPr>
          <a:xfrm>
            <a:off x="3690370" y="3619240"/>
            <a:ext cx="1061182" cy="591432"/>
          </a:xfrm>
          <a:prstGeom prst="rect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/>
          <p:cNvSpPr/>
          <p:nvPr/>
        </p:nvSpPr>
        <p:spPr>
          <a:xfrm>
            <a:off x="1906003" y="4234290"/>
            <a:ext cx="1061182" cy="591432"/>
          </a:xfrm>
          <a:prstGeom prst="rect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/>
          <p:cNvSpPr txBox="1"/>
          <p:nvPr/>
        </p:nvSpPr>
        <p:spPr>
          <a:xfrm>
            <a:off x="309829" y="4833111"/>
            <a:ext cx="11625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Projektin </a:t>
            </a:r>
          </a:p>
          <a:p>
            <a:r>
              <a:rPr lang="fi-FI" dirty="0" smtClean="0"/>
              <a:t>käynnistys</a:t>
            </a:r>
            <a:endParaRPr lang="fi-FI" dirty="0"/>
          </a:p>
        </p:txBody>
      </p:sp>
      <p:sp>
        <p:nvSpPr>
          <p:cNvPr id="15" name="Tekstiruutu 14"/>
          <p:cNvSpPr txBox="1"/>
          <p:nvPr/>
        </p:nvSpPr>
        <p:spPr>
          <a:xfrm>
            <a:off x="1906003" y="4179391"/>
            <a:ext cx="1097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Verkosto-</a:t>
            </a:r>
          </a:p>
          <a:p>
            <a:r>
              <a:rPr lang="fi-FI" dirty="0" smtClean="0"/>
              <a:t>kokous</a:t>
            </a:r>
            <a:endParaRPr lang="fi-FI" dirty="0"/>
          </a:p>
        </p:txBody>
      </p:sp>
      <p:sp>
        <p:nvSpPr>
          <p:cNvPr id="16" name="Tekstiruutu 15"/>
          <p:cNvSpPr txBox="1"/>
          <p:nvPr/>
        </p:nvSpPr>
        <p:spPr>
          <a:xfrm>
            <a:off x="3653926" y="3572918"/>
            <a:ext cx="1097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Verkosto-</a:t>
            </a:r>
          </a:p>
          <a:p>
            <a:r>
              <a:rPr lang="fi-FI" dirty="0" smtClean="0"/>
              <a:t>kokous</a:t>
            </a:r>
            <a:endParaRPr lang="fi-FI" dirty="0"/>
          </a:p>
        </p:txBody>
      </p:sp>
      <p:sp>
        <p:nvSpPr>
          <p:cNvPr id="17" name="Tekstiruutu 16"/>
          <p:cNvSpPr txBox="1"/>
          <p:nvPr/>
        </p:nvSpPr>
        <p:spPr>
          <a:xfrm>
            <a:off x="5613909" y="2929337"/>
            <a:ext cx="1097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Verkosto-</a:t>
            </a:r>
          </a:p>
          <a:p>
            <a:r>
              <a:rPr lang="fi-FI" dirty="0" smtClean="0"/>
              <a:t>kokous</a:t>
            </a:r>
            <a:endParaRPr lang="fi-FI" dirty="0"/>
          </a:p>
        </p:txBody>
      </p:sp>
      <p:cxnSp>
        <p:nvCxnSpPr>
          <p:cNvPr id="19" name="Suora nuoliyhdysviiva 18"/>
          <p:cNvCxnSpPr/>
          <p:nvPr/>
        </p:nvCxnSpPr>
        <p:spPr>
          <a:xfrm>
            <a:off x="347929" y="6248400"/>
            <a:ext cx="8355804" cy="16933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Suorakulmio 19"/>
          <p:cNvSpPr/>
          <p:nvPr/>
        </p:nvSpPr>
        <p:spPr>
          <a:xfrm>
            <a:off x="7512986" y="2391584"/>
            <a:ext cx="1061182" cy="591432"/>
          </a:xfrm>
          <a:prstGeom prst="rect">
            <a:avLst/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Tekstiruutu 20"/>
          <p:cNvSpPr txBox="1"/>
          <p:nvPr/>
        </p:nvSpPr>
        <p:spPr>
          <a:xfrm>
            <a:off x="7476542" y="2336685"/>
            <a:ext cx="1097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Verkosto-</a:t>
            </a:r>
          </a:p>
          <a:p>
            <a:r>
              <a:rPr lang="fi-FI" dirty="0" smtClean="0"/>
              <a:t>kokous</a:t>
            </a:r>
            <a:endParaRPr lang="fi-FI" dirty="0"/>
          </a:p>
        </p:txBody>
      </p:sp>
      <p:sp>
        <p:nvSpPr>
          <p:cNvPr id="23" name="Kuvatekstisoikio 22"/>
          <p:cNvSpPr/>
          <p:nvPr/>
        </p:nvSpPr>
        <p:spPr>
          <a:xfrm>
            <a:off x="745067" y="3166533"/>
            <a:ext cx="1032933" cy="812800"/>
          </a:xfrm>
          <a:prstGeom prst="wedgeEllipseCallou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kstiruutu 23"/>
          <p:cNvSpPr txBox="1"/>
          <p:nvPr/>
        </p:nvSpPr>
        <p:spPr>
          <a:xfrm>
            <a:off x="786488" y="3265270"/>
            <a:ext cx="1025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Työsken-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tely</a:t>
            </a:r>
            <a:endParaRPr lang="fi-FI" dirty="0"/>
          </a:p>
        </p:txBody>
      </p:sp>
      <p:sp>
        <p:nvSpPr>
          <p:cNvPr id="29" name="Kuvatekstisoikio 28"/>
          <p:cNvSpPr/>
          <p:nvPr/>
        </p:nvSpPr>
        <p:spPr>
          <a:xfrm>
            <a:off x="6443609" y="1509686"/>
            <a:ext cx="1032933" cy="812800"/>
          </a:xfrm>
          <a:prstGeom prst="wedgeEllipseCallou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Tekstiruutu 29"/>
          <p:cNvSpPr txBox="1"/>
          <p:nvPr/>
        </p:nvSpPr>
        <p:spPr>
          <a:xfrm>
            <a:off x="6485030" y="1608423"/>
            <a:ext cx="1025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Työsken-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tely</a:t>
            </a:r>
            <a:endParaRPr lang="fi-FI" dirty="0"/>
          </a:p>
        </p:txBody>
      </p:sp>
      <p:sp>
        <p:nvSpPr>
          <p:cNvPr id="31" name="Kuvatekstisoikio 30"/>
          <p:cNvSpPr/>
          <p:nvPr/>
        </p:nvSpPr>
        <p:spPr>
          <a:xfrm>
            <a:off x="4513250" y="2288607"/>
            <a:ext cx="1032933" cy="812800"/>
          </a:xfrm>
          <a:prstGeom prst="wedgeEllipseCallou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Tekstiruutu 31"/>
          <p:cNvSpPr txBox="1"/>
          <p:nvPr/>
        </p:nvSpPr>
        <p:spPr>
          <a:xfrm>
            <a:off x="4554671" y="2387344"/>
            <a:ext cx="1025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Työsken-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tely</a:t>
            </a:r>
            <a:endParaRPr lang="fi-FI" dirty="0"/>
          </a:p>
        </p:txBody>
      </p:sp>
      <p:sp>
        <p:nvSpPr>
          <p:cNvPr id="33" name="Kuvatekstisoikio 32"/>
          <p:cNvSpPr/>
          <p:nvPr/>
        </p:nvSpPr>
        <p:spPr>
          <a:xfrm>
            <a:off x="2620993" y="2806440"/>
            <a:ext cx="1032933" cy="812800"/>
          </a:xfrm>
          <a:prstGeom prst="wedgeEllipseCallou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Tekstiruutu 33"/>
          <p:cNvSpPr txBox="1"/>
          <p:nvPr/>
        </p:nvSpPr>
        <p:spPr>
          <a:xfrm>
            <a:off x="2662414" y="2905177"/>
            <a:ext cx="1025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Työsken-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tely</a:t>
            </a:r>
            <a:endParaRPr lang="fi-FI" dirty="0"/>
          </a:p>
        </p:txBody>
      </p:sp>
      <p:sp>
        <p:nvSpPr>
          <p:cNvPr id="35" name="Tekstiruutu 34"/>
          <p:cNvSpPr txBox="1"/>
          <p:nvPr/>
        </p:nvSpPr>
        <p:spPr>
          <a:xfrm>
            <a:off x="309829" y="6318752"/>
            <a:ext cx="62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8/12</a:t>
            </a:r>
            <a:endParaRPr lang="fi-FI" dirty="0"/>
          </a:p>
        </p:txBody>
      </p:sp>
      <p:cxnSp>
        <p:nvCxnSpPr>
          <p:cNvPr id="37" name="Suora yhdysviiva 36"/>
          <p:cNvCxnSpPr/>
          <p:nvPr/>
        </p:nvCxnSpPr>
        <p:spPr>
          <a:xfrm>
            <a:off x="3003629" y="6112932"/>
            <a:ext cx="0" cy="2735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uora yhdysviiva 38"/>
          <p:cNvCxnSpPr/>
          <p:nvPr/>
        </p:nvCxnSpPr>
        <p:spPr>
          <a:xfrm>
            <a:off x="6841067" y="6112932"/>
            <a:ext cx="0" cy="4064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kstiruutu 42"/>
          <p:cNvSpPr txBox="1"/>
          <p:nvPr/>
        </p:nvSpPr>
        <p:spPr>
          <a:xfrm>
            <a:off x="3166533" y="6299204"/>
            <a:ext cx="62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1/13</a:t>
            </a:r>
            <a:endParaRPr lang="fi-FI" dirty="0"/>
          </a:p>
        </p:txBody>
      </p:sp>
      <p:sp>
        <p:nvSpPr>
          <p:cNvPr id="44" name="Tekstiruutu 43"/>
          <p:cNvSpPr txBox="1"/>
          <p:nvPr/>
        </p:nvSpPr>
        <p:spPr>
          <a:xfrm>
            <a:off x="6841067" y="6315558"/>
            <a:ext cx="62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1/14</a:t>
            </a:r>
            <a:endParaRPr lang="fi-FI" dirty="0"/>
          </a:p>
        </p:txBody>
      </p:sp>
      <p:grpSp>
        <p:nvGrpSpPr>
          <p:cNvPr id="73" name="Ryhmitä 72"/>
          <p:cNvGrpSpPr/>
          <p:nvPr/>
        </p:nvGrpSpPr>
        <p:grpSpPr>
          <a:xfrm>
            <a:off x="750683" y="697628"/>
            <a:ext cx="5574528" cy="3247839"/>
            <a:chOff x="750683" y="697628"/>
            <a:chExt cx="5574528" cy="3247839"/>
          </a:xfrm>
        </p:grpSpPr>
        <p:sp>
          <p:nvSpPr>
            <p:cNvPr id="9" name="Suorakulmio 8"/>
            <p:cNvSpPr/>
            <p:nvPr/>
          </p:nvSpPr>
          <p:spPr>
            <a:xfrm>
              <a:off x="750683" y="697628"/>
              <a:ext cx="1870309" cy="591432"/>
            </a:xfrm>
            <a:prstGeom prst="rect">
              <a:avLst/>
            </a:prstGeom>
            <a:noFill/>
            <a:ln w="28575" cmpd="sng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45" name="Tekstiruutu 44"/>
            <p:cNvSpPr txBox="1"/>
            <p:nvPr/>
          </p:nvSpPr>
          <p:spPr>
            <a:xfrm>
              <a:off x="934632" y="843465"/>
              <a:ext cx="13996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smtClean="0"/>
                <a:t>OPENKORTTI</a:t>
              </a:r>
              <a:endParaRPr lang="fi-FI" dirty="0"/>
            </a:p>
          </p:txBody>
        </p:sp>
        <p:cxnSp>
          <p:nvCxnSpPr>
            <p:cNvPr id="47" name="Suora nuoliyhdysviiva 46"/>
            <p:cNvCxnSpPr/>
            <p:nvPr/>
          </p:nvCxnSpPr>
          <p:spPr>
            <a:xfrm flipH="1" flipV="1">
              <a:off x="1659467" y="1509686"/>
              <a:ext cx="674857" cy="2435781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uora nuoliyhdysviiva 48"/>
            <p:cNvCxnSpPr/>
            <p:nvPr/>
          </p:nvCxnSpPr>
          <p:spPr>
            <a:xfrm flipH="1" flipV="1">
              <a:off x="2620994" y="1452924"/>
              <a:ext cx="1561539" cy="1962958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uora nuoliyhdysviiva 49"/>
            <p:cNvCxnSpPr/>
            <p:nvPr/>
          </p:nvCxnSpPr>
          <p:spPr>
            <a:xfrm flipH="1" flipV="1">
              <a:off x="3653926" y="1212797"/>
              <a:ext cx="2671285" cy="1514780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Ryhmitä 60"/>
          <p:cNvGrpSpPr/>
          <p:nvPr/>
        </p:nvGrpSpPr>
        <p:grpSpPr>
          <a:xfrm>
            <a:off x="1842059" y="697628"/>
            <a:ext cx="4458870" cy="2029949"/>
            <a:chOff x="1842059" y="697628"/>
            <a:chExt cx="4458870" cy="2029949"/>
          </a:xfrm>
        </p:grpSpPr>
        <p:cxnSp>
          <p:nvCxnSpPr>
            <p:cNvPr id="48" name="Suora nuoliyhdysviiva 47"/>
            <p:cNvCxnSpPr/>
            <p:nvPr/>
          </p:nvCxnSpPr>
          <p:spPr>
            <a:xfrm>
              <a:off x="1842059" y="1452923"/>
              <a:ext cx="951941" cy="1274654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uora nuoliyhdysviiva 55"/>
            <p:cNvCxnSpPr/>
            <p:nvPr/>
          </p:nvCxnSpPr>
          <p:spPr>
            <a:xfrm>
              <a:off x="3003629" y="697628"/>
              <a:ext cx="3297300" cy="898035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uora nuoliyhdysviiva 56"/>
            <p:cNvCxnSpPr/>
            <p:nvPr/>
          </p:nvCxnSpPr>
          <p:spPr>
            <a:xfrm>
              <a:off x="2735851" y="1083010"/>
              <a:ext cx="1777399" cy="1239476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Ryhmitä 71"/>
          <p:cNvGrpSpPr/>
          <p:nvPr/>
        </p:nvGrpSpPr>
        <p:grpSpPr>
          <a:xfrm>
            <a:off x="3318933" y="3166533"/>
            <a:ext cx="5825067" cy="2455334"/>
            <a:chOff x="3318933" y="3166533"/>
            <a:chExt cx="5825067" cy="2455334"/>
          </a:xfrm>
        </p:grpSpPr>
        <p:sp>
          <p:nvSpPr>
            <p:cNvPr id="62" name="Suorakulmio 61"/>
            <p:cNvSpPr/>
            <p:nvPr/>
          </p:nvSpPr>
          <p:spPr>
            <a:xfrm>
              <a:off x="7332133" y="4521200"/>
              <a:ext cx="1811867" cy="1100667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63" name="Tekstiruutu 62"/>
            <p:cNvSpPr txBox="1"/>
            <p:nvPr/>
          </p:nvSpPr>
          <p:spPr>
            <a:xfrm>
              <a:off x="7565515" y="4623845"/>
              <a:ext cx="132147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smtClean="0"/>
                <a:t>OPETTAJIEN </a:t>
              </a:r>
            </a:p>
            <a:p>
              <a:r>
                <a:rPr lang="fi-FI" dirty="0" smtClean="0"/>
                <a:t>KOULUTUS </a:t>
              </a:r>
            </a:p>
            <a:p>
              <a:r>
                <a:rPr lang="fi-FI" dirty="0" smtClean="0"/>
                <a:t>JA OHJEET</a:t>
              </a:r>
              <a:endParaRPr lang="fi-FI" dirty="0"/>
            </a:p>
          </p:txBody>
        </p:sp>
        <p:cxnSp>
          <p:nvCxnSpPr>
            <p:cNvPr id="65" name="Suora nuoliyhdysviiva 64"/>
            <p:cNvCxnSpPr/>
            <p:nvPr/>
          </p:nvCxnSpPr>
          <p:spPr>
            <a:xfrm>
              <a:off x="6768270" y="3404646"/>
              <a:ext cx="1258130" cy="98108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uora nuoliyhdysviiva 65"/>
            <p:cNvCxnSpPr/>
            <p:nvPr/>
          </p:nvCxnSpPr>
          <p:spPr>
            <a:xfrm>
              <a:off x="3318933" y="4776245"/>
              <a:ext cx="3996267" cy="50695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uora nuoliyhdysviiva 66"/>
            <p:cNvCxnSpPr/>
            <p:nvPr/>
          </p:nvCxnSpPr>
          <p:spPr>
            <a:xfrm>
              <a:off x="7975163" y="3166533"/>
              <a:ext cx="599005" cy="1219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uora nuoliyhdysviiva 67"/>
            <p:cNvCxnSpPr/>
            <p:nvPr/>
          </p:nvCxnSpPr>
          <p:spPr>
            <a:xfrm>
              <a:off x="4751552" y="3965771"/>
              <a:ext cx="2292715" cy="6580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30445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http://www.peda.net/openkortti</a:t>
            </a:r>
            <a:endParaRPr lang="fi-FI" dirty="0"/>
          </a:p>
        </p:txBody>
      </p:sp>
      <p:pic>
        <p:nvPicPr>
          <p:cNvPr id="4" name="Sisällön paikkamerkki 3" descr="sky8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24" b="1092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24895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Hankkeen alkamiskuukausi*  elokuu </a:t>
            </a:r>
          </a:p>
          <a:p>
            <a:pPr lvl="0"/>
            <a:r>
              <a:rPr lang="fi-FI" dirty="0"/>
              <a:t>Hankkeen alkamisvuosi* 2012</a:t>
            </a:r>
          </a:p>
          <a:p>
            <a:pPr lvl="0"/>
            <a:r>
              <a:rPr lang="fi-FI" dirty="0"/>
              <a:t>Hankkeen päättymiskuukausi* joulukuu </a:t>
            </a:r>
          </a:p>
          <a:p>
            <a:pPr lvl="0"/>
            <a:r>
              <a:rPr lang="fi-FI" dirty="0"/>
              <a:t>Hankkeen päättymisvuosi* 2014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4531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360</Words>
  <Application>Microsoft Macintosh PowerPoint</Application>
  <PresentationFormat>Näytössä katseltava diaesitys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Oppijan yksilöllisen oppimistyylin tukeminen peleillä (aihio 3) OPYP </vt:lpstr>
      <vt:lpstr>PowerPoint-esitys</vt:lpstr>
      <vt:lpstr>PowerPoint-esitys</vt:lpstr>
      <vt:lpstr>Hanke </vt:lpstr>
      <vt:lpstr>PowerPoint-esitys</vt:lpstr>
      <vt:lpstr>Hankkeen toteutussisällöt keskittyvät  </vt:lpstr>
      <vt:lpstr>PowerPoint-esitys</vt:lpstr>
      <vt:lpstr>http://www.peda.net/openkortti</vt:lpstr>
      <vt:lpstr>PowerPoint-esitys</vt:lpstr>
    </vt:vector>
  </TitlesOfParts>
  <Company>NEWTEC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Oppijan yksilöllisen oppimistyylin tukeminen peleillä (aihio 3) OPYP </dc:title>
  <dc:creator>Petri Lounaskorpi</dc:creator>
  <cp:lastModifiedBy>Petri Lounaskorpi</cp:lastModifiedBy>
  <cp:revision>6</cp:revision>
  <dcterms:created xsi:type="dcterms:W3CDTF">2012-05-02T16:43:55Z</dcterms:created>
  <dcterms:modified xsi:type="dcterms:W3CDTF">2012-05-02T17:40:11Z</dcterms:modified>
</cp:coreProperties>
</file>