
<file path=[Content_Types].xml><?xml version="1.0" encoding="utf-8"?>
<Types xmlns="http://schemas.openxmlformats.org/package/2006/content-types">
  <Default Extension="xml" ContentType="application/xml"/>
  <Default Extension="png" ContentType="image/png"/>
  <Default Extension="wmf" ContentType="image/x-wmf"/>
  <Default Extension="jpeg" ContentType="image/jpeg"/>
  <Default Extension="tiff" ContentType="image/tiff"/>
  <Default Extension="rels" ContentType="application/vnd.openxmlformats-package.relationships+xml"/>
  <Default Extension="vml" ContentType="application/vnd.openxmlformats-officedocument.vmlDrawing"/>
  <Default Extension="wav" ContentType="audio/wav"/>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notesSlides/notesSlide11.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312" r:id="rId2"/>
    <p:sldId id="313" r:id="rId3"/>
    <p:sldId id="314" r:id="rId4"/>
    <p:sldId id="315" r:id="rId5"/>
    <p:sldId id="316" r:id="rId6"/>
    <p:sldId id="317" r:id="rId7"/>
    <p:sldId id="318" r:id="rId8"/>
    <p:sldId id="319" r:id="rId9"/>
    <p:sldId id="390" r:id="rId10"/>
    <p:sldId id="391" r:id="rId11"/>
    <p:sldId id="393" r:id="rId12"/>
    <p:sldId id="394" r:id="rId13"/>
    <p:sldId id="392" r:id="rId14"/>
    <p:sldId id="320" r:id="rId15"/>
    <p:sldId id="401" r:id="rId16"/>
    <p:sldId id="322" r:id="rId17"/>
    <p:sldId id="329" r:id="rId18"/>
    <p:sldId id="330" r:id="rId19"/>
    <p:sldId id="332" r:id="rId20"/>
    <p:sldId id="333" r:id="rId21"/>
    <p:sldId id="334" r:id="rId22"/>
    <p:sldId id="335" r:id="rId23"/>
    <p:sldId id="402" r:id="rId24"/>
    <p:sldId id="338" r:id="rId25"/>
    <p:sldId id="337" r:id="rId26"/>
    <p:sldId id="339" r:id="rId27"/>
    <p:sldId id="340" r:id="rId28"/>
    <p:sldId id="384" r:id="rId29"/>
    <p:sldId id="381" r:id="rId30"/>
    <p:sldId id="396" r:id="rId31"/>
    <p:sldId id="397" r:id="rId32"/>
    <p:sldId id="398" r:id="rId33"/>
    <p:sldId id="387" r:id="rId34"/>
    <p:sldId id="388" r:id="rId35"/>
    <p:sldId id="389" r:id="rId36"/>
    <p:sldId id="406" r:id="rId37"/>
    <p:sldId id="383" r:id="rId38"/>
    <p:sldId id="382" r:id="rId39"/>
    <p:sldId id="376" r:id="rId40"/>
    <p:sldId id="380" r:id="rId41"/>
    <p:sldId id="405" r:id="rId42"/>
    <p:sldId id="378" r:id="rId43"/>
    <p:sldId id="379" r:id="rId44"/>
    <p:sldId id="377" r:id="rId45"/>
    <p:sldId id="399" r:id="rId46"/>
    <p:sldId id="400" r:id="rId47"/>
    <p:sldId id="345" r:id="rId48"/>
    <p:sldId id="395" r:id="rId49"/>
    <p:sldId id="347" r:id="rId50"/>
    <p:sldId id="348" r:id="rId51"/>
    <p:sldId id="349" r:id="rId52"/>
    <p:sldId id="403" r:id="rId53"/>
    <p:sldId id="404" r:id="rId54"/>
    <p:sldId id="353" r:id="rId55"/>
    <p:sldId id="372" r:id="rId56"/>
    <p:sldId id="373" r:id="rId57"/>
    <p:sldId id="374" r:id="rId58"/>
    <p:sldId id="385" r:id="rId59"/>
  </p:sldIdLst>
  <p:sldSz cx="9144000" cy="6858000" type="screen4x3"/>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144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E1CC4-B906-0C4A-8DB6-B8A8AC084406}" type="datetimeFigureOut">
              <a:rPr lang="fi-FI" smtClean="0"/>
              <a:t>12.8.2012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C4A1D-C304-1A40-827B-72C2CB20C5D3}" type="slidenum">
              <a:rPr lang="fi-FI" smtClean="0"/>
              <a:t>‹#›</a:t>
            </a:fld>
            <a:endParaRPr lang="fi-FI"/>
          </a:p>
        </p:txBody>
      </p:sp>
    </p:spTree>
    <p:extLst>
      <p:ext uri="{BB962C8B-B14F-4D97-AF65-F5344CB8AC3E}">
        <p14:creationId xmlns:p14="http://schemas.microsoft.com/office/powerpoint/2010/main" val="17549580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11DDD-E136-4626-B90A-CD453F937491}" type="slidenum">
              <a:rPr lang="en-US"/>
              <a:pPr/>
              <a:t>24</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F89AE-DD3A-4E19-89E0-03B8646953AF}" type="slidenum">
              <a:rPr lang="en-US"/>
              <a:pPr/>
              <a:t>25</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C7682-A767-4D26-B724-F9E0A8266A1B}" type="slidenum">
              <a:rPr lang="en-US"/>
              <a:pPr/>
              <a:t>26</a:t>
            </a:fld>
            <a:endParaRPr lang="en-US"/>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6FDE21-E9E4-4D1D-8B0B-15F654D04265}" type="slidenum">
              <a:rPr lang="en-US"/>
              <a:pPr/>
              <a:t>27</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FA183A-7133-46AD-B66A-5DDFA9A8A3AA}" type="slidenum">
              <a:rPr lang="en-US"/>
              <a:pPr/>
              <a:t>28</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i-FI">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9AED7D-27B2-0B47-8DA6-6D33D163B72C}" type="slidenum">
              <a:rPr lang="fi-FI" sz="1200">
                <a:latin typeface="Calibri" charset="0"/>
              </a:rPr>
              <a:pPr eaLnBrk="1" hangingPunct="1"/>
              <a:t>38</a:t>
            </a:fld>
            <a:endParaRPr lang="fi-FI" sz="1200">
              <a:latin typeface="Calibri" charset="0"/>
            </a:endParaRPr>
          </a:p>
        </p:txBody>
      </p:sp>
      <p:sp>
        <p:nvSpPr>
          <p:cNvPr id="63490" name="Rectangle 2"/>
          <p:cNvSpPr>
            <a:spLocks noGrp="1" noRot="1" noChangeAspect="1" noChangeArrowheads="1" noTextEdit="1"/>
          </p:cNvSpPr>
          <p:nvPr>
            <p:ph type="sldImg"/>
          </p:nvPr>
        </p:nvSpPr>
        <p:spPr bwMode="auto">
          <a:xfrm>
            <a:off x="1143000" y="685800"/>
            <a:ext cx="4572000"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Rectangle 3"/>
          <p:cNvSpPr>
            <a:spLocks noGrp="1" noChangeArrowheads="1"/>
          </p:cNvSpPr>
          <p:nvPr>
            <p:ph type="body" idx="1"/>
          </p:nvPr>
        </p:nvSpPr>
        <p:spPr bwMode="auto">
          <a:xfrm>
            <a:off x="914400" y="4341813"/>
            <a:ext cx="50292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fi-FI">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C35942-7423-415A-BBE9-AEAD4A9C22AA}" type="slidenum">
              <a:rPr lang="en-US"/>
              <a:pPr/>
              <a:t>47</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7A977-91D1-4193-9C64-FB7D2332C993}" type="slidenum">
              <a:rPr lang="en-US"/>
              <a:pPr/>
              <a:t>48</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Dian kuvan paikkamerkki 1"/>
          <p:cNvSpPr>
            <a:spLocks noGrp="1" noRot="1" noChangeAspect="1"/>
          </p:cNvSpPr>
          <p:nvPr>
            <p:ph type="sldImg"/>
          </p:nvPr>
        </p:nvSpPr>
        <p:spPr>
          <a:ln/>
        </p:spPr>
      </p:sp>
      <p:sp>
        <p:nvSpPr>
          <p:cNvPr id="87043"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i-FI">
              <a:latin typeface="Times New Roman" charset="0"/>
              <a:ea typeface="ＭＳ Ｐゴシック" charset="0"/>
              <a:cs typeface="ＭＳ Ｐゴシック" charset="0"/>
            </a:endParaRPr>
          </a:p>
        </p:txBody>
      </p:sp>
      <p:sp>
        <p:nvSpPr>
          <p:cNvPr id="4" name="Dian numeron paikkamerkki 3"/>
          <p:cNvSpPr>
            <a:spLocks noGrp="1"/>
          </p:cNvSpPr>
          <p:nvPr>
            <p:ph type="sldNum" sz="quarter" idx="5"/>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4C14E26-6297-6040-ABCD-7DB290FA0BBB}" type="slidenum">
              <a:rPr lang="en-US" sz="1200"/>
              <a:pPr eaLnBrk="1" hangingPunct="1"/>
              <a:t>51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F37B46-5433-44AF-83B4-FE81B3B00224}" type="slidenum">
              <a:rPr lang="en-US"/>
              <a:pPr/>
              <a:t>2</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7D1880D-C00A-684B-8FA2-C2F02900A8FF}" type="slidenum">
              <a:rPr lang="fi-FI" sz="1200"/>
              <a:pPr eaLnBrk="1" hangingPunct="1"/>
              <a:t>54</a:t>
            </a:fld>
            <a:endParaRPr lang="fi-FI"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fi-FI">
              <a:latin typeface="Times New Roman"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960277-B898-4868-9EF1-9484B38824A9}" type="slidenum">
              <a:rPr lang="en-US"/>
              <a:pPr/>
              <a:t>55</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99D6A7-A8CC-451D-A4EE-8AC747D83058}" type="slidenum">
              <a:rPr lang="en-US"/>
              <a:pPr/>
              <a:t>56</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C8E27F-6DD0-49E6-BB17-5EB024B25444}" type="slidenum">
              <a:rPr lang="en-US"/>
              <a:pPr/>
              <a:t>58</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1A4A1-493C-4DA2-8390-D45EEF03447B}" type="slidenum">
              <a:rPr lang="en-US"/>
              <a:pPr/>
              <a:t>3</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Dian kuvan paikkamerkki 1"/>
          <p:cNvSpPr>
            <a:spLocks noGrp="1" noRot="1" noChangeAspect="1"/>
          </p:cNvSpPr>
          <p:nvPr>
            <p:ph type="sldImg"/>
          </p:nvPr>
        </p:nvSpPr>
        <p:spPr>
          <a:ln/>
        </p:spPr>
      </p:sp>
      <p:sp>
        <p:nvSpPr>
          <p:cNvPr id="59394"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i-FI">
              <a:latin typeface="Times New Roman" charset="0"/>
              <a:ea typeface="ＭＳ Ｐゴシック" charset="0"/>
              <a:cs typeface="ＭＳ Ｐゴシック" charset="0"/>
            </a:endParaRPr>
          </a:p>
        </p:txBody>
      </p:sp>
      <p:sp>
        <p:nvSpPr>
          <p:cNvPr id="59395"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8B5CBE-66CA-A74C-A5D6-39ABC3A0C26C}" type="slidenum">
              <a:rPr lang="en-US" sz="1200"/>
              <a:pPr eaLnBrk="1" hangingPunct="1"/>
              <a:t>17</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ian kuvan paikkamerkki 1"/>
          <p:cNvSpPr>
            <a:spLocks noGrp="1" noRot="1" noChangeAspect="1"/>
          </p:cNvSpPr>
          <p:nvPr>
            <p:ph type="sldImg"/>
          </p:nvPr>
        </p:nvSpPr>
        <p:spPr>
          <a:ln/>
        </p:spPr>
      </p:sp>
      <p:sp>
        <p:nvSpPr>
          <p:cNvPr id="63490" name="Huomautusten paikkamerkki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i-FI">
              <a:latin typeface="Times New Roman" charset="0"/>
              <a:ea typeface="ＭＳ Ｐゴシック" charset="0"/>
              <a:cs typeface="ＭＳ Ｐゴシック" charset="0"/>
            </a:endParaRPr>
          </a:p>
        </p:txBody>
      </p:sp>
      <p:sp>
        <p:nvSpPr>
          <p:cNvPr id="63491" name="Dian numeron paikkamerkki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2CD2B7C-E1D6-E041-A098-D1BABDE7FC7D}" type="slidenum">
              <a:rPr lang="fi-FI" sz="1200"/>
              <a:pPr eaLnBrk="1" hangingPunct="1"/>
              <a:t>18</a:t>
            </a:fld>
            <a:endParaRPr lang="fi-FI"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2679CB-7195-4507-9318-A446E555FAEE}" type="slidenum">
              <a:rPr lang="en-US"/>
              <a:pPr/>
              <a:t>19</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26BC2-D1A4-49C9-98F5-5136038D3EF8}" type="slidenum">
              <a:rPr lang="en-US"/>
              <a:pPr/>
              <a:t>20</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6D031A-8A84-42AB-A98A-2CB8C283C25B}" type="slidenum">
              <a:rPr lang="en-US"/>
              <a:pPr/>
              <a:t>21</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594927-8722-4CDE-A097-A3567928033E}" type="slidenum">
              <a:rPr lang="en-US"/>
              <a:pPr/>
              <a:t>22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perustyylejä naps.</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t>
            </a:r>
            <a:endParaRPr lang="fi-FI"/>
          </a:p>
        </p:txBody>
      </p:sp>
      <p:sp>
        <p:nvSpPr>
          <p:cNvPr id="4" name="Päivämäärän paikkamerkki 3"/>
          <p:cNvSpPr>
            <a:spLocks noGrp="1"/>
          </p:cNvSpPr>
          <p:nvPr>
            <p:ph type="dt" sz="half" idx="10"/>
          </p:nvPr>
        </p:nvSpPr>
        <p:spPr/>
        <p:txBody>
          <a:bodyPr/>
          <a:lstStyle/>
          <a:p>
            <a:fld id="{38C39AB2-16E6-5247-B5A2-6316BD06EFA5}" type="datetimeFigureOut">
              <a:rPr lang="fi-FI" smtClean="0"/>
              <a:t>12.8.2012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72182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C39AB2-16E6-5247-B5A2-6316BD06EFA5}" type="datetimeFigureOut">
              <a:rPr lang="fi-FI" smtClean="0"/>
              <a:t>12.8.2012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348293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6629400" y="274638"/>
            <a:ext cx="2057400" cy="5851525"/>
          </a:xfrm>
        </p:spPr>
        <p:txBody>
          <a:bodyPr vert="eaVert"/>
          <a:lstStyle/>
          <a:p>
            <a:r>
              <a:rPr lang="fi-FI" smtClean="0"/>
              <a:t>Muokkaa perustyylejä naps.</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C39AB2-16E6-5247-B5A2-6316BD06EFA5}" type="datetimeFigureOut">
              <a:rPr lang="fi-FI" smtClean="0"/>
              <a:t>12.8.2012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56207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p>
            <a:fld id="{38C39AB2-16E6-5247-B5A2-6316BD06EFA5}" type="datetimeFigureOut">
              <a:rPr lang="fi-FI" smtClean="0"/>
              <a:t>12.8.2012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33274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perustyylejä naps.</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p>
            <a:fld id="{38C39AB2-16E6-5247-B5A2-6316BD06EFA5}" type="datetimeFigureOut">
              <a:rPr lang="fi-FI" smtClean="0"/>
              <a:t>12.8.2012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337954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p>
            <a:fld id="{38C39AB2-16E6-5247-B5A2-6316BD06EFA5}" type="datetimeFigureOut">
              <a:rPr lang="fi-FI" smtClean="0"/>
              <a:t>12.8.2012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373295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perustyylejä naps.</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p>
            <a:fld id="{38C39AB2-16E6-5247-B5A2-6316BD06EFA5}" type="datetimeFigureOut">
              <a:rPr lang="fi-FI" smtClean="0"/>
              <a:t>12.8.2012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285131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perustyylejä naps.</a:t>
            </a:r>
            <a:endParaRPr lang="fi-FI"/>
          </a:p>
        </p:txBody>
      </p:sp>
      <p:sp>
        <p:nvSpPr>
          <p:cNvPr id="3" name="Päivämäärän paikkamerkki 2"/>
          <p:cNvSpPr>
            <a:spLocks noGrp="1"/>
          </p:cNvSpPr>
          <p:nvPr>
            <p:ph type="dt" sz="half" idx="10"/>
          </p:nvPr>
        </p:nvSpPr>
        <p:spPr/>
        <p:txBody>
          <a:bodyPr/>
          <a:lstStyle/>
          <a:p>
            <a:fld id="{38C39AB2-16E6-5247-B5A2-6316BD06EFA5}" type="datetimeFigureOut">
              <a:rPr lang="fi-FI" smtClean="0"/>
              <a:t>12.8.2012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170139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38C39AB2-16E6-5247-B5A2-6316BD06EFA5}" type="datetimeFigureOut">
              <a:rPr lang="fi-FI" smtClean="0"/>
              <a:t>12.8.2012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156213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perustyylejä naps.</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38C39AB2-16E6-5247-B5A2-6316BD06EFA5}" type="datetimeFigureOut">
              <a:rPr lang="fi-FI" smtClean="0"/>
              <a:t>12.8.2012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3037317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perustyylejä naps.</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p>
            <a:fld id="{38C39AB2-16E6-5247-B5A2-6316BD06EFA5}" type="datetimeFigureOut">
              <a:rPr lang="fi-FI" smtClean="0"/>
              <a:t>12.8.2012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B62095A-0FDB-7E47-B1A7-7A306FA08BD9}" type="slidenum">
              <a:rPr lang="fi-FI" smtClean="0"/>
              <a:t>‹#›</a:t>
            </a:fld>
            <a:endParaRPr lang="fi-FI"/>
          </a:p>
        </p:txBody>
      </p:sp>
    </p:spTree>
    <p:extLst>
      <p:ext uri="{BB962C8B-B14F-4D97-AF65-F5344CB8AC3E}">
        <p14:creationId xmlns:p14="http://schemas.microsoft.com/office/powerpoint/2010/main" val="3187793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Muokkaa perustyylejä naps.</a:t>
            </a:r>
            <a:endParaRPr lang="fi-FI"/>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39AB2-16E6-5247-B5A2-6316BD06EFA5}" type="datetimeFigureOut">
              <a:rPr lang="fi-FI" smtClean="0"/>
              <a:t>12.8.2012</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2095A-0FDB-7E47-B1A7-7A306FA08BD9}" type="slidenum">
              <a:rPr lang="fi-FI" smtClean="0"/>
              <a:t>‹#›</a:t>
            </a:fld>
            <a:endParaRPr lang="fi-FI"/>
          </a:p>
        </p:txBody>
      </p:sp>
    </p:spTree>
    <p:extLst>
      <p:ext uri="{BB962C8B-B14F-4D97-AF65-F5344CB8AC3E}">
        <p14:creationId xmlns:p14="http://schemas.microsoft.com/office/powerpoint/2010/main" val="3526666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bin"/><Relationship Id="rId5" Type="http://schemas.openxmlformats.org/officeDocument/2006/relationships/image" Target="../media/image13.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audio" Target="../media/audio1.wav"/><Relationship Id="rId5" Type="http://schemas.openxmlformats.org/officeDocument/2006/relationships/oleObject" Target="../embeddings/oleObject2.bin"/><Relationship Id="rId6" Type="http://schemas.openxmlformats.org/officeDocument/2006/relationships/image" Target="../media/image14.wmf"/><Relationship Id="rId7" Type="http://schemas.openxmlformats.org/officeDocument/2006/relationships/oleObject" Target="../embeddings/oleObject3.bin"/><Relationship Id="rId8" Type="http://schemas.openxmlformats.org/officeDocument/2006/relationships/image" Target="../media/image15.w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ymbaloo.com/" TargetMode="External"/><Relationship Id="rId3" Type="http://schemas.openxmlformats.org/officeDocument/2006/relationships/image" Target="../media/image27.tiff"/></Relationships>
</file>

<file path=ppt/slides/_rels/slide37.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3"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png"/><Relationship Id="rId8" Type="http://schemas.openxmlformats.org/officeDocument/2006/relationships/image" Target="../media/image33.jpeg"/><Relationship Id="rId9" Type="http://schemas.openxmlformats.org/officeDocument/2006/relationships/image" Target="../media/image34.png"/><Relationship Id="rId10"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eda.net/openkortti" TargetMode="External"/><Relationship Id="rId3" Type="http://schemas.openxmlformats.org/officeDocument/2006/relationships/image" Target="../media/image41.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da.net/polku/liveohje" TargetMode="External"/><Relationship Id="rId3" Type="http://schemas.openxmlformats.org/officeDocument/2006/relationships/image" Target="../media/image42.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inedu.fi/OPM/Julkaisut/2010/Koulutuksen_tietoyhteiskuntakehittaminen_2020.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tsikko 1"/>
          <p:cNvSpPr>
            <a:spLocks noGrp="1"/>
          </p:cNvSpPr>
          <p:nvPr>
            <p:ph type="ctrTitle"/>
          </p:nvPr>
        </p:nvSpPr>
        <p:spPr>
          <a:xfrm>
            <a:off x="238125" y="729325"/>
            <a:ext cx="8599488" cy="2120900"/>
          </a:xfrm>
        </p:spPr>
        <p:txBody>
          <a:bodyPr>
            <a:normAutofit fontScale="90000"/>
          </a:bodyPr>
          <a:lstStyle/>
          <a:p>
            <a:r>
              <a:rPr lang="fi-FI" sz="4000" dirty="0" smtClean="0"/>
              <a:t/>
            </a:r>
            <a:br>
              <a:rPr lang="fi-FI" sz="4000" dirty="0" smtClean="0"/>
            </a:br>
            <a:r>
              <a:rPr lang="fi-FI" sz="3600" dirty="0" smtClean="0"/>
              <a:t/>
            </a:r>
            <a:br>
              <a:rPr lang="fi-FI" sz="3600" dirty="0" smtClean="0"/>
            </a:br>
            <a:r>
              <a:rPr lang="fi-FI" sz="4000" dirty="0"/>
              <a:t/>
            </a:r>
            <a:br>
              <a:rPr lang="fi-FI" sz="4000" dirty="0"/>
            </a:br>
            <a:r>
              <a:rPr lang="fi-FI" sz="4000" dirty="0" smtClean="0"/>
              <a:t>Toimiva TVT- strategia:</a:t>
            </a:r>
            <a:r>
              <a:rPr lang="fi-FI" sz="4000" dirty="0"/>
              <a:t/>
            </a:r>
            <a:br>
              <a:rPr lang="fi-FI" sz="4000" dirty="0"/>
            </a:br>
            <a:r>
              <a:rPr lang="fi-FI" sz="4000" dirty="0" smtClean="0"/>
              <a:t/>
            </a:r>
            <a:br>
              <a:rPr lang="fi-FI" sz="4000" dirty="0" smtClean="0"/>
            </a:br>
            <a:r>
              <a:rPr lang="fi-FI" sz="4000" dirty="0" smtClean="0"/>
              <a:t>Oppilaitoksen </a:t>
            </a:r>
            <a:r>
              <a:rPr lang="fi-FI" sz="4000" dirty="0" smtClean="0"/>
              <a:t>Tieto- ja viestintäteknologian opetuskäytön strategisen kehittämisen haaste</a:t>
            </a:r>
            <a:br>
              <a:rPr lang="fi-FI" sz="4000" dirty="0" smtClean="0"/>
            </a:br>
            <a:r>
              <a:rPr lang="fi-FI" sz="4000" dirty="0" smtClean="0"/>
              <a:t/>
            </a:r>
            <a:br>
              <a:rPr lang="fi-FI" sz="4000" dirty="0" smtClean="0"/>
            </a:br>
            <a:endParaRPr lang="en-US" b="1" dirty="0">
              <a:latin typeface="GillSans" charset="0"/>
              <a:ea typeface="ＭＳ Ｐゴシック" charset="0"/>
              <a:cs typeface="ＭＳ Ｐゴシック" charset="0"/>
            </a:endParaRPr>
          </a:p>
        </p:txBody>
      </p:sp>
      <p:pic>
        <p:nvPicPr>
          <p:cNvPr id="4" name="Kuva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3940" y="3436194"/>
            <a:ext cx="6321605" cy="399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8013" y="4246563"/>
            <a:ext cx="3468687"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laotsikko 1"/>
          <p:cNvSpPr>
            <a:spLocks noGrp="1"/>
          </p:cNvSpPr>
          <p:nvPr>
            <p:ph type="subTitle" idx="1"/>
          </p:nvPr>
        </p:nvSpPr>
        <p:spPr>
          <a:xfrm>
            <a:off x="1746306" y="4775200"/>
            <a:ext cx="6400800" cy="1752600"/>
          </a:xfrm>
        </p:spPr>
        <p:txBody>
          <a:bodyPr/>
          <a:lstStyle/>
          <a:p>
            <a:r>
              <a:rPr lang="fi-FI" dirty="0" smtClean="0"/>
              <a:t>Petri Lounaskorpi</a:t>
            </a:r>
          </a:p>
          <a:p>
            <a:r>
              <a:rPr lang="fi-FI" dirty="0" smtClean="0"/>
              <a:t>13.8.2012</a:t>
            </a:r>
            <a:endParaRPr lang="fi-FI" dirty="0"/>
          </a:p>
        </p:txBody>
      </p:sp>
    </p:spTree>
    <p:extLst>
      <p:ext uri="{BB962C8B-B14F-4D97-AF65-F5344CB8AC3E}">
        <p14:creationId xmlns:p14="http://schemas.microsoft.com/office/powerpoint/2010/main" val="19603223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0"/>
            <a:ext cx="8686800" cy="6858000"/>
          </a:xfrm>
        </p:spPr>
        <p:txBody>
          <a:bodyPr>
            <a:noAutofit/>
          </a:bodyPr>
          <a:lstStyle/>
          <a:p>
            <a:r>
              <a:rPr lang="fi-FI" sz="2400" b="1" dirty="0" err="1" smtClean="0"/>
              <a:t>Ope.fi</a:t>
            </a:r>
            <a:r>
              <a:rPr lang="fi-FI" sz="2400" b="1" dirty="0" smtClean="0"/>
              <a:t> kansalaistaitona sekä osaamisen kehittäminen I-III tasoilla</a:t>
            </a:r>
          </a:p>
          <a:p>
            <a:endParaRPr lang="fi-FI" sz="2000" b="1" dirty="0"/>
          </a:p>
          <a:p>
            <a:endParaRPr lang="fi-FI" sz="2000" b="1" dirty="0" smtClean="0"/>
          </a:p>
          <a:p>
            <a:pPr marL="0" indent="0">
              <a:buNone/>
            </a:pPr>
            <a:r>
              <a:rPr lang="fi-FI" sz="2400" b="1" dirty="0" err="1" smtClean="0"/>
              <a:t>Ope.fi</a:t>
            </a:r>
            <a:r>
              <a:rPr lang="fi-FI" sz="2400" b="1" dirty="0" smtClean="0"/>
              <a:t> osaamisen perustana on</a:t>
            </a:r>
            <a:r>
              <a:rPr lang="fi-FI" sz="2400" dirty="0" smtClean="0"/>
              <a:t> </a:t>
            </a:r>
            <a:r>
              <a:rPr lang="fi-FI" sz="2400" u="sng" dirty="0" smtClean="0"/>
              <a:t>opettajan henkilökohtaiset tieto- ja viestintätekniikan </a:t>
            </a:r>
            <a:r>
              <a:rPr lang="fi-FI" sz="2400" b="1" u="sng" dirty="0" smtClean="0"/>
              <a:t>kansalaistaidot</a:t>
            </a:r>
            <a:r>
              <a:rPr lang="fi-FI" sz="2400" dirty="0" smtClean="0"/>
              <a:t>. Taitoja voidaan kartuttaa ensisijaisesti vertaistukea hyödyntäen, työnantajan henkilöstökoulutuksessa tai omatoimisesti opiskellen. Opettajan yleisiä kansalaistaitoja ovat tietokoneen ja siihen liittyvien toimisto-ohjelmien peruskäyttötaidot sekä matkapuhelimen perusominaisuuksien hallinta. Medialukutaito ja tiedonhaku internetistä, tiedon arviointi sekä verkon (sähköisten) asiointipalvelujen yleiset hyödyntämisen taidot (kirjautuminen, salasanojen hallinta, käyttöturvallisuuteen ja omaan vastuulliseen verkkokäyttäytymiseen liittyvät perustiedot).</a:t>
            </a:r>
            <a:br>
              <a:rPr lang="fi-FI" sz="2400" dirty="0" smtClean="0"/>
            </a:br>
            <a:r>
              <a:rPr lang="fi-FI" sz="2000" dirty="0" smtClean="0"/>
              <a:t/>
            </a:r>
            <a:br>
              <a:rPr lang="fi-FI" sz="2000" dirty="0" smtClean="0"/>
            </a:br>
            <a:endParaRPr lang="fi-FI" sz="2000" dirty="0" smtClean="0"/>
          </a:p>
          <a:p>
            <a:pPr marL="0" indent="0">
              <a:buNone/>
            </a:pPr>
            <a:r>
              <a:rPr lang="fi-FI" sz="2000" dirty="0" smtClean="0"/>
              <a:t/>
            </a:r>
            <a:br>
              <a:rPr lang="fi-FI" sz="2000" dirty="0" smtClean="0"/>
            </a:br>
            <a:endParaRPr lang="fi-FI" sz="2000" dirty="0"/>
          </a:p>
        </p:txBody>
      </p:sp>
      <p:sp>
        <p:nvSpPr>
          <p:cNvPr id="4" name="Suorakulmio 3"/>
          <p:cNvSpPr/>
          <p:nvPr/>
        </p:nvSpPr>
        <p:spPr>
          <a:xfrm>
            <a:off x="5329610" y="5941497"/>
            <a:ext cx="2814780" cy="369332"/>
          </a:xfrm>
          <a:prstGeom prst="rect">
            <a:avLst/>
          </a:prstGeom>
        </p:spPr>
        <p:txBody>
          <a:bodyPr wrap="none">
            <a:spAutoFit/>
          </a:bodyPr>
          <a:lstStyle/>
          <a:p>
            <a:r>
              <a:rPr lang="fi-FI" dirty="0" err="1" smtClean="0"/>
              <a:t>http://opefi.wikispaces.com</a:t>
            </a:r>
            <a:endParaRPr lang="fi-FI" dirty="0"/>
          </a:p>
        </p:txBody>
      </p:sp>
    </p:spTree>
    <p:extLst>
      <p:ext uri="{BB962C8B-B14F-4D97-AF65-F5344CB8AC3E}">
        <p14:creationId xmlns:p14="http://schemas.microsoft.com/office/powerpoint/2010/main" val="32418966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208213"/>
            <a:ext cx="8229600" cy="6329659"/>
          </a:xfrm>
        </p:spPr>
        <p:txBody>
          <a:bodyPr>
            <a:normAutofit fontScale="70000" lnSpcReduction="20000"/>
          </a:bodyPr>
          <a:lstStyle/>
          <a:p>
            <a:r>
              <a:rPr lang="fi-FI" b="1" dirty="0" smtClean="0"/>
              <a:t>1. </a:t>
            </a:r>
            <a:r>
              <a:rPr lang="fi-FI" b="1" dirty="0" err="1" smtClean="0"/>
              <a:t>Ope.fi</a:t>
            </a:r>
            <a:r>
              <a:rPr lang="fi-FI" b="1" dirty="0" smtClean="0"/>
              <a:t> I tasolla</a:t>
            </a:r>
            <a:r>
              <a:rPr lang="fi-FI" dirty="0" smtClean="0"/>
              <a:t> tavoitteena on varmistaa </a:t>
            </a:r>
            <a:r>
              <a:rPr lang="fi-FI" u="sng" dirty="0" smtClean="0"/>
              <a:t>koko koulun tai oppilaitoksen opetus- ja toimintakulttuurien uudistamisessa tarvittavat tiedot ja taidot, sekä valmiudet hyödyntää yhteistä, jaettua osaamista.</a:t>
            </a:r>
            <a:r>
              <a:rPr lang="fi-FI" dirty="0" smtClean="0"/>
              <a:t> Tavoitteena on tukea organisaation mahdollisuuksia hyödyntää teknologian mahdollisuuksia oman opetustyön ja muun toiminnan joustavassa ja tehokkaassa järjestämisessä. Työssä hyödynnetään tämän päivän sähköisiä mahdollisuuksia. Ensimmäisen tason koulutuksille on yhteistä se, että niissä luoduilla perusvalmiuksilla osallistujat voivat tukea innovatiivisen opetuksen ja oppimisen toteuttamista omassa organisaatiossa.</a:t>
            </a:r>
            <a:br>
              <a:rPr lang="fi-FI" dirty="0" smtClean="0"/>
            </a:br>
            <a:r>
              <a:rPr lang="fi-FI" dirty="0" smtClean="0"/>
              <a:t/>
            </a:r>
            <a:br>
              <a:rPr lang="fi-FI" dirty="0" smtClean="0"/>
            </a:br>
            <a:r>
              <a:rPr lang="fi-FI" dirty="0" smtClean="0"/>
              <a:t>Ensimmäiselle tasolle sijoittuvilla koulutuksilla on yhteistä se, että ne tukevat perehtymistä pedagogisiin ja käytännöllisiin tieto- ja viestintätekniikan ratkaisuihin ja uudistavat koko työyhteisön perusvalmiuksia ja toimintakulttuuria.</a:t>
            </a:r>
            <a:br>
              <a:rPr lang="fi-FI" dirty="0" smtClean="0"/>
            </a:br>
            <a:r>
              <a:rPr lang="fi-FI" dirty="0" smtClean="0"/>
              <a:t/>
            </a:r>
            <a:br>
              <a:rPr lang="fi-FI" dirty="0" smtClean="0"/>
            </a:br>
            <a:r>
              <a:rPr lang="fi-FI" i="1" dirty="0" smtClean="0"/>
              <a:t>“Mikä on (meille) paras tapa hyödyntää tieto- ja viestintätekniikkaa opetus- ja muussa käytössä omassa organisaatiossamme? Mitä perustietoja ja –taitoja henkilöiden (meidän) tulisi hallita ja mitkä ovat organisaatiollemme mahdolliset tai luontevat tavat toimia ja tukea innovatiivista opetuksen, opiskelun ja muun toiminnan kehittämistä?”</a:t>
            </a:r>
            <a:endParaRPr lang="fi-FI" dirty="0"/>
          </a:p>
        </p:txBody>
      </p:sp>
      <p:sp>
        <p:nvSpPr>
          <p:cNvPr id="4" name="Suorakulmio 3"/>
          <p:cNvSpPr/>
          <p:nvPr/>
        </p:nvSpPr>
        <p:spPr>
          <a:xfrm>
            <a:off x="5329610" y="6232991"/>
            <a:ext cx="2814780" cy="369332"/>
          </a:xfrm>
          <a:prstGeom prst="rect">
            <a:avLst/>
          </a:prstGeom>
        </p:spPr>
        <p:txBody>
          <a:bodyPr wrap="none">
            <a:spAutoFit/>
          </a:bodyPr>
          <a:lstStyle/>
          <a:p>
            <a:r>
              <a:rPr lang="fi-FI" dirty="0" err="1" smtClean="0"/>
              <a:t>http://opefi.wikispaces.com</a:t>
            </a:r>
            <a:endParaRPr lang="fi-FI" dirty="0"/>
          </a:p>
        </p:txBody>
      </p:sp>
    </p:spTree>
    <p:extLst>
      <p:ext uri="{BB962C8B-B14F-4D97-AF65-F5344CB8AC3E}">
        <p14:creationId xmlns:p14="http://schemas.microsoft.com/office/powerpoint/2010/main" val="35757541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57200" y="562174"/>
            <a:ext cx="8229600" cy="6121448"/>
          </a:xfrm>
        </p:spPr>
        <p:txBody>
          <a:bodyPr>
            <a:normAutofit fontScale="85000" lnSpcReduction="20000"/>
          </a:bodyPr>
          <a:lstStyle/>
          <a:p>
            <a:r>
              <a:rPr lang="fi-FI" sz="3100" b="1" dirty="0" err="1" smtClean="0"/>
              <a:t>Ope.fi</a:t>
            </a:r>
            <a:r>
              <a:rPr lang="fi-FI" sz="3100" b="1" dirty="0" smtClean="0"/>
              <a:t> II tasolle</a:t>
            </a:r>
            <a:r>
              <a:rPr lang="fi-FI" sz="3100" dirty="0" smtClean="0"/>
              <a:t> sijoittuvat koulutukset täydentävät henkilökohtaisia asiantuntijavalmiuksia, joilla voidaan tukea yhteistä, eri työyhteisöjen jäsenten perusvalmiuksien kehittämistä. Koulutuksissa kehitetään </a:t>
            </a:r>
            <a:r>
              <a:rPr lang="fi-FI" sz="3100" u="sng" dirty="0" smtClean="0">
                <a:effectLst/>
              </a:rPr>
              <a:t>asiantuntijavalmiuksia, joita tarvitaan kehitettäessä koulutuksen tietoyhteiskuntaosaamista oppilaitosten välisessä tai kansallisessa (</a:t>
            </a:r>
            <a:r>
              <a:rPr lang="fi-FI" sz="3100" u="sng" dirty="0" err="1" smtClean="0">
                <a:effectLst/>
              </a:rPr>
              <a:t>verkosto)yhteistyössä</a:t>
            </a:r>
            <a:r>
              <a:rPr lang="fi-FI" sz="3100" u="sng" dirty="0" smtClean="0">
                <a:effectLst/>
              </a:rPr>
              <a:t> sekä erilaisia oppimisympäristöjä yhdistävässä </a:t>
            </a:r>
            <a:r>
              <a:rPr lang="fi-FI" sz="3100" u="sng" dirty="0" err="1" smtClean="0">
                <a:effectLst/>
              </a:rPr>
              <a:t>toiminnassa.</a:t>
            </a:r>
            <a:r>
              <a:rPr lang="fi-FI" sz="3100" dirty="0" err="1" smtClean="0"/>
              <a:t>Toisen</a:t>
            </a:r>
            <a:r>
              <a:rPr lang="fi-FI" sz="3100" dirty="0" smtClean="0"/>
              <a:t> tason koulutuksissa on mahdollisuus erikoistua henkilöä itseänsä kiinnostavien eri osa-alueiden asiantuntijaksi.</a:t>
            </a:r>
            <a:br>
              <a:rPr lang="fi-FI" sz="3100" dirty="0" smtClean="0"/>
            </a:br>
            <a:r>
              <a:rPr lang="fi-FI" sz="3100" dirty="0" smtClean="0"/>
              <a:t/>
            </a:r>
            <a:br>
              <a:rPr lang="fi-FI" sz="3100" dirty="0" smtClean="0"/>
            </a:br>
            <a:r>
              <a:rPr lang="fi-FI" sz="3100" i="1" dirty="0" smtClean="0"/>
              <a:t>“Miten voin tukea omalla asiantuntemuksellani omassa organisaatiossani tai useamman toimijan verkostoa hyödyntämään tieto- ja viestintätekniikka opetuksen ja opiskelun sekä hallinnon tukena. Miten voin kehittää ja jakaa osaamistani alan asiantuntijana </a:t>
            </a:r>
            <a:r>
              <a:rPr lang="fi-FI" sz="3100" i="1" dirty="0" err="1" smtClean="0"/>
              <a:t>iuusien</a:t>
            </a:r>
            <a:r>
              <a:rPr lang="fi-FI" sz="3100" i="1" dirty="0" smtClean="0"/>
              <a:t> pedagogisten toimintamallien ja niitä tukevien teknisten ratkaisujen käyttöönotossa?”</a:t>
            </a:r>
            <a:endParaRPr lang="fi-FI" sz="3100" dirty="0" smtClean="0"/>
          </a:p>
          <a:p>
            <a:endParaRPr lang="fi-FI" dirty="0"/>
          </a:p>
        </p:txBody>
      </p:sp>
      <p:sp>
        <p:nvSpPr>
          <p:cNvPr id="4" name="Suorakulmio 3"/>
          <p:cNvSpPr/>
          <p:nvPr/>
        </p:nvSpPr>
        <p:spPr>
          <a:xfrm>
            <a:off x="5329610" y="6378738"/>
            <a:ext cx="2814780" cy="369332"/>
          </a:xfrm>
          <a:prstGeom prst="rect">
            <a:avLst/>
          </a:prstGeom>
        </p:spPr>
        <p:txBody>
          <a:bodyPr wrap="none">
            <a:spAutoFit/>
          </a:bodyPr>
          <a:lstStyle/>
          <a:p>
            <a:r>
              <a:rPr lang="fi-FI" dirty="0" err="1" smtClean="0"/>
              <a:t>http://opefi.wikispaces.com</a:t>
            </a:r>
            <a:endParaRPr lang="fi-FI" dirty="0"/>
          </a:p>
        </p:txBody>
      </p:sp>
    </p:spTree>
    <p:extLst>
      <p:ext uri="{BB962C8B-B14F-4D97-AF65-F5344CB8AC3E}">
        <p14:creationId xmlns:p14="http://schemas.microsoft.com/office/powerpoint/2010/main" val="117475246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144161" y="603816"/>
            <a:ext cx="8229600" cy="5522347"/>
          </a:xfrm>
        </p:spPr>
        <p:txBody>
          <a:bodyPr>
            <a:normAutofit fontScale="85000" lnSpcReduction="20000"/>
          </a:bodyPr>
          <a:lstStyle/>
          <a:p>
            <a:pPr marL="0" indent="0">
              <a:buNone/>
            </a:pPr>
            <a:r>
              <a:rPr lang="fi-FI" dirty="0" smtClean="0"/>
              <a:t/>
            </a:r>
            <a:br>
              <a:rPr lang="fi-FI" dirty="0" smtClean="0"/>
            </a:br>
            <a:r>
              <a:rPr lang="fi-FI" b="1" dirty="0" err="1" smtClean="0"/>
              <a:t>Ope.fi</a:t>
            </a:r>
            <a:r>
              <a:rPr lang="fi-FI" b="1" dirty="0" smtClean="0"/>
              <a:t> III –tasolla</a:t>
            </a:r>
            <a:r>
              <a:rPr lang="fi-FI" dirty="0" smtClean="0"/>
              <a:t> järjestettävissä koulutuksissa kehitetään ja sovelletaan henkilökohtaista erityisosaamista sekä rohkeutta tarttua vastaan tuleviin mahdollisuuksiin toimittaessa </a:t>
            </a:r>
            <a:r>
              <a:rPr lang="fi-FI" u="sng" dirty="0" smtClean="0"/>
              <a:t>vaativissa kansallisissa ja kansainvälisessä yhteistyössä asiantuntijana</a:t>
            </a:r>
            <a:r>
              <a:rPr lang="fi-FI" dirty="0" smtClean="0"/>
              <a:t> tai kehittäjäverkoston tai –ryhmän koordinaattorina/vastaavana.</a:t>
            </a:r>
            <a:br>
              <a:rPr lang="fi-FI" dirty="0" smtClean="0"/>
            </a:br>
            <a:r>
              <a:rPr lang="fi-FI" dirty="0" smtClean="0"/>
              <a:t/>
            </a:r>
            <a:br>
              <a:rPr lang="fi-FI" dirty="0" smtClean="0"/>
            </a:br>
            <a:r>
              <a:rPr lang="fi-FI" i="1" dirty="0" smtClean="0"/>
              <a:t>“Miten tieto- ja viestintätekniikkaa ja sähköisiä </a:t>
            </a:r>
            <a:r>
              <a:rPr lang="fi-FI" i="1" dirty="0" err="1" smtClean="0"/>
              <a:t>palvaluja</a:t>
            </a:r>
            <a:r>
              <a:rPr lang="fi-FI" i="1" dirty="0" smtClean="0"/>
              <a:t> tulisi hyödyntää koulutuksessa, jotta ne palvelisivat koulutuksen tavoitteita mahdollisimman tarkoituksenmukaisesti ja vaikuttavasti? Mitä kansainvälisiä toimintamalleja voidaan siirtää kansalliseen käyttöön ja miten? tai vastavuoroisesti, tuotteistaa kansainväliseen käyttöön.”</a:t>
            </a:r>
            <a:endParaRPr lang="fi-FI" dirty="0" smtClean="0"/>
          </a:p>
          <a:p>
            <a:endParaRPr lang="fi-FI" dirty="0"/>
          </a:p>
        </p:txBody>
      </p:sp>
      <p:sp>
        <p:nvSpPr>
          <p:cNvPr id="4" name="Suorakulmio 3"/>
          <p:cNvSpPr/>
          <p:nvPr/>
        </p:nvSpPr>
        <p:spPr>
          <a:xfrm>
            <a:off x="5329610" y="6212170"/>
            <a:ext cx="2814780" cy="369332"/>
          </a:xfrm>
          <a:prstGeom prst="rect">
            <a:avLst/>
          </a:prstGeom>
        </p:spPr>
        <p:txBody>
          <a:bodyPr wrap="none">
            <a:spAutoFit/>
          </a:bodyPr>
          <a:lstStyle/>
          <a:p>
            <a:r>
              <a:rPr lang="fi-FI" dirty="0" err="1" smtClean="0"/>
              <a:t>http://opefi.wikispaces.com</a:t>
            </a:r>
            <a:endParaRPr lang="fi-FI" dirty="0"/>
          </a:p>
        </p:txBody>
      </p:sp>
    </p:spTree>
    <p:extLst>
      <p:ext uri="{BB962C8B-B14F-4D97-AF65-F5344CB8AC3E}">
        <p14:creationId xmlns:p14="http://schemas.microsoft.com/office/powerpoint/2010/main" val="12148464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Kuva 4" descr="veso_a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94063" y="1219200"/>
            <a:ext cx="5849937"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a:xfrm>
            <a:off x="1047750" y="115888"/>
            <a:ext cx="7772400" cy="1143000"/>
          </a:xfrm>
        </p:spPr>
        <p:txBody>
          <a:bodyPr>
            <a:normAutofit fontScale="90000"/>
          </a:bodyPr>
          <a:lstStyle/>
          <a:p>
            <a:pPr eaLnBrk="1" hangingPunct="1">
              <a:defRPr/>
            </a:pPr>
            <a:r>
              <a:rPr lang="fi-FI" sz="4900" b="1" dirty="0">
                <a:latin typeface="Calibri" charset="0"/>
                <a:ea typeface="ＭＳ Ｐゴシック" charset="0"/>
                <a:cs typeface="ＭＳ Ｐゴシック" charset="0"/>
              </a:rPr>
              <a:t>Sosiaalisen ajan aamunkoitto</a:t>
            </a:r>
            <a:r>
              <a:rPr lang="fi-FI" sz="4000" dirty="0">
                <a:latin typeface="Calibri" charset="0"/>
                <a:ea typeface="ＭＳ Ｐゴシック" charset="0"/>
                <a:cs typeface="ＭＳ Ｐゴシック" charset="0"/>
              </a:rPr>
              <a:t/>
            </a:r>
            <a:br>
              <a:rPr lang="fi-FI" sz="4000" dirty="0">
                <a:latin typeface="Calibri" charset="0"/>
                <a:ea typeface="ＭＳ Ｐゴシック" charset="0"/>
                <a:cs typeface="ＭＳ Ｐゴシック" charset="0"/>
              </a:rPr>
            </a:br>
            <a:endParaRPr lang="fi-FI" sz="4000" dirty="0">
              <a:latin typeface="Calibri" charset="0"/>
              <a:ea typeface="ＭＳ Ｐゴシック" charset="0"/>
              <a:cs typeface="ＭＳ Ｐゴシック" charset="0"/>
            </a:endParaRPr>
          </a:p>
        </p:txBody>
      </p:sp>
      <p:sp>
        <p:nvSpPr>
          <p:cNvPr id="22531" name="Sisällön paikkamerkki 2"/>
          <p:cNvSpPr>
            <a:spLocks noGrp="1"/>
          </p:cNvSpPr>
          <p:nvPr>
            <p:ph idx="1"/>
          </p:nvPr>
        </p:nvSpPr>
        <p:spPr>
          <a:xfrm>
            <a:off x="457200" y="3517900"/>
            <a:ext cx="8229600" cy="4525963"/>
          </a:xfrm>
        </p:spPr>
        <p:txBody>
          <a:bodyPr/>
          <a:lstStyle/>
          <a:p>
            <a:pPr eaLnBrk="1" hangingPunct="1"/>
            <a:r>
              <a:rPr lang="fi-FI" sz="4000" dirty="0">
                <a:latin typeface="Calibri" charset="0"/>
                <a:ea typeface="ＭＳ Ｐゴシック" charset="0"/>
                <a:cs typeface="ＭＳ Ｐゴシック" charset="0"/>
              </a:rPr>
              <a:t>Muutos</a:t>
            </a:r>
          </a:p>
          <a:p>
            <a:pPr eaLnBrk="1" hangingPunct="1"/>
            <a:r>
              <a:rPr lang="fi-FI" sz="4000" dirty="0">
                <a:latin typeface="Calibri" charset="0"/>
                <a:ea typeface="ＭＳ Ｐゴシック" charset="0"/>
                <a:cs typeface="ＭＳ Ｐゴシック" charset="0"/>
              </a:rPr>
              <a:t>Uudet välineet</a:t>
            </a:r>
          </a:p>
          <a:p>
            <a:pPr eaLnBrk="1" hangingPunct="1"/>
            <a:r>
              <a:rPr lang="fi-FI" sz="4000" dirty="0">
                <a:latin typeface="Calibri" charset="0"/>
                <a:ea typeface="ＭＳ Ｐゴシック" charset="0"/>
                <a:cs typeface="ＭＳ Ｐゴシック" charset="0"/>
              </a:rPr>
              <a:t>Uusi talous</a:t>
            </a:r>
          </a:p>
          <a:p>
            <a:pPr eaLnBrk="1" hangingPunct="1"/>
            <a:r>
              <a:rPr lang="fi-FI" sz="4000" dirty="0">
                <a:latin typeface="Calibri" charset="0"/>
                <a:ea typeface="ＭＳ Ｐゴシック" charset="0"/>
                <a:cs typeface="ＭＳ Ｐゴシック" charset="0"/>
              </a:rPr>
              <a:t>Informaatiotulvan hallinta</a:t>
            </a:r>
          </a:p>
          <a:p>
            <a:pPr eaLnBrk="1" hangingPunct="1"/>
            <a:endParaRPr lang="fi-FI" sz="4000" dirty="0">
              <a:solidFill>
                <a:srgbClr val="0000FF"/>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816639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blinds(horizontal)">
                                      <p:cBhvr>
                                        <p:cTn id="2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0638" y="274638"/>
            <a:ext cx="9067800" cy="1143000"/>
          </a:xfrm>
        </p:spPr>
        <p:txBody>
          <a:bodyPr>
            <a:normAutofit fontScale="90000"/>
          </a:bodyPr>
          <a:lstStyle/>
          <a:p>
            <a:pPr eaLnBrk="1" hangingPunct="1"/>
            <a:r>
              <a:rPr lang="fi-FI" sz="4000">
                <a:latin typeface="Calibri" charset="0"/>
                <a:ea typeface="ＭＳ Ｐゴシック" charset="0"/>
                <a:cs typeface="ＭＳ Ｐゴシック" charset="0"/>
              </a:rPr>
              <a:t>Digitaalinen lukutaito vs. Medialukutaito</a:t>
            </a:r>
            <a:br>
              <a:rPr lang="fi-FI" sz="4000">
                <a:latin typeface="Calibri" charset="0"/>
                <a:ea typeface="ＭＳ Ｐゴシック" charset="0"/>
                <a:cs typeface="ＭＳ Ｐゴシック" charset="0"/>
              </a:rPr>
            </a:br>
            <a:endParaRPr lang="fi-FI" sz="4000">
              <a:latin typeface="Calibri" charset="0"/>
              <a:ea typeface="ＭＳ Ｐゴシック" charset="0"/>
              <a:cs typeface="ＭＳ Ｐゴシック" charset="0"/>
            </a:endParaRPr>
          </a:p>
        </p:txBody>
      </p:sp>
      <p:sp>
        <p:nvSpPr>
          <p:cNvPr id="107523" name="Sisällön paikkamerkki 2"/>
          <p:cNvSpPr>
            <a:spLocks noGrp="1"/>
          </p:cNvSpPr>
          <p:nvPr>
            <p:ph idx="1"/>
          </p:nvPr>
        </p:nvSpPr>
        <p:spPr>
          <a:xfrm>
            <a:off x="457200" y="2772480"/>
            <a:ext cx="8229600" cy="4525963"/>
          </a:xfrm>
        </p:spPr>
        <p:txBody>
          <a:bodyPr/>
          <a:lstStyle/>
          <a:p>
            <a:pPr eaLnBrk="1" hangingPunct="1"/>
            <a:r>
              <a:rPr lang="fi-FI" dirty="0">
                <a:latin typeface="Calibri" charset="0"/>
                <a:ea typeface="ＭＳ Ｐゴシック" charset="0"/>
                <a:cs typeface="ＭＳ Ｐゴシック" charset="0"/>
              </a:rPr>
              <a:t>Sosiaalisen ajan uudet taidot </a:t>
            </a:r>
            <a:r>
              <a:rPr lang="fi-FI" sz="2000" dirty="0">
                <a:latin typeface="Calibri" charset="0"/>
                <a:ea typeface="ＭＳ Ｐゴシック" charset="0"/>
                <a:cs typeface="ＭＳ Ｐゴシック" charset="0"/>
              </a:rPr>
              <a:t>(</a:t>
            </a:r>
            <a:r>
              <a:rPr lang="fi-FI" sz="2000" dirty="0" err="1">
                <a:latin typeface="Calibri" charset="0"/>
                <a:ea typeface="ＭＳ Ｐゴシック" charset="0"/>
                <a:cs typeface="ＭＳ Ｐゴシック" charset="0"/>
              </a:rPr>
              <a:t>skills</a:t>
            </a:r>
            <a:r>
              <a:rPr lang="fi-FI" sz="2000" dirty="0">
                <a:latin typeface="Calibri" charset="0"/>
                <a:ea typeface="ＭＳ Ｐゴシック" charset="0"/>
                <a:cs typeface="ＭＳ Ｐゴシック" charset="0"/>
              </a:rPr>
              <a:t> of 21 </a:t>
            </a:r>
            <a:r>
              <a:rPr lang="fi-FI" sz="2000" dirty="0" err="1">
                <a:latin typeface="Calibri" charset="0"/>
                <a:ea typeface="ＭＳ Ｐゴシック" charset="0"/>
                <a:cs typeface="ＭＳ Ｐゴシック" charset="0"/>
              </a:rPr>
              <a:t>century</a:t>
            </a:r>
            <a:r>
              <a:rPr lang="fi-FI" sz="2000" dirty="0">
                <a:latin typeface="Calibri" charset="0"/>
                <a:ea typeface="ＭＳ Ｐゴシック" charset="0"/>
                <a:cs typeface="ＭＳ Ｐゴシック" charset="0"/>
              </a:rPr>
              <a:t>)</a:t>
            </a:r>
          </a:p>
          <a:p>
            <a:pPr eaLnBrk="1" hangingPunct="1"/>
            <a:r>
              <a:rPr lang="fi-FI" dirty="0">
                <a:latin typeface="Calibri" charset="0"/>
                <a:ea typeface="ＭＳ Ｐゴシック" charset="0"/>
                <a:cs typeface="ＭＳ Ｐゴシック" charset="0"/>
              </a:rPr>
              <a:t>Verkottuminen viestintä ja vaikuttaminen</a:t>
            </a:r>
          </a:p>
          <a:p>
            <a:pPr eaLnBrk="1" hangingPunct="1"/>
            <a:r>
              <a:rPr lang="fi-FI" dirty="0">
                <a:latin typeface="Calibri" charset="0"/>
                <a:ea typeface="ＭＳ Ｐゴシック" charset="0"/>
                <a:cs typeface="ＭＳ Ｐゴシック" charset="0"/>
              </a:rPr>
              <a:t>Uudet välineet</a:t>
            </a:r>
          </a:p>
          <a:p>
            <a:pPr eaLnBrk="1" hangingPunct="1"/>
            <a:r>
              <a:rPr lang="fi-FI" dirty="0">
                <a:latin typeface="Calibri" charset="0"/>
                <a:ea typeface="ＭＳ Ｐゴシック" charset="0"/>
                <a:cs typeface="ＭＳ Ｐゴシック" charset="0"/>
              </a:rPr>
              <a:t>Uusi tietotekniikan malli</a:t>
            </a:r>
          </a:p>
          <a:p>
            <a:pPr eaLnBrk="1" hangingPunct="1"/>
            <a:r>
              <a:rPr lang="fi-FI" dirty="0">
                <a:latin typeface="Calibri" charset="0"/>
                <a:ea typeface="ＭＳ Ｐゴシック" charset="0"/>
                <a:cs typeface="ＭＳ Ｐゴシック" charset="0"/>
              </a:rPr>
              <a:t>Kansalaistaitohaaste</a:t>
            </a:r>
          </a:p>
          <a:p>
            <a:pPr eaLnBrk="1" hangingPunct="1"/>
            <a:endParaRPr lang="fi-FI" dirty="0">
              <a:latin typeface="Calibri" charset="0"/>
              <a:ea typeface="ＭＳ Ｐゴシック" charset="0"/>
              <a:cs typeface="ＭＳ Ｐゴシック" charset="0"/>
            </a:endParaRPr>
          </a:p>
          <a:p>
            <a:pPr eaLnBrk="1" hangingPunct="1"/>
            <a:endParaRPr lang="fi-FI" sz="2000" dirty="0">
              <a:latin typeface="Calibri" charset="0"/>
              <a:ea typeface="ＭＳ Ｐゴシック" charset="0"/>
              <a:cs typeface="ＭＳ Ｐゴシック" charset="0"/>
            </a:endParaRPr>
          </a:p>
          <a:p>
            <a:pPr eaLnBrk="1" hangingPunct="1">
              <a:buFont typeface="Arial" charset="0"/>
              <a:buNone/>
            </a:pPr>
            <a:endParaRPr lang="fi-FI" sz="2000" dirty="0">
              <a:latin typeface="Calibri" charset="0"/>
              <a:ea typeface="ＭＳ Ｐゴシック" charset="0"/>
              <a:cs typeface="ＭＳ Ｐゴシック" charset="0"/>
            </a:endParaRPr>
          </a:p>
          <a:p>
            <a:pPr eaLnBrk="1" hangingPunct="1"/>
            <a:endParaRPr lang="fi-FI" dirty="0">
              <a:latin typeface="Calibri" charset="0"/>
              <a:ea typeface="ＭＳ Ｐゴシック" charset="0"/>
              <a:cs typeface="ＭＳ Ｐゴシック" charset="0"/>
            </a:endParaRPr>
          </a:p>
        </p:txBody>
      </p:sp>
      <p:pic>
        <p:nvPicPr>
          <p:cNvPr id="3" name="Kuva 2"/>
          <p:cNvPicPr>
            <a:picLocks noChangeAspect="1"/>
          </p:cNvPicPr>
          <p:nvPr/>
        </p:nvPicPr>
        <p:blipFill>
          <a:blip r:embed="rId2"/>
          <a:stretch>
            <a:fillRect/>
          </a:stretch>
        </p:blipFill>
        <p:spPr>
          <a:xfrm>
            <a:off x="6294437" y="4218516"/>
            <a:ext cx="2794001" cy="2398184"/>
          </a:xfrm>
          <a:prstGeom prst="rect">
            <a:avLst/>
          </a:prstGeom>
        </p:spPr>
      </p:pic>
      <p:pic>
        <p:nvPicPr>
          <p:cNvPr id="6" name="Kuva 5"/>
          <p:cNvPicPr>
            <a:picLocks noChangeAspect="1"/>
          </p:cNvPicPr>
          <p:nvPr/>
        </p:nvPicPr>
        <p:blipFill>
          <a:blip r:embed="rId3"/>
          <a:stretch>
            <a:fillRect/>
          </a:stretch>
        </p:blipFill>
        <p:spPr>
          <a:xfrm>
            <a:off x="210038" y="1121480"/>
            <a:ext cx="1041400" cy="1651000"/>
          </a:xfrm>
          <a:prstGeom prst="rect">
            <a:avLst/>
          </a:prstGeom>
        </p:spPr>
      </p:pic>
    </p:spTree>
    <p:extLst>
      <p:ext uri="{BB962C8B-B14F-4D97-AF65-F5344CB8AC3E}">
        <p14:creationId xmlns:p14="http://schemas.microsoft.com/office/powerpoint/2010/main" val="199231445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EBE88F-0DBD-2340-B1E3-C30C6A44DB94}" type="slidenum">
              <a:rPr lang="en-US" sz="1400"/>
              <a:pPr eaLnBrk="1" hangingPunct="1"/>
              <a:t>16</a:t>
            </a:fld>
            <a:endParaRPr lang="en-US" sz="1400"/>
          </a:p>
        </p:txBody>
      </p:sp>
      <p:sp>
        <p:nvSpPr>
          <p:cNvPr id="61442" name="Rectangle 2"/>
          <p:cNvSpPr>
            <a:spLocks noGrp="1" noChangeArrowheads="1"/>
          </p:cNvSpPr>
          <p:nvPr>
            <p:ph type="title"/>
          </p:nvPr>
        </p:nvSpPr>
        <p:spPr>
          <a:xfrm>
            <a:off x="158750" y="-3175"/>
            <a:ext cx="9167813" cy="1143000"/>
          </a:xfrm>
        </p:spPr>
        <p:txBody>
          <a:bodyPr>
            <a:normAutofit fontScale="90000"/>
          </a:bodyPr>
          <a:lstStyle/>
          <a:p>
            <a:pPr>
              <a:defRPr/>
            </a:pPr>
            <a:r>
              <a:rPr lang="fi-FI" sz="2900">
                <a:latin typeface="Times New Roman" charset="0"/>
                <a:ea typeface="ＭＳ Ｐゴシック" charset="0"/>
                <a:cs typeface="Times New Roman" charset="0"/>
              </a:rPr>
              <a:t>Osallistuvan Kulttuurin Uudet Taidot:</a:t>
            </a:r>
            <a:br>
              <a:rPr lang="fi-FI" sz="2900">
                <a:latin typeface="Times New Roman" charset="0"/>
                <a:ea typeface="ＭＳ Ｐゴシック" charset="0"/>
                <a:cs typeface="Times New Roman" charset="0"/>
              </a:rPr>
            </a:br>
            <a:r>
              <a:rPr lang="fi-FI" sz="2900">
                <a:latin typeface="Times New Roman" charset="0"/>
                <a:ea typeface="ＭＳ Ｐゴシック" charset="0"/>
                <a:cs typeface="Times New Roman" charset="0"/>
              </a:rPr>
              <a:t> Digitaalinen Lukutaito  21. vuosisadalla </a:t>
            </a:r>
            <a:r>
              <a:rPr lang="fi-FI" sz="2200">
                <a:latin typeface="Times New Roman" charset="0"/>
                <a:ea typeface="ＭＳ Ｐゴシック" charset="0"/>
                <a:cs typeface="Times New Roman" charset="0"/>
              </a:rPr>
              <a:t>(Henry Jenkins 2007)</a:t>
            </a:r>
            <a:r>
              <a:rPr lang="fi-FI" sz="4000">
                <a:latin typeface="Times New Roman" charset="0"/>
                <a:ea typeface="ＭＳ Ｐゴシック" charset="0"/>
                <a:cs typeface="ＭＳ Ｐゴシック" charset="0"/>
              </a:rPr>
              <a:t> </a:t>
            </a:r>
          </a:p>
        </p:txBody>
      </p:sp>
      <p:sp>
        <p:nvSpPr>
          <p:cNvPr id="24579" name="Rectangle 3"/>
          <p:cNvSpPr>
            <a:spLocks noGrp="1" noChangeArrowheads="1"/>
          </p:cNvSpPr>
          <p:nvPr>
            <p:ph type="body" idx="1"/>
          </p:nvPr>
        </p:nvSpPr>
        <p:spPr>
          <a:xfrm>
            <a:off x="685800" y="1600200"/>
            <a:ext cx="8686800" cy="5257800"/>
          </a:xfrm>
        </p:spPr>
        <p:txBody>
          <a:bodyPr anchor="ctr"/>
          <a:lstStyle/>
          <a:p>
            <a:pPr>
              <a:lnSpc>
                <a:spcPct val="80000"/>
              </a:lnSpc>
            </a:pPr>
            <a:r>
              <a:rPr lang="fi-FI" sz="2000" b="1">
                <a:latin typeface="Times New Roman" charset="0"/>
                <a:ea typeface="ＭＳ Ｐゴシック" charset="0"/>
                <a:cs typeface="ＭＳ Ｐゴシック" charset="0"/>
              </a:rPr>
              <a:t>Pelata </a:t>
            </a:r>
            <a:r>
              <a:rPr lang="fi-FI" sz="2000">
                <a:latin typeface="Times New Roman" charset="0"/>
                <a:ea typeface="ＭＳ Ｐゴシック" charset="0"/>
                <a:cs typeface="ＭＳ Ｐゴシック" charset="0"/>
              </a:rPr>
              <a:t>       - Osaa tutkia ympäristöä ongelman ratkaisun keinoin</a:t>
            </a:r>
          </a:p>
          <a:p>
            <a:pPr>
              <a:lnSpc>
                <a:spcPct val="80000"/>
              </a:lnSpc>
            </a:pPr>
            <a:r>
              <a:rPr lang="fi-FI" sz="2000" b="1">
                <a:latin typeface="Times New Roman" charset="0"/>
                <a:ea typeface="ＭＳ Ｐゴシック" charset="0"/>
                <a:cs typeface="ＭＳ Ｐゴシック" charset="0"/>
              </a:rPr>
              <a:t>Esiintyä</a:t>
            </a:r>
            <a:r>
              <a:rPr lang="fi-FI" sz="2000">
                <a:latin typeface="Times New Roman" charset="0"/>
                <a:ea typeface="ＭＳ Ｐゴシック" charset="0"/>
                <a:cs typeface="ＭＳ Ｐゴシック" charset="0"/>
              </a:rPr>
              <a:t>     -  taito eläytyä eri rooleihin improvisoiden ja havainnoiden</a:t>
            </a:r>
          </a:p>
          <a:p>
            <a:pPr>
              <a:lnSpc>
                <a:spcPct val="80000"/>
              </a:lnSpc>
            </a:pPr>
            <a:r>
              <a:rPr lang="fi-FI" sz="2000" b="1">
                <a:latin typeface="Times New Roman" charset="0"/>
                <a:ea typeface="ＭＳ Ｐゴシック" charset="0"/>
                <a:cs typeface="ＭＳ Ｐゴシック" charset="0"/>
              </a:rPr>
              <a:t>Simuloida</a:t>
            </a:r>
            <a:r>
              <a:rPr lang="fi-FI" sz="2000">
                <a:latin typeface="Times New Roman" charset="0"/>
                <a:ea typeface="ＭＳ Ｐゴシック" charset="0"/>
                <a:cs typeface="ＭＳ Ｐゴシック" charset="0"/>
              </a:rPr>
              <a:t> – taito tulkita ja rakentaa malleja todellisen maailman prosesseista</a:t>
            </a:r>
          </a:p>
          <a:p>
            <a:pPr>
              <a:lnSpc>
                <a:spcPct val="80000"/>
              </a:lnSpc>
            </a:pPr>
            <a:r>
              <a:rPr lang="fi-FI" sz="2000" b="1">
                <a:latin typeface="Times New Roman" charset="0"/>
                <a:ea typeface="ＭＳ Ｐゴシック" charset="0"/>
                <a:cs typeface="ＭＳ Ｐゴシック" charset="0"/>
              </a:rPr>
              <a:t>Omaksua</a:t>
            </a:r>
            <a:r>
              <a:rPr lang="fi-FI" sz="2000">
                <a:latin typeface="Times New Roman" charset="0"/>
                <a:ea typeface="ＭＳ Ｐゴシック" charset="0"/>
                <a:cs typeface="ＭＳ Ｐゴシック" charset="0"/>
              </a:rPr>
              <a:t> – taito järkevästi muokata ja tuottaa media sisältöjä</a:t>
            </a:r>
          </a:p>
          <a:p>
            <a:pPr>
              <a:lnSpc>
                <a:spcPct val="80000"/>
              </a:lnSpc>
            </a:pPr>
            <a:r>
              <a:rPr lang="fi-FI" sz="2000" b="1">
                <a:latin typeface="Times New Roman" charset="0"/>
                <a:ea typeface="ＭＳ Ｐゴシック" charset="0"/>
                <a:cs typeface="ＭＳ Ｐゴシック" charset="0"/>
              </a:rPr>
              <a:t>Hajautettu keskittyminen </a:t>
            </a:r>
            <a:r>
              <a:rPr lang="fi-FI" sz="2000">
                <a:latin typeface="Times New Roman" charset="0"/>
                <a:ea typeface="ＭＳ Ｐゴシック" charset="0"/>
                <a:cs typeface="ＭＳ Ｐゴシック" charset="0"/>
              </a:rPr>
              <a:t>- henkilö voi hoitaa useita tehtäviä samanaikaisesti.</a:t>
            </a:r>
          </a:p>
          <a:p>
            <a:pPr>
              <a:lnSpc>
                <a:spcPct val="80000"/>
              </a:lnSpc>
            </a:pPr>
            <a:r>
              <a:rPr lang="fi-FI" sz="2000" b="1">
                <a:latin typeface="Times New Roman" charset="0"/>
                <a:ea typeface="ＭＳ Ｐゴシック" charset="0"/>
                <a:cs typeface="ＭＳ Ｐゴシック" charset="0"/>
              </a:rPr>
              <a:t>Laaja havaintokyky </a:t>
            </a:r>
            <a:r>
              <a:rPr lang="fi-FI" sz="2000">
                <a:latin typeface="Times New Roman" charset="0"/>
                <a:ea typeface="ＭＳ Ｐゴシック" charset="0"/>
                <a:cs typeface="ＭＳ Ｐゴシック" charset="0"/>
              </a:rPr>
              <a:t>– taito osallistua tehokkaasti välineillä, jotka laajentavat tiedollisia voimavaroja</a:t>
            </a:r>
          </a:p>
          <a:p>
            <a:pPr>
              <a:lnSpc>
                <a:spcPct val="80000"/>
              </a:lnSpc>
            </a:pPr>
            <a:r>
              <a:rPr lang="fi-FI" sz="2000" b="1">
                <a:latin typeface="Times New Roman" charset="0"/>
                <a:ea typeface="ＭＳ Ｐゴシック" charset="0"/>
                <a:cs typeface="ＭＳ Ｐゴシック" charset="0"/>
              </a:rPr>
              <a:t>Yhteisöllinen tiedon jako </a:t>
            </a:r>
            <a:r>
              <a:rPr lang="fi-FI" sz="2000">
                <a:latin typeface="Times New Roman" charset="0"/>
                <a:ea typeface="ＭＳ Ｐゴシック" charset="0"/>
                <a:cs typeface="ＭＳ Ｐゴシック" charset="0"/>
              </a:rPr>
              <a:t>– kyky yhdistää tiedot ja muistiinpanot ryhmässä yhteisen päämäärän saavuttamiseksi</a:t>
            </a:r>
          </a:p>
          <a:p>
            <a:pPr>
              <a:lnSpc>
                <a:spcPct val="80000"/>
              </a:lnSpc>
            </a:pPr>
            <a:r>
              <a:rPr lang="fi-FI" sz="2000" b="1">
                <a:latin typeface="Times New Roman" charset="0"/>
                <a:ea typeface="ＭＳ Ｐゴシック" charset="0"/>
                <a:cs typeface="ＭＳ Ｐゴシック" charset="0"/>
              </a:rPr>
              <a:t>Arvioida</a:t>
            </a:r>
            <a:r>
              <a:rPr lang="fi-FI" sz="2000">
                <a:latin typeface="Times New Roman" charset="0"/>
                <a:ea typeface="ＭＳ Ｐゴシック" charset="0"/>
                <a:cs typeface="ＭＳ Ｐゴシック" charset="0"/>
              </a:rPr>
              <a:t> – kyky arvioida kriittisesti eri tietolähteiden uskottavuutta ja luotettavuutta</a:t>
            </a:r>
          </a:p>
          <a:p>
            <a:pPr>
              <a:lnSpc>
                <a:spcPct val="80000"/>
              </a:lnSpc>
            </a:pPr>
            <a:r>
              <a:rPr lang="fi-FI" sz="2000" b="1">
                <a:latin typeface="Times New Roman" charset="0"/>
                <a:ea typeface="ＭＳ Ｐゴシック" charset="0"/>
                <a:cs typeface="ＭＳ Ｐゴシック" charset="0"/>
              </a:rPr>
              <a:t>Monimedia navigointi </a:t>
            </a:r>
            <a:r>
              <a:rPr lang="fi-FI" sz="2000">
                <a:latin typeface="Times New Roman" charset="0"/>
                <a:ea typeface="ＭＳ Ｐゴシック" charset="0"/>
                <a:cs typeface="ＭＳ Ｐゴシック" charset="0"/>
              </a:rPr>
              <a:t>– taito seurata tarinan ja tiedon juonta läpi useiden tietolähteiden ja medioiden</a:t>
            </a:r>
          </a:p>
          <a:p>
            <a:pPr>
              <a:lnSpc>
                <a:spcPct val="80000"/>
              </a:lnSpc>
            </a:pPr>
            <a:r>
              <a:rPr lang="fi-FI" sz="2000" b="1">
                <a:latin typeface="Times New Roman" charset="0"/>
                <a:ea typeface="ＭＳ Ｐゴシック" charset="0"/>
                <a:cs typeface="ＭＳ Ｐゴシック" charset="0"/>
              </a:rPr>
              <a:t>Työskennellä Verkoissa</a:t>
            </a:r>
            <a:r>
              <a:rPr lang="fi-FI" sz="2000">
                <a:latin typeface="Times New Roman" charset="0"/>
                <a:ea typeface="ＭＳ Ｐゴシック" charset="0"/>
                <a:cs typeface="ＭＳ Ｐゴシック" charset="0"/>
              </a:rPr>
              <a:t> – Taito etsiä, yhdistää ja jakaa tietoa</a:t>
            </a:r>
          </a:p>
          <a:p>
            <a:pPr>
              <a:lnSpc>
                <a:spcPct val="80000"/>
              </a:lnSpc>
            </a:pPr>
            <a:r>
              <a:rPr lang="fi-FI" sz="2000" b="1">
                <a:latin typeface="Times New Roman" charset="0"/>
                <a:ea typeface="ＭＳ Ｐゴシック" charset="0"/>
                <a:cs typeface="ＭＳ Ｐゴシック" charset="0"/>
              </a:rPr>
              <a:t>Neuvotella</a:t>
            </a:r>
            <a:r>
              <a:rPr lang="fi-FI" sz="2000">
                <a:latin typeface="Times New Roman" charset="0"/>
                <a:ea typeface="ＭＳ Ｐゴシック" charset="0"/>
                <a:cs typeface="ＭＳ Ｐゴシック" charset="0"/>
              </a:rPr>
              <a:t> – taito liikkua erilaisissa yhteisöissä arvostelukykyisesti ja kunnioittaen erilaisia näkemyksiä sekä omaksua ja noudattaa vaihtoehtoisia normeja </a:t>
            </a:r>
          </a:p>
          <a:p>
            <a:pPr>
              <a:lnSpc>
                <a:spcPct val="80000"/>
              </a:lnSpc>
            </a:pPr>
            <a:endParaRPr lang="fi-FI" sz="1600">
              <a:latin typeface="Times New Roman" charset="0"/>
              <a:ea typeface="ＭＳ Ｐゴシック" charset="0"/>
              <a:cs typeface="ＭＳ Ｐゴシック" charset="0"/>
            </a:endParaRPr>
          </a:p>
        </p:txBody>
      </p:sp>
      <p:sp>
        <p:nvSpPr>
          <p:cNvPr id="24580" name="Tekstiruutu 5"/>
          <p:cNvSpPr txBox="1">
            <a:spLocks noChangeArrowheads="1"/>
          </p:cNvSpPr>
          <p:nvPr/>
        </p:nvSpPr>
        <p:spPr bwMode="auto">
          <a:xfrm>
            <a:off x="852488" y="1150938"/>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OPPIJA OSAA</a:t>
            </a:r>
          </a:p>
        </p:txBody>
      </p:sp>
      <p:pic>
        <p:nvPicPr>
          <p:cNvPr id="6" name="Kuva 5"/>
          <p:cNvPicPr>
            <a:picLocks noChangeAspect="1"/>
          </p:cNvPicPr>
          <p:nvPr/>
        </p:nvPicPr>
        <p:blipFill>
          <a:blip r:embed="rId2"/>
          <a:stretch>
            <a:fillRect/>
          </a:stretch>
        </p:blipFill>
        <p:spPr>
          <a:xfrm>
            <a:off x="7846952" y="1040251"/>
            <a:ext cx="1297048" cy="983595"/>
          </a:xfrm>
          <a:prstGeom prst="rect">
            <a:avLst/>
          </a:prstGeom>
        </p:spPr>
      </p:pic>
    </p:spTree>
    <p:extLst>
      <p:ext uri="{BB962C8B-B14F-4D97-AF65-F5344CB8AC3E}">
        <p14:creationId xmlns:p14="http://schemas.microsoft.com/office/powerpoint/2010/main" val="1512467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419100"/>
            <a:ext cx="86677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3611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Otsikko 1"/>
          <p:cNvSpPr>
            <a:spLocks noGrp="1"/>
          </p:cNvSpPr>
          <p:nvPr>
            <p:ph type="title"/>
          </p:nvPr>
        </p:nvSpPr>
        <p:spPr>
          <a:xfrm>
            <a:off x="777875" y="471488"/>
            <a:ext cx="7772400" cy="1144587"/>
          </a:xfrm>
        </p:spPr>
        <p:txBody>
          <a:bodyPr>
            <a:normAutofit fontScale="90000"/>
          </a:bodyPr>
          <a:lstStyle/>
          <a:p>
            <a:r>
              <a:rPr lang="fi-FI">
                <a:latin typeface="Times New Roman" charset="0"/>
                <a:ea typeface="ＭＳ Ｐゴシック" charset="0"/>
                <a:cs typeface="ＭＳ Ｐゴシック" charset="0"/>
              </a:rPr>
              <a:t/>
            </a:r>
            <a:br>
              <a:rPr lang="fi-FI">
                <a:latin typeface="Times New Roman" charset="0"/>
                <a:ea typeface="ＭＳ Ｐゴシック" charset="0"/>
                <a:cs typeface="ＭＳ Ｐゴシック" charset="0"/>
              </a:rPr>
            </a:br>
            <a:r>
              <a:rPr lang="fi-FI">
                <a:latin typeface="Times New Roman" charset="0"/>
                <a:ea typeface="ＭＳ Ｐゴシック" charset="0"/>
                <a:cs typeface="ＭＳ Ｐゴシック" charset="0"/>
              </a:rPr>
              <a:t>Ajantasalla pysyminen ja tietotulvan suodattaminen </a:t>
            </a:r>
            <a:br>
              <a:rPr lang="fi-FI">
                <a:latin typeface="Times New Roman" charset="0"/>
                <a:ea typeface="ＭＳ Ｐゴシック" charset="0"/>
                <a:cs typeface="ＭＳ Ｐゴシック" charset="0"/>
              </a:rPr>
            </a:br>
            <a:r>
              <a:rPr lang="fi-FI">
                <a:latin typeface="Times New Roman" charset="0"/>
                <a:ea typeface="ＭＳ Ｐゴシック" charset="0"/>
                <a:cs typeface="ＭＳ Ｐゴシック" charset="0"/>
              </a:rPr>
              <a:t/>
            </a:r>
            <a:br>
              <a:rPr lang="fi-FI">
                <a:latin typeface="Times New Roman" charset="0"/>
                <a:ea typeface="ＭＳ Ｐゴシック" charset="0"/>
                <a:cs typeface="ＭＳ Ｐゴシック" charset="0"/>
              </a:rPr>
            </a:br>
            <a:endParaRPr lang="fi-FI">
              <a:latin typeface="Times New Roman" charset="0"/>
              <a:ea typeface="ＭＳ Ｐゴシック" charset="0"/>
              <a:cs typeface="ＭＳ Ｐゴシック" charset="0"/>
            </a:endParaRP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1628775"/>
            <a:ext cx="4992687"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8574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body" idx="1"/>
          </p:nvPr>
        </p:nvSpPr>
        <p:spPr>
          <a:xfrm>
            <a:off x="1795395" y="1296693"/>
            <a:ext cx="7772400" cy="4953000"/>
          </a:xfrm>
        </p:spPr>
        <p:txBody>
          <a:bodyPr>
            <a:normAutofit lnSpcReduction="10000"/>
          </a:bodyPr>
          <a:lstStyle/>
          <a:p>
            <a:pPr>
              <a:buFontTx/>
              <a:buNone/>
            </a:pPr>
            <a:r>
              <a:rPr lang="fi-FI" sz="2000" b="1" dirty="0">
                <a:latin typeface="Comic Sans MS" pitchFamily="66" charset="0"/>
              </a:rPr>
              <a:t>	   ” EI OLE SUINKAAN YHDENTEKEVÄÄ, </a:t>
            </a:r>
          </a:p>
          <a:p>
            <a:pPr>
              <a:buFontTx/>
              <a:buNone/>
            </a:pPr>
            <a:r>
              <a:rPr lang="fi-FI" sz="2000" b="1" dirty="0">
                <a:latin typeface="Comic Sans MS" pitchFamily="66" charset="0"/>
              </a:rPr>
              <a:t>	     MILLÄ TAVALLA ALA-ASTEEN, YLÄASTEEN, 		LUKION JA ERITYISOPETUKSEN AIKANA 	VAIKUTETAAN OPPILAAN TIETOTEKNIIKAN 	ORIENTOITUMISPERUSTAN LUOMISEEN.</a:t>
            </a:r>
            <a:br>
              <a:rPr lang="fi-FI" sz="2000" b="1" dirty="0">
                <a:latin typeface="Comic Sans MS" pitchFamily="66" charset="0"/>
              </a:rPr>
            </a:br>
            <a:r>
              <a:rPr lang="fi-FI" sz="2000" b="1" dirty="0">
                <a:latin typeface="Comic Sans MS" pitchFamily="66" charset="0"/>
              </a:rPr>
              <a:t/>
            </a:r>
            <a:br>
              <a:rPr lang="fi-FI" sz="2000" b="1" dirty="0">
                <a:latin typeface="Comic Sans MS" pitchFamily="66" charset="0"/>
              </a:rPr>
            </a:br>
            <a:r>
              <a:rPr lang="fi-FI" sz="2000" b="1" dirty="0">
                <a:latin typeface="Comic Sans MS" pitchFamily="66" charset="0"/>
              </a:rPr>
              <a:t>	ORIENTAATIOPERUSTAN, ELI AJATTELU- </a:t>
            </a:r>
          </a:p>
          <a:p>
            <a:pPr>
              <a:buFontTx/>
              <a:buNone/>
            </a:pPr>
            <a:r>
              <a:rPr lang="fi-FI" sz="2000" b="1" dirty="0">
                <a:latin typeface="Comic Sans MS" pitchFamily="66" charset="0"/>
              </a:rPr>
              <a:t>	     JA TOIMINTAMALLIEN AVULLA OPPILAS 		MUODOSTAA OMANKÄSITYKSENSÄ 		TIETOTEKNIIKASTA, </a:t>
            </a:r>
            <a:endParaRPr lang="fi-FI" sz="2000" b="1" dirty="0" smtClean="0">
              <a:latin typeface="Comic Sans MS" pitchFamily="66" charset="0"/>
            </a:endParaRPr>
          </a:p>
          <a:p>
            <a:pPr>
              <a:buFontTx/>
              <a:buNone/>
            </a:pPr>
            <a:r>
              <a:rPr lang="fi-FI" sz="2000" b="1" dirty="0">
                <a:latin typeface="Comic Sans MS" pitchFamily="66" charset="0"/>
              </a:rPr>
              <a:t> </a:t>
            </a:r>
            <a:r>
              <a:rPr lang="fi-FI" sz="2000" b="1" dirty="0" smtClean="0">
                <a:latin typeface="Comic Sans MS" pitchFamily="66" charset="0"/>
              </a:rPr>
              <a:t>   ARVIOI </a:t>
            </a:r>
            <a:r>
              <a:rPr lang="fi-FI" sz="2000" b="1" dirty="0">
                <a:latin typeface="Comic Sans MS" pitchFamily="66" charset="0"/>
              </a:rPr>
              <a:t>JA </a:t>
            </a:r>
            <a:r>
              <a:rPr lang="fi-FI" sz="2000" b="1" dirty="0" smtClean="0">
                <a:latin typeface="Comic Sans MS" pitchFamily="66" charset="0"/>
              </a:rPr>
              <a:t>KÄSITTELEE </a:t>
            </a:r>
            <a:r>
              <a:rPr lang="fi-FI" sz="2000" b="1" dirty="0">
                <a:latin typeface="Comic Sans MS" pitchFamily="66" charset="0"/>
              </a:rPr>
              <a:t>SITÄ, </a:t>
            </a:r>
            <a:endParaRPr lang="fi-FI" sz="2000" b="1" dirty="0" smtClean="0">
              <a:latin typeface="Comic Sans MS" pitchFamily="66" charset="0"/>
            </a:endParaRPr>
          </a:p>
          <a:p>
            <a:pPr>
              <a:buFontTx/>
              <a:buNone/>
            </a:pPr>
            <a:r>
              <a:rPr lang="fi-FI" sz="2000" b="1" dirty="0">
                <a:latin typeface="Comic Sans MS" pitchFamily="66" charset="0"/>
              </a:rPr>
              <a:t> </a:t>
            </a:r>
            <a:r>
              <a:rPr lang="fi-FI" sz="2000" b="1" dirty="0" smtClean="0">
                <a:latin typeface="Comic Sans MS" pitchFamily="66" charset="0"/>
              </a:rPr>
              <a:t>         SEKÄ </a:t>
            </a:r>
            <a:r>
              <a:rPr lang="fi-FI" sz="2000" b="1" dirty="0">
                <a:latin typeface="Comic Sans MS" pitchFamily="66" charset="0"/>
              </a:rPr>
              <a:t>RATKAISEE </a:t>
            </a:r>
          </a:p>
          <a:p>
            <a:pPr>
              <a:buFontTx/>
              <a:buNone/>
            </a:pPr>
            <a:r>
              <a:rPr lang="fi-FI" sz="2000" b="1" dirty="0">
                <a:latin typeface="Comic Sans MS" pitchFamily="66" charset="0"/>
              </a:rPr>
              <a:t>	     SIIHEN LIITTYVIÄ HAASTEITA. "</a:t>
            </a:r>
            <a:br>
              <a:rPr lang="fi-FI" sz="2000" b="1" dirty="0">
                <a:latin typeface="Comic Sans MS" pitchFamily="66" charset="0"/>
              </a:rPr>
            </a:br>
            <a:r>
              <a:rPr lang="fi-FI" sz="2000" b="1" dirty="0"/>
              <a:t/>
            </a:r>
            <a:br>
              <a:rPr lang="fi-FI" sz="2000" b="1" dirty="0"/>
            </a:br>
            <a:r>
              <a:rPr lang="fi-FI" sz="2000" b="1" dirty="0"/>
              <a:t>	</a:t>
            </a:r>
            <a:r>
              <a:rPr lang="fi-FI" sz="1600" b="1" dirty="0"/>
              <a:t>Jyväskylän maalaiskunnan OPS/ tietotekniikka opetuksessa 1993</a:t>
            </a:r>
            <a:r>
              <a:rPr lang="fi-FI" sz="2400" b="1" dirty="0"/>
              <a:t>.</a:t>
            </a:r>
            <a:endParaRPr lang="en-US" sz="2400" b="1" dirty="0"/>
          </a:p>
        </p:txBody>
      </p:sp>
      <p:pic>
        <p:nvPicPr>
          <p:cNvPr id="3" name="Kuva 2"/>
          <p:cNvPicPr>
            <a:picLocks noChangeAspect="1"/>
          </p:cNvPicPr>
          <p:nvPr/>
        </p:nvPicPr>
        <p:blipFill>
          <a:blip r:embed="rId3"/>
          <a:stretch>
            <a:fillRect/>
          </a:stretch>
        </p:blipFill>
        <p:spPr>
          <a:xfrm>
            <a:off x="0" y="2248695"/>
            <a:ext cx="2027661" cy="2850400"/>
          </a:xfrm>
          <a:prstGeom prst="rect">
            <a:avLst/>
          </a:prstGeom>
        </p:spPr>
      </p:pic>
    </p:spTree>
    <p:extLst>
      <p:ext uri="{BB962C8B-B14F-4D97-AF65-F5344CB8AC3E}">
        <p14:creationId xmlns:p14="http://schemas.microsoft.com/office/powerpoint/2010/main" val="5359040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2514600" y="914400"/>
            <a:ext cx="7772400" cy="4114800"/>
          </a:xfrm>
          <a:prstGeom prst="rect">
            <a:avLst/>
          </a:prstGeom>
          <a:noFill/>
          <a:ln w="9525">
            <a:noFill/>
            <a:miter lim="800000"/>
            <a:headEnd/>
            <a:tailEnd/>
          </a:ln>
          <a:effectLst/>
        </p:spPr>
        <p:txBody>
          <a:bodyPr/>
          <a:lstStyle/>
          <a:p>
            <a:pPr marL="342900" indent="-342900">
              <a:spcBef>
                <a:spcPct val="20000"/>
              </a:spcBef>
            </a:pPr>
            <a:r>
              <a:rPr lang="fi-FI" sz="3200">
                <a:latin typeface="Comic Sans MS" pitchFamily="66" charset="0"/>
              </a:rPr>
              <a:t>” Yksi harvoja paikkoja, </a:t>
            </a:r>
          </a:p>
          <a:p>
            <a:pPr marL="342900" indent="-342900">
              <a:spcBef>
                <a:spcPct val="20000"/>
              </a:spcBef>
            </a:pPr>
            <a:r>
              <a:rPr lang="fi-FI" sz="3200">
                <a:latin typeface="Comic Sans MS" pitchFamily="66" charset="0"/>
              </a:rPr>
              <a:t>  joka yhä toimii </a:t>
            </a:r>
          </a:p>
          <a:p>
            <a:pPr marL="342900" indent="-342900">
              <a:spcBef>
                <a:spcPct val="20000"/>
              </a:spcBef>
            </a:pPr>
            <a:r>
              <a:rPr lang="fi-FI" sz="3200">
                <a:latin typeface="Comic Sans MS" pitchFamily="66" charset="0"/>
              </a:rPr>
              <a:t>  pitkälti samoin </a:t>
            </a:r>
          </a:p>
          <a:p>
            <a:pPr marL="342900" indent="-342900">
              <a:spcBef>
                <a:spcPct val="20000"/>
              </a:spcBef>
            </a:pPr>
            <a:r>
              <a:rPr lang="fi-FI" sz="3200">
                <a:latin typeface="Comic Sans MS" pitchFamily="66" charset="0"/>
              </a:rPr>
              <a:t>  kuin yli 50 </a:t>
            </a:r>
          </a:p>
          <a:p>
            <a:pPr marL="342900" indent="-342900">
              <a:spcBef>
                <a:spcPct val="20000"/>
              </a:spcBef>
            </a:pPr>
            <a:r>
              <a:rPr lang="fi-FI" sz="3200">
                <a:latin typeface="Comic Sans MS" pitchFamily="66" charset="0"/>
              </a:rPr>
              <a:t>  vuotta sitten, </a:t>
            </a:r>
          </a:p>
          <a:p>
            <a:pPr marL="342900" indent="-342900">
              <a:spcBef>
                <a:spcPct val="20000"/>
              </a:spcBef>
            </a:pPr>
            <a:r>
              <a:rPr lang="fi-FI" sz="3200">
                <a:latin typeface="Comic Sans MS" pitchFamily="66" charset="0"/>
              </a:rPr>
              <a:t>  on koulu ”</a:t>
            </a:r>
          </a:p>
          <a:p>
            <a:pPr marL="342900" indent="-342900">
              <a:spcBef>
                <a:spcPct val="20000"/>
              </a:spcBef>
            </a:pPr>
            <a:r>
              <a:rPr lang="fi-FI" sz="2000"/>
              <a:t>                           Geoffrey Caine</a:t>
            </a:r>
            <a:endParaRPr lang="en-US" sz="2000"/>
          </a:p>
        </p:txBody>
      </p:sp>
      <p:pic>
        <p:nvPicPr>
          <p:cNvPr id="3" name="Kuva 2"/>
          <p:cNvPicPr>
            <a:picLocks noChangeAspect="1"/>
          </p:cNvPicPr>
          <p:nvPr/>
        </p:nvPicPr>
        <p:blipFill>
          <a:blip r:embed="rId3"/>
          <a:stretch>
            <a:fillRect/>
          </a:stretch>
        </p:blipFill>
        <p:spPr>
          <a:xfrm>
            <a:off x="5915040" y="4580677"/>
            <a:ext cx="3177662" cy="2277324"/>
          </a:xfrm>
          <a:prstGeom prst="rect">
            <a:avLst/>
          </a:prstGeom>
        </p:spPr>
      </p:pic>
    </p:spTree>
    <p:extLst>
      <p:ext uri="{BB962C8B-B14F-4D97-AF65-F5344CB8AC3E}">
        <p14:creationId xmlns:p14="http://schemas.microsoft.com/office/powerpoint/2010/main" val="466564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ChangeArrowheads="1"/>
          </p:cNvSpPr>
          <p:nvPr/>
        </p:nvSpPr>
        <p:spPr bwMode="auto">
          <a:xfrm>
            <a:off x="762000" y="228600"/>
            <a:ext cx="7772400" cy="1219200"/>
          </a:xfrm>
          <a:prstGeom prst="rect">
            <a:avLst/>
          </a:prstGeom>
          <a:noFill/>
          <a:ln w="9525">
            <a:noFill/>
            <a:miter lim="800000"/>
            <a:headEnd/>
            <a:tailEnd/>
          </a:ln>
          <a:effectLst/>
        </p:spPr>
        <p:txBody>
          <a:bodyPr lIns="92075" tIns="46038" rIns="92075" bIns="46038" anchor="ctr"/>
          <a:lstStyle/>
          <a:p>
            <a:pPr algn="ctr"/>
            <a:r>
              <a:rPr lang="fi-FI" sz="2800" b="1">
                <a:solidFill>
                  <a:schemeClr val="tx2"/>
                </a:solidFill>
              </a:rPr>
              <a:t>LÄHTÖKOHTA STRATEGIAN  KEHITYKSELLE: </a:t>
            </a:r>
          </a:p>
          <a:p>
            <a:pPr algn="ctr"/>
            <a:endParaRPr lang="fi-FI" sz="2800" b="1">
              <a:solidFill>
                <a:schemeClr val="tx2"/>
              </a:solidFill>
            </a:endParaRPr>
          </a:p>
          <a:p>
            <a:pPr algn="ctr"/>
            <a:r>
              <a:rPr lang="fi-FI" sz="2800" b="1" i="1">
                <a:solidFill>
                  <a:schemeClr val="tx2"/>
                </a:solidFill>
                <a:latin typeface="Arial Black" pitchFamily="34" charset="0"/>
              </a:rPr>
              <a:t>KOULUTUSKAAREN HAHMOTUS</a:t>
            </a:r>
          </a:p>
        </p:txBody>
      </p:sp>
      <p:sp>
        <p:nvSpPr>
          <p:cNvPr id="199683" name="Rectangle 3"/>
          <p:cNvSpPr>
            <a:spLocks noChangeArrowheads="1"/>
          </p:cNvSpPr>
          <p:nvPr/>
        </p:nvSpPr>
        <p:spPr bwMode="auto">
          <a:xfrm>
            <a:off x="1371600" y="1371600"/>
            <a:ext cx="7772400" cy="4389438"/>
          </a:xfrm>
          <a:prstGeom prst="rect">
            <a:avLst/>
          </a:prstGeom>
          <a:noFill/>
          <a:ln w="9525">
            <a:noFill/>
            <a:miter lim="800000"/>
            <a:headEnd/>
            <a:tailEnd/>
          </a:ln>
          <a:effectLst/>
        </p:spPr>
        <p:txBody>
          <a:bodyPr lIns="92075" tIns="46038" rIns="92075" bIns="46038"/>
          <a:lstStyle/>
          <a:p>
            <a:pPr marL="742950" lvl="1" indent="-285750" defTabSz="762000">
              <a:spcBef>
                <a:spcPct val="20000"/>
              </a:spcBef>
            </a:pPr>
            <a:r>
              <a:rPr lang="fi-FI" sz="2000" b="1"/>
              <a:t>   </a:t>
            </a:r>
            <a:endParaRPr lang="fi-FI" sz="2800" b="1"/>
          </a:p>
          <a:p>
            <a:pPr marL="342900" indent="-342900" defTabSz="762000">
              <a:spcBef>
                <a:spcPct val="20000"/>
              </a:spcBef>
              <a:buFontTx/>
              <a:buChar char="•"/>
            </a:pPr>
            <a:r>
              <a:rPr lang="fi-FI" sz="2000" b="1"/>
              <a:t>    YMPYRÄMALLIN SOVELTAMINEN </a:t>
            </a:r>
          </a:p>
          <a:p>
            <a:pPr marL="342900" indent="-342900" defTabSz="762000">
              <a:spcBef>
                <a:spcPct val="20000"/>
              </a:spcBef>
              <a:buFontTx/>
              <a:buChar char="•"/>
            </a:pPr>
            <a:r>
              <a:rPr lang="fi-FI" sz="2000" b="1"/>
              <a:t>    KOULUASTEIDEN RAJATAITOJEN MÄÄRITYS JA</a:t>
            </a:r>
          </a:p>
          <a:p>
            <a:pPr marL="342900" indent="-342900" defTabSz="762000">
              <a:spcBef>
                <a:spcPct val="20000"/>
              </a:spcBef>
            </a:pPr>
            <a:r>
              <a:rPr lang="fi-FI" sz="2000" b="1"/>
              <a:t>          NIISTÄ SOPIMINEN </a:t>
            </a:r>
          </a:p>
          <a:p>
            <a:pPr marL="342900" indent="-342900" defTabSz="762000">
              <a:spcBef>
                <a:spcPct val="20000"/>
              </a:spcBef>
              <a:buFontTx/>
              <a:buChar char="•"/>
            </a:pPr>
            <a:r>
              <a:rPr lang="fi-FI" sz="2000" b="1"/>
              <a:t>     TAITOJEN KEHITYKSEN VARMISTAMINEN JA </a:t>
            </a:r>
          </a:p>
          <a:p>
            <a:pPr marL="342900" indent="-342900" defTabSz="762000">
              <a:spcBef>
                <a:spcPct val="20000"/>
              </a:spcBef>
              <a:buFontTx/>
              <a:buChar char="•"/>
            </a:pPr>
            <a:r>
              <a:rPr lang="fi-FI" sz="2000" b="1"/>
              <a:t>     MOTIVAATION YLLÄPITO </a:t>
            </a:r>
          </a:p>
          <a:p>
            <a:pPr marL="342900" indent="-342900" defTabSz="762000">
              <a:spcBef>
                <a:spcPct val="20000"/>
              </a:spcBef>
              <a:buFontTx/>
              <a:buChar char="•"/>
            </a:pPr>
            <a:r>
              <a:rPr lang="fi-FI" sz="2000" b="1"/>
              <a:t>     KOULUN OMALEIMAISUUS </a:t>
            </a:r>
          </a:p>
          <a:p>
            <a:pPr marL="342900" indent="-342900" defTabSz="762000">
              <a:spcBef>
                <a:spcPct val="20000"/>
              </a:spcBef>
              <a:buFontTx/>
              <a:buChar char="•"/>
            </a:pPr>
            <a:r>
              <a:rPr lang="fi-FI" sz="2000" b="1"/>
              <a:t>     KOULUN OPETUSSUUNNITELMA </a:t>
            </a:r>
          </a:p>
          <a:p>
            <a:pPr marL="342900" indent="-342900" defTabSz="762000">
              <a:spcBef>
                <a:spcPct val="20000"/>
              </a:spcBef>
              <a:buFontTx/>
              <a:buChar char="•"/>
            </a:pPr>
            <a:r>
              <a:rPr lang="fi-FI" sz="2000" b="1"/>
              <a:t>     AJOKORTTI / OPPIMISTASOT </a:t>
            </a:r>
          </a:p>
          <a:p>
            <a:pPr marL="342900" indent="-342900" defTabSz="762000">
              <a:spcBef>
                <a:spcPct val="20000"/>
              </a:spcBef>
              <a:buFontTx/>
              <a:buChar char="•"/>
            </a:pPr>
            <a:r>
              <a:rPr lang="fi-FI" sz="2000" b="1"/>
              <a:t>     YLÄASTEPIIRIKOHTAINEN KEHITYS, LAITE JA       	OHJELMISTOSUUNNITELMA </a:t>
            </a:r>
          </a:p>
          <a:p>
            <a:pPr marL="342900" indent="-342900" defTabSz="762000">
              <a:spcBef>
                <a:spcPct val="20000"/>
              </a:spcBef>
              <a:buFontTx/>
              <a:buChar char="•"/>
            </a:pPr>
            <a:r>
              <a:rPr lang="fi-FI" sz="2000" b="1"/>
              <a:t>     KOULUKOHTAINEN KEHITYSSUUNNITELMA </a:t>
            </a:r>
          </a:p>
          <a:p>
            <a:pPr marL="342900" indent="-342900" defTabSz="762000">
              <a:spcBef>
                <a:spcPct val="20000"/>
              </a:spcBef>
              <a:buFontTx/>
              <a:buChar char="•"/>
            </a:pPr>
            <a:r>
              <a:rPr lang="fi-FI" sz="2000" b="1"/>
              <a:t>     KOULUKOHTAINEN LAITEHANKINTASUUNNITELMA</a:t>
            </a:r>
            <a:r>
              <a:rPr lang="fi-FI" sz="3200"/>
              <a:t> </a:t>
            </a:r>
          </a:p>
        </p:txBody>
      </p:sp>
    </p:spTree>
    <p:extLst>
      <p:ext uri="{BB962C8B-B14F-4D97-AF65-F5344CB8AC3E}">
        <p14:creationId xmlns:p14="http://schemas.microsoft.com/office/powerpoint/2010/main" val="28841509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Oval 2"/>
          <p:cNvSpPr>
            <a:spLocks noChangeArrowheads="1"/>
          </p:cNvSpPr>
          <p:nvPr/>
        </p:nvSpPr>
        <p:spPr bwMode="auto">
          <a:xfrm>
            <a:off x="4343400" y="2590800"/>
            <a:ext cx="1219200" cy="1143000"/>
          </a:xfrm>
          <a:prstGeom prst="ellipse">
            <a:avLst/>
          </a:prstGeom>
          <a:solidFill>
            <a:schemeClr val="bg1"/>
          </a:solidFill>
          <a:ln w="9525">
            <a:solidFill>
              <a:schemeClr val="tx1"/>
            </a:solidFill>
            <a:round/>
            <a:headEnd/>
            <a:tailEnd/>
          </a:ln>
          <a:effectLst/>
        </p:spPr>
        <p:txBody>
          <a:bodyPr wrap="none" anchor="ctr"/>
          <a:lstStyle/>
          <a:p>
            <a:endParaRPr lang="fi-FI"/>
          </a:p>
        </p:txBody>
      </p:sp>
      <p:sp>
        <p:nvSpPr>
          <p:cNvPr id="201731" name="Oval 3"/>
          <p:cNvSpPr>
            <a:spLocks noChangeArrowheads="1"/>
          </p:cNvSpPr>
          <p:nvPr/>
        </p:nvSpPr>
        <p:spPr bwMode="auto">
          <a:xfrm>
            <a:off x="3886200" y="2209800"/>
            <a:ext cx="2133600" cy="1981200"/>
          </a:xfrm>
          <a:prstGeom prst="ellipse">
            <a:avLst/>
          </a:prstGeom>
          <a:noFill/>
          <a:ln w="9525">
            <a:solidFill>
              <a:schemeClr val="tx1"/>
            </a:solidFill>
            <a:round/>
            <a:headEnd/>
            <a:tailEnd/>
          </a:ln>
          <a:effectLst/>
        </p:spPr>
        <p:txBody>
          <a:bodyPr wrap="none" anchor="ctr"/>
          <a:lstStyle/>
          <a:p>
            <a:endParaRPr lang="fi-FI"/>
          </a:p>
        </p:txBody>
      </p:sp>
      <p:sp>
        <p:nvSpPr>
          <p:cNvPr id="201732" name="Oval 4"/>
          <p:cNvSpPr>
            <a:spLocks noChangeArrowheads="1"/>
          </p:cNvSpPr>
          <p:nvPr/>
        </p:nvSpPr>
        <p:spPr bwMode="auto">
          <a:xfrm>
            <a:off x="3352800" y="1676400"/>
            <a:ext cx="3276600" cy="3124200"/>
          </a:xfrm>
          <a:prstGeom prst="ellipse">
            <a:avLst/>
          </a:prstGeom>
          <a:noFill/>
          <a:ln w="9525">
            <a:solidFill>
              <a:schemeClr val="tx1"/>
            </a:solidFill>
            <a:round/>
            <a:headEnd/>
            <a:tailEnd/>
          </a:ln>
          <a:effectLst/>
        </p:spPr>
        <p:txBody>
          <a:bodyPr wrap="none" anchor="ctr"/>
          <a:lstStyle/>
          <a:p>
            <a:pPr algn="ctr"/>
            <a:endParaRPr lang="fi-FI"/>
          </a:p>
        </p:txBody>
      </p:sp>
      <p:sp>
        <p:nvSpPr>
          <p:cNvPr id="201733" name="Text Box 5"/>
          <p:cNvSpPr txBox="1">
            <a:spLocks noChangeArrowheads="1"/>
          </p:cNvSpPr>
          <p:nvPr/>
        </p:nvSpPr>
        <p:spPr bwMode="auto">
          <a:xfrm>
            <a:off x="4876800" y="2819400"/>
            <a:ext cx="514350" cy="366713"/>
          </a:xfrm>
          <a:prstGeom prst="rect">
            <a:avLst/>
          </a:prstGeom>
          <a:noFill/>
          <a:ln w="9525">
            <a:noFill/>
            <a:miter lim="800000"/>
            <a:headEnd/>
            <a:tailEnd/>
          </a:ln>
          <a:effectLst/>
        </p:spPr>
        <p:txBody>
          <a:bodyPr wrap="none">
            <a:spAutoFit/>
          </a:bodyPr>
          <a:lstStyle/>
          <a:p>
            <a:r>
              <a:rPr lang="fi-FI" sz="1800" b="1"/>
              <a:t>AA</a:t>
            </a:r>
            <a:endParaRPr lang="en-US" sz="1800" b="1"/>
          </a:p>
        </p:txBody>
      </p:sp>
      <p:sp>
        <p:nvSpPr>
          <p:cNvPr id="201734" name="Text Box 6"/>
          <p:cNvSpPr txBox="1">
            <a:spLocks noChangeArrowheads="1"/>
          </p:cNvSpPr>
          <p:nvPr/>
        </p:nvSpPr>
        <p:spPr bwMode="auto">
          <a:xfrm>
            <a:off x="4724400" y="2209800"/>
            <a:ext cx="514350" cy="366713"/>
          </a:xfrm>
          <a:prstGeom prst="rect">
            <a:avLst/>
          </a:prstGeom>
          <a:noFill/>
          <a:ln w="9525">
            <a:noFill/>
            <a:miter lim="800000"/>
            <a:headEnd/>
            <a:tailEnd/>
          </a:ln>
          <a:effectLst/>
        </p:spPr>
        <p:txBody>
          <a:bodyPr wrap="none">
            <a:spAutoFit/>
          </a:bodyPr>
          <a:lstStyle/>
          <a:p>
            <a:r>
              <a:rPr lang="fi-FI" sz="1800" b="1"/>
              <a:t>YA</a:t>
            </a:r>
            <a:endParaRPr lang="en-US" sz="1800" b="1"/>
          </a:p>
        </p:txBody>
      </p:sp>
      <p:sp>
        <p:nvSpPr>
          <p:cNvPr id="201735" name="Text Box 7"/>
          <p:cNvSpPr txBox="1">
            <a:spLocks noChangeArrowheads="1"/>
          </p:cNvSpPr>
          <p:nvPr/>
        </p:nvSpPr>
        <p:spPr bwMode="auto">
          <a:xfrm>
            <a:off x="4419600" y="1752600"/>
            <a:ext cx="1184275" cy="366713"/>
          </a:xfrm>
          <a:prstGeom prst="rect">
            <a:avLst/>
          </a:prstGeom>
          <a:noFill/>
          <a:ln w="9525">
            <a:noFill/>
            <a:miter lim="800000"/>
            <a:headEnd/>
            <a:tailEnd/>
          </a:ln>
          <a:effectLst/>
        </p:spPr>
        <p:txBody>
          <a:bodyPr wrap="none">
            <a:spAutoFit/>
          </a:bodyPr>
          <a:lstStyle/>
          <a:p>
            <a:r>
              <a:rPr lang="fi-FI" sz="1800" b="1"/>
              <a:t>LU+2 aste</a:t>
            </a:r>
            <a:endParaRPr lang="en-US" sz="1800" b="1"/>
          </a:p>
        </p:txBody>
      </p:sp>
      <p:sp>
        <p:nvSpPr>
          <p:cNvPr id="201736" name="Text Box 8"/>
          <p:cNvSpPr txBox="1">
            <a:spLocks noChangeArrowheads="1"/>
          </p:cNvSpPr>
          <p:nvPr/>
        </p:nvSpPr>
        <p:spPr bwMode="auto">
          <a:xfrm>
            <a:off x="1676400" y="685800"/>
            <a:ext cx="1401763" cy="457200"/>
          </a:xfrm>
          <a:prstGeom prst="rect">
            <a:avLst/>
          </a:prstGeom>
          <a:noFill/>
          <a:ln w="9525">
            <a:noFill/>
            <a:miter lim="800000"/>
            <a:headEnd/>
            <a:tailEnd/>
          </a:ln>
          <a:effectLst/>
        </p:spPr>
        <p:txBody>
          <a:bodyPr wrap="none">
            <a:spAutoFit/>
          </a:bodyPr>
          <a:lstStyle/>
          <a:p>
            <a:r>
              <a:rPr lang="fi-FI"/>
              <a:t>Yliopistot</a:t>
            </a:r>
            <a:endParaRPr lang="en-US"/>
          </a:p>
        </p:txBody>
      </p:sp>
      <p:sp>
        <p:nvSpPr>
          <p:cNvPr id="201737" name="Text Box 9"/>
          <p:cNvSpPr txBox="1">
            <a:spLocks noChangeArrowheads="1"/>
          </p:cNvSpPr>
          <p:nvPr/>
        </p:nvSpPr>
        <p:spPr bwMode="auto">
          <a:xfrm>
            <a:off x="1371600" y="5105400"/>
            <a:ext cx="2871788" cy="457200"/>
          </a:xfrm>
          <a:prstGeom prst="rect">
            <a:avLst/>
          </a:prstGeom>
          <a:noFill/>
          <a:ln w="9525">
            <a:noFill/>
            <a:miter lim="800000"/>
            <a:headEnd/>
            <a:tailEnd/>
          </a:ln>
          <a:effectLst/>
        </p:spPr>
        <p:txBody>
          <a:bodyPr wrap="none">
            <a:spAutoFit/>
          </a:bodyPr>
          <a:lstStyle/>
          <a:p>
            <a:r>
              <a:rPr lang="fi-FI"/>
              <a:t>Ammattikorkeakoulut</a:t>
            </a:r>
            <a:endParaRPr lang="en-US"/>
          </a:p>
        </p:txBody>
      </p:sp>
      <p:sp>
        <p:nvSpPr>
          <p:cNvPr id="201738" name="Text Box 10"/>
          <p:cNvSpPr txBox="1">
            <a:spLocks noChangeArrowheads="1"/>
          </p:cNvSpPr>
          <p:nvPr/>
        </p:nvSpPr>
        <p:spPr bwMode="auto">
          <a:xfrm>
            <a:off x="6858000" y="762000"/>
            <a:ext cx="1400175" cy="457200"/>
          </a:xfrm>
          <a:prstGeom prst="rect">
            <a:avLst/>
          </a:prstGeom>
          <a:noFill/>
          <a:ln w="9525">
            <a:noFill/>
            <a:miter lim="800000"/>
            <a:headEnd/>
            <a:tailEnd/>
          </a:ln>
          <a:effectLst/>
        </p:spPr>
        <p:txBody>
          <a:bodyPr wrap="none">
            <a:spAutoFit/>
          </a:bodyPr>
          <a:lstStyle/>
          <a:p>
            <a:r>
              <a:rPr lang="fi-FI"/>
              <a:t>Työelämä</a:t>
            </a:r>
            <a:endParaRPr lang="en-US"/>
          </a:p>
        </p:txBody>
      </p:sp>
      <p:sp>
        <p:nvSpPr>
          <p:cNvPr id="201739" name="Text Box 11"/>
          <p:cNvSpPr txBox="1">
            <a:spLocks noChangeArrowheads="1"/>
          </p:cNvSpPr>
          <p:nvPr/>
        </p:nvSpPr>
        <p:spPr bwMode="auto">
          <a:xfrm>
            <a:off x="5791200" y="5105400"/>
            <a:ext cx="3033713" cy="457200"/>
          </a:xfrm>
          <a:prstGeom prst="rect">
            <a:avLst/>
          </a:prstGeom>
          <a:noFill/>
          <a:ln w="9525">
            <a:noFill/>
            <a:miter lim="800000"/>
            <a:headEnd/>
            <a:tailEnd/>
          </a:ln>
          <a:effectLst/>
        </p:spPr>
        <p:txBody>
          <a:bodyPr wrap="none">
            <a:spAutoFit/>
          </a:bodyPr>
          <a:lstStyle/>
          <a:p>
            <a:r>
              <a:rPr lang="fi-FI"/>
              <a:t>Ympäröivä yhteiskunta</a:t>
            </a:r>
            <a:endParaRPr lang="en-US"/>
          </a:p>
        </p:txBody>
      </p:sp>
      <p:sp>
        <p:nvSpPr>
          <p:cNvPr id="201740" name="Line 12"/>
          <p:cNvSpPr>
            <a:spLocks noChangeShapeType="1"/>
          </p:cNvSpPr>
          <p:nvPr/>
        </p:nvSpPr>
        <p:spPr bwMode="auto">
          <a:xfrm>
            <a:off x="3200400" y="1676400"/>
            <a:ext cx="3733800" cy="3048000"/>
          </a:xfrm>
          <a:prstGeom prst="line">
            <a:avLst/>
          </a:prstGeom>
          <a:noFill/>
          <a:ln w="9525">
            <a:solidFill>
              <a:schemeClr val="tx1"/>
            </a:solidFill>
            <a:round/>
            <a:headEnd/>
            <a:tailEnd/>
          </a:ln>
          <a:effectLst/>
        </p:spPr>
        <p:txBody>
          <a:bodyPr/>
          <a:lstStyle/>
          <a:p>
            <a:endParaRPr lang="fi-FI"/>
          </a:p>
        </p:txBody>
      </p:sp>
      <p:sp>
        <p:nvSpPr>
          <p:cNvPr id="201741" name="Line 13"/>
          <p:cNvSpPr>
            <a:spLocks noChangeShapeType="1"/>
          </p:cNvSpPr>
          <p:nvPr/>
        </p:nvSpPr>
        <p:spPr bwMode="auto">
          <a:xfrm flipH="1">
            <a:off x="2895600" y="1676400"/>
            <a:ext cx="4038600" cy="3124200"/>
          </a:xfrm>
          <a:prstGeom prst="line">
            <a:avLst/>
          </a:prstGeom>
          <a:noFill/>
          <a:ln w="9525">
            <a:solidFill>
              <a:schemeClr val="tx1"/>
            </a:solidFill>
            <a:round/>
            <a:headEnd/>
            <a:tailEnd/>
          </a:ln>
          <a:effectLst/>
        </p:spPr>
        <p:txBody>
          <a:bodyPr/>
          <a:lstStyle/>
          <a:p>
            <a:endParaRPr lang="fi-FI"/>
          </a:p>
        </p:txBody>
      </p:sp>
      <p:sp>
        <p:nvSpPr>
          <p:cNvPr id="201742" name="Line 14"/>
          <p:cNvSpPr>
            <a:spLocks noChangeShapeType="1"/>
          </p:cNvSpPr>
          <p:nvPr/>
        </p:nvSpPr>
        <p:spPr bwMode="auto">
          <a:xfrm>
            <a:off x="4953000" y="990600"/>
            <a:ext cx="0" cy="4800600"/>
          </a:xfrm>
          <a:prstGeom prst="line">
            <a:avLst/>
          </a:prstGeom>
          <a:noFill/>
          <a:ln w="9525">
            <a:solidFill>
              <a:schemeClr val="tx1"/>
            </a:solidFill>
            <a:round/>
            <a:headEnd/>
            <a:tailEnd/>
          </a:ln>
          <a:effectLst/>
        </p:spPr>
        <p:txBody>
          <a:bodyPr/>
          <a:lstStyle/>
          <a:p>
            <a:endParaRPr lang="fi-FI"/>
          </a:p>
        </p:txBody>
      </p:sp>
      <p:sp>
        <p:nvSpPr>
          <p:cNvPr id="201743" name="Line 15"/>
          <p:cNvSpPr>
            <a:spLocks noChangeShapeType="1"/>
          </p:cNvSpPr>
          <p:nvPr/>
        </p:nvSpPr>
        <p:spPr bwMode="auto">
          <a:xfrm>
            <a:off x="1905000" y="3124200"/>
            <a:ext cx="5715000" cy="0"/>
          </a:xfrm>
          <a:prstGeom prst="line">
            <a:avLst/>
          </a:prstGeom>
          <a:noFill/>
          <a:ln w="9525">
            <a:solidFill>
              <a:schemeClr val="tx1"/>
            </a:solidFill>
            <a:round/>
            <a:headEnd/>
            <a:tailEnd/>
          </a:ln>
          <a:effectLst/>
        </p:spPr>
        <p:txBody>
          <a:bodyPr/>
          <a:lstStyle/>
          <a:p>
            <a:endParaRPr lang="fi-FI"/>
          </a:p>
        </p:txBody>
      </p:sp>
    </p:spTree>
    <p:extLst>
      <p:ext uri="{BB962C8B-B14F-4D97-AF65-F5344CB8AC3E}">
        <p14:creationId xmlns:p14="http://schemas.microsoft.com/office/powerpoint/2010/main" val="4558721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62000" y="0"/>
            <a:ext cx="7772400" cy="1143000"/>
          </a:xfrm>
        </p:spPr>
        <p:txBody>
          <a:bodyPr/>
          <a:lstStyle/>
          <a:p>
            <a:r>
              <a:rPr lang="fi-FI"/>
              <a:t>Strategia ?</a:t>
            </a:r>
          </a:p>
        </p:txBody>
      </p:sp>
      <p:sp>
        <p:nvSpPr>
          <p:cNvPr id="118787" name="Text Box 3"/>
          <p:cNvSpPr txBox="1">
            <a:spLocks noChangeArrowheads="1"/>
          </p:cNvSpPr>
          <p:nvPr/>
        </p:nvSpPr>
        <p:spPr bwMode="auto">
          <a:xfrm>
            <a:off x="1431925" y="1565275"/>
            <a:ext cx="5992813" cy="1187450"/>
          </a:xfrm>
          <a:prstGeom prst="rect">
            <a:avLst/>
          </a:prstGeom>
          <a:noFill/>
          <a:ln w="9525">
            <a:noFill/>
            <a:miter lim="800000"/>
            <a:headEnd/>
            <a:tailEnd/>
          </a:ln>
          <a:effectLst/>
        </p:spPr>
        <p:txBody>
          <a:bodyPr wrap="none">
            <a:spAutoFit/>
          </a:bodyPr>
          <a:lstStyle/>
          <a:p>
            <a:r>
              <a:rPr lang="fi-FI" b="1"/>
              <a:t>Sanakirja:</a:t>
            </a:r>
          </a:p>
          <a:p>
            <a:r>
              <a:rPr lang="fi-FI" b="1"/>
              <a:t>	</a:t>
            </a:r>
          </a:p>
          <a:p>
            <a:r>
              <a:rPr lang="fi-FI" b="1"/>
              <a:t>	Sotasuunnitelma, jossa on määritelty</a:t>
            </a:r>
            <a:r>
              <a:rPr lang="fi-FI"/>
              <a:t>:</a:t>
            </a:r>
          </a:p>
        </p:txBody>
      </p:sp>
      <p:grpSp>
        <p:nvGrpSpPr>
          <p:cNvPr id="118797" name="Group 13"/>
          <p:cNvGrpSpPr>
            <a:grpSpLocks/>
          </p:cNvGrpSpPr>
          <p:nvPr/>
        </p:nvGrpSpPr>
        <p:grpSpPr bwMode="auto">
          <a:xfrm>
            <a:off x="8229600" y="3200400"/>
            <a:ext cx="762000" cy="3200400"/>
            <a:chOff x="5184" y="2016"/>
            <a:chExt cx="480" cy="2016"/>
          </a:xfrm>
        </p:grpSpPr>
        <p:sp>
          <p:nvSpPr>
            <p:cNvPr id="118790" name="Oval 6"/>
            <p:cNvSpPr>
              <a:spLocks noChangeArrowheads="1"/>
            </p:cNvSpPr>
            <p:nvPr/>
          </p:nvSpPr>
          <p:spPr bwMode="auto">
            <a:xfrm>
              <a:off x="5184" y="2016"/>
              <a:ext cx="480" cy="2016"/>
            </a:xfrm>
            <a:prstGeom prst="ellipse">
              <a:avLst/>
            </a:prstGeom>
            <a:solidFill>
              <a:srgbClr val="FF0000">
                <a:alpha val="50000"/>
              </a:srgbClr>
            </a:solidFill>
            <a:ln w="9525">
              <a:solidFill>
                <a:schemeClr val="tx1"/>
              </a:solidFill>
              <a:round/>
              <a:headEnd/>
              <a:tailEnd/>
            </a:ln>
            <a:effectLst/>
          </p:spPr>
          <p:txBody>
            <a:bodyPr wrap="none" anchor="ctr"/>
            <a:lstStyle/>
            <a:p>
              <a:endParaRPr lang="fi-FI"/>
            </a:p>
          </p:txBody>
        </p:sp>
        <p:sp>
          <p:nvSpPr>
            <p:cNvPr id="118791" name="Text Box 7"/>
            <p:cNvSpPr txBox="1">
              <a:spLocks noChangeArrowheads="1"/>
            </p:cNvSpPr>
            <p:nvPr/>
          </p:nvSpPr>
          <p:spPr bwMode="auto">
            <a:xfrm>
              <a:off x="5328" y="2160"/>
              <a:ext cx="265" cy="1668"/>
            </a:xfrm>
            <a:prstGeom prst="rect">
              <a:avLst/>
            </a:prstGeom>
            <a:noFill/>
            <a:ln w="9525">
              <a:noFill/>
              <a:miter lim="800000"/>
              <a:headEnd/>
              <a:tailEnd/>
            </a:ln>
            <a:effectLst/>
          </p:spPr>
          <p:txBody>
            <a:bodyPr wrap="none">
              <a:spAutoFit/>
            </a:bodyPr>
            <a:lstStyle/>
            <a:p>
              <a:r>
                <a:rPr lang="fi-FI" b="1"/>
                <a:t>T</a:t>
              </a:r>
            </a:p>
            <a:p>
              <a:r>
                <a:rPr lang="fi-FI" b="1"/>
                <a:t>A</a:t>
              </a:r>
            </a:p>
            <a:p>
              <a:r>
                <a:rPr lang="fi-FI" b="1"/>
                <a:t>V</a:t>
              </a:r>
            </a:p>
            <a:p>
              <a:r>
                <a:rPr lang="fi-FI" b="1"/>
                <a:t>O</a:t>
              </a:r>
            </a:p>
            <a:p>
              <a:r>
                <a:rPr lang="fi-FI" b="1"/>
                <a:t>I</a:t>
              </a:r>
            </a:p>
            <a:p>
              <a:r>
                <a:rPr lang="fi-FI" b="1"/>
                <a:t>T</a:t>
              </a:r>
            </a:p>
            <a:p>
              <a:r>
                <a:rPr lang="fi-FI" b="1"/>
                <a:t>E</a:t>
              </a:r>
            </a:p>
          </p:txBody>
        </p:sp>
      </p:grpSp>
      <p:grpSp>
        <p:nvGrpSpPr>
          <p:cNvPr id="118798" name="Group 14"/>
          <p:cNvGrpSpPr>
            <a:grpSpLocks/>
          </p:cNvGrpSpPr>
          <p:nvPr/>
        </p:nvGrpSpPr>
        <p:grpSpPr bwMode="auto">
          <a:xfrm>
            <a:off x="2743200" y="3276600"/>
            <a:ext cx="5105400" cy="2771775"/>
            <a:chOff x="1728" y="2064"/>
            <a:chExt cx="3216" cy="1746"/>
          </a:xfrm>
        </p:grpSpPr>
        <p:sp>
          <p:nvSpPr>
            <p:cNvPr id="118789" name="AutoShape 5"/>
            <p:cNvSpPr>
              <a:spLocks noChangeArrowheads="1"/>
            </p:cNvSpPr>
            <p:nvPr/>
          </p:nvSpPr>
          <p:spPr bwMode="auto">
            <a:xfrm>
              <a:off x="1728" y="2064"/>
              <a:ext cx="3216" cy="1746"/>
            </a:xfrm>
            <a:prstGeom prst="rightArrow">
              <a:avLst>
                <a:gd name="adj1" fmla="val 50000"/>
                <a:gd name="adj2" fmla="val 46048"/>
              </a:avLst>
            </a:prstGeom>
            <a:solidFill>
              <a:srgbClr val="FF9900">
                <a:alpha val="50000"/>
              </a:srgbClr>
            </a:solidFill>
            <a:ln w="9525">
              <a:solidFill>
                <a:schemeClr val="tx1"/>
              </a:solidFill>
              <a:miter lim="800000"/>
              <a:headEnd/>
              <a:tailEnd/>
            </a:ln>
            <a:effectLst/>
          </p:spPr>
          <p:txBody>
            <a:bodyPr wrap="none" anchor="ctr"/>
            <a:lstStyle/>
            <a:p>
              <a:endParaRPr lang="fi-FI"/>
            </a:p>
          </p:txBody>
        </p:sp>
        <p:sp>
          <p:nvSpPr>
            <p:cNvPr id="118792" name="Text Box 8"/>
            <p:cNvSpPr txBox="1">
              <a:spLocks noChangeArrowheads="1"/>
            </p:cNvSpPr>
            <p:nvPr/>
          </p:nvSpPr>
          <p:spPr bwMode="auto">
            <a:xfrm>
              <a:off x="2160" y="2112"/>
              <a:ext cx="1569" cy="288"/>
            </a:xfrm>
            <a:prstGeom prst="rect">
              <a:avLst/>
            </a:prstGeom>
            <a:noFill/>
            <a:ln w="9525">
              <a:noFill/>
              <a:miter lim="800000"/>
              <a:headEnd/>
              <a:tailEnd/>
            </a:ln>
            <a:effectLst/>
          </p:spPr>
          <p:txBody>
            <a:bodyPr wrap="none">
              <a:spAutoFit/>
            </a:bodyPr>
            <a:lstStyle/>
            <a:p>
              <a:r>
                <a:rPr lang="fi-FI" b="1"/>
                <a:t>R E S U R S S I T</a:t>
              </a:r>
            </a:p>
          </p:txBody>
        </p:sp>
      </p:grpSp>
      <p:grpSp>
        <p:nvGrpSpPr>
          <p:cNvPr id="118799" name="Group 15"/>
          <p:cNvGrpSpPr>
            <a:grpSpLocks/>
          </p:cNvGrpSpPr>
          <p:nvPr/>
        </p:nvGrpSpPr>
        <p:grpSpPr bwMode="auto">
          <a:xfrm>
            <a:off x="838200" y="2743200"/>
            <a:ext cx="1295400" cy="3505200"/>
            <a:chOff x="528" y="1728"/>
            <a:chExt cx="816" cy="2208"/>
          </a:xfrm>
        </p:grpSpPr>
        <p:sp>
          <p:nvSpPr>
            <p:cNvPr id="118793" name="Rectangle 9"/>
            <p:cNvSpPr>
              <a:spLocks noChangeArrowheads="1"/>
            </p:cNvSpPr>
            <p:nvPr/>
          </p:nvSpPr>
          <p:spPr bwMode="auto">
            <a:xfrm>
              <a:off x="528" y="1728"/>
              <a:ext cx="816" cy="2208"/>
            </a:xfrm>
            <a:prstGeom prst="rect">
              <a:avLst/>
            </a:prstGeom>
            <a:solidFill>
              <a:schemeClr val="accent1">
                <a:alpha val="50000"/>
              </a:schemeClr>
            </a:solidFill>
            <a:ln w="9525">
              <a:solidFill>
                <a:schemeClr val="tx1"/>
              </a:solidFill>
              <a:miter lim="800000"/>
              <a:headEnd/>
              <a:tailEnd/>
            </a:ln>
            <a:effectLst/>
          </p:spPr>
          <p:txBody>
            <a:bodyPr wrap="none" anchor="ctr"/>
            <a:lstStyle/>
            <a:p>
              <a:endParaRPr lang="fi-FI"/>
            </a:p>
          </p:txBody>
        </p:sp>
        <p:sp>
          <p:nvSpPr>
            <p:cNvPr id="118794" name="Text Box 10"/>
            <p:cNvSpPr txBox="1">
              <a:spLocks noChangeArrowheads="1"/>
            </p:cNvSpPr>
            <p:nvPr/>
          </p:nvSpPr>
          <p:spPr bwMode="auto">
            <a:xfrm>
              <a:off x="768" y="1808"/>
              <a:ext cx="265" cy="2128"/>
            </a:xfrm>
            <a:prstGeom prst="rect">
              <a:avLst/>
            </a:prstGeom>
            <a:noFill/>
            <a:ln w="9525">
              <a:noFill/>
              <a:miter lim="800000"/>
              <a:headEnd/>
              <a:tailEnd/>
            </a:ln>
            <a:effectLst/>
          </p:spPr>
          <p:txBody>
            <a:bodyPr wrap="none">
              <a:spAutoFit/>
            </a:bodyPr>
            <a:lstStyle/>
            <a:p>
              <a:r>
                <a:rPr lang="fi-FI" b="1"/>
                <a:t>L</a:t>
              </a:r>
            </a:p>
            <a:p>
              <a:r>
                <a:rPr lang="fi-FI" b="1"/>
                <a:t>Ä</a:t>
              </a:r>
            </a:p>
            <a:p>
              <a:r>
                <a:rPr lang="fi-FI" b="1"/>
                <a:t>H</a:t>
              </a:r>
            </a:p>
            <a:p>
              <a:r>
                <a:rPr lang="fi-FI" b="1"/>
                <a:t>T</a:t>
              </a:r>
            </a:p>
            <a:p>
              <a:r>
                <a:rPr lang="fi-FI" b="1"/>
                <a:t>Ö</a:t>
              </a:r>
            </a:p>
            <a:p>
              <a:r>
                <a:rPr lang="fi-FI" b="1"/>
                <a:t>T</a:t>
              </a:r>
            </a:p>
            <a:p>
              <a:r>
                <a:rPr lang="fi-FI" b="1"/>
                <a:t>I</a:t>
              </a:r>
            </a:p>
            <a:p>
              <a:r>
                <a:rPr lang="fi-FI" b="1"/>
                <a:t>L</a:t>
              </a:r>
            </a:p>
            <a:p>
              <a:r>
                <a:rPr lang="fi-FI" b="1"/>
                <a:t>A</a:t>
              </a:r>
            </a:p>
          </p:txBody>
        </p:sp>
      </p:grpSp>
      <p:sp>
        <p:nvSpPr>
          <p:cNvPr id="118795" name="Rectangle 11"/>
          <p:cNvSpPr>
            <a:spLocks noChangeArrowheads="1"/>
          </p:cNvSpPr>
          <p:nvPr/>
        </p:nvSpPr>
        <p:spPr bwMode="auto">
          <a:xfrm>
            <a:off x="3048000" y="4191000"/>
            <a:ext cx="3352800" cy="838200"/>
          </a:xfrm>
          <a:prstGeom prst="rect">
            <a:avLst/>
          </a:prstGeom>
          <a:solidFill>
            <a:srgbClr val="CC99FF">
              <a:alpha val="50000"/>
            </a:srgbClr>
          </a:solidFill>
          <a:ln w="9525">
            <a:solidFill>
              <a:schemeClr val="tx1"/>
            </a:solidFill>
            <a:miter lim="800000"/>
            <a:headEnd/>
            <a:tailEnd/>
          </a:ln>
          <a:effectLst/>
        </p:spPr>
        <p:txBody>
          <a:bodyPr wrap="none" anchor="ctr"/>
          <a:lstStyle/>
          <a:p>
            <a:pPr algn="ctr"/>
            <a:r>
              <a:rPr lang="fi-FI" b="1"/>
              <a:t>T E K I J Ä T</a:t>
            </a:r>
          </a:p>
        </p:txBody>
      </p:sp>
    </p:spTree>
    <p:extLst>
      <p:ext uri="{BB962C8B-B14F-4D97-AF65-F5344CB8AC3E}">
        <p14:creationId xmlns:p14="http://schemas.microsoft.com/office/powerpoint/2010/main" val="352538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animEffect transition="in" filter="blinds(horizontal)">
                                      <p:cBhvr>
                                        <p:cTn id="7" dur="500"/>
                                        <p:tgtEl>
                                          <p:spTgt spid="11878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8799"/>
                                        </p:tgtEl>
                                        <p:attrNameLst>
                                          <p:attrName>style.visibility</p:attrName>
                                        </p:attrNameLst>
                                      </p:cBhvr>
                                      <p:to>
                                        <p:strVal val="visible"/>
                                      </p:to>
                                    </p:set>
                                    <p:animEffect transition="in" filter="blinds(horizontal)">
                                      <p:cBhvr>
                                        <p:cTn id="12" dur="500"/>
                                        <p:tgtEl>
                                          <p:spTgt spid="1187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8797"/>
                                        </p:tgtEl>
                                        <p:attrNameLst>
                                          <p:attrName>style.visibility</p:attrName>
                                        </p:attrNameLst>
                                      </p:cBhvr>
                                      <p:to>
                                        <p:strVal val="visible"/>
                                      </p:to>
                                    </p:set>
                                    <p:animEffect transition="in" filter="blinds(horizontal)">
                                      <p:cBhvr>
                                        <p:cTn id="17" dur="500"/>
                                        <p:tgtEl>
                                          <p:spTgt spid="1187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8798"/>
                                        </p:tgtEl>
                                        <p:attrNameLst>
                                          <p:attrName>style.visibility</p:attrName>
                                        </p:attrNameLst>
                                      </p:cBhvr>
                                      <p:to>
                                        <p:strVal val="visible"/>
                                      </p:to>
                                    </p:set>
                                    <p:animEffect transition="in" filter="blinds(horizontal)">
                                      <p:cBhvr>
                                        <p:cTn id="22" dur="500"/>
                                        <p:tgtEl>
                                          <p:spTgt spid="11879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8795"/>
                                        </p:tgtEl>
                                        <p:attrNameLst>
                                          <p:attrName>style.visibility</p:attrName>
                                        </p:attrNameLst>
                                      </p:cBhvr>
                                      <p:to>
                                        <p:strVal val="visible"/>
                                      </p:to>
                                    </p:set>
                                    <p:animEffect transition="in" filter="blinds(horizontal)">
                                      <p:cBhvr>
                                        <p:cTn id="27" dur="500"/>
                                        <p:tgtEl>
                                          <p:spTgt spid="118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P spid="11879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1481" y="191800"/>
            <a:ext cx="4437586" cy="280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7" name="Rectangle 2"/>
          <p:cNvSpPr>
            <a:spLocks noGrp="1"/>
          </p:cNvSpPr>
          <p:nvPr>
            <p:ph type="title"/>
          </p:nvPr>
        </p:nvSpPr>
        <p:spPr/>
        <p:txBody>
          <a:bodyPr/>
          <a:lstStyle/>
          <a:p>
            <a:r>
              <a:rPr lang="en-US" sz="4800" dirty="0" err="1" smtClean="0">
                <a:latin typeface="Arial" charset="0"/>
                <a:ea typeface="ＭＳ Ｐゴシック" charset="0"/>
                <a:cs typeface="ＭＳ Ｐゴシック" charset="0"/>
              </a:rPr>
              <a:t>Tavoitteet</a:t>
            </a:r>
            <a:endParaRPr lang="en-US" sz="4800" dirty="0">
              <a:latin typeface="Arial" charset="0"/>
              <a:ea typeface="ＭＳ Ｐゴシック" charset="0"/>
              <a:cs typeface="ＭＳ Ｐゴシック" charset="0"/>
            </a:endParaRPr>
          </a:p>
        </p:txBody>
      </p:sp>
      <p:sp>
        <p:nvSpPr>
          <p:cNvPr id="19458" name="Rectangle 3"/>
          <p:cNvSpPr>
            <a:spLocks noGrp="1"/>
          </p:cNvSpPr>
          <p:nvPr>
            <p:ph type="body" idx="1"/>
          </p:nvPr>
        </p:nvSpPr>
        <p:spPr>
          <a:xfrm>
            <a:off x="457200" y="2166802"/>
            <a:ext cx="8229600" cy="4525963"/>
          </a:xfrm>
        </p:spPr>
        <p:txBody>
          <a:bodyPr/>
          <a:lstStyle/>
          <a:p>
            <a:pPr eaLnBrk="1" hangingPunct="1">
              <a:lnSpc>
                <a:spcPct val="80000"/>
              </a:lnSpc>
            </a:pPr>
            <a:endParaRPr lang="fi-FI" sz="2800" dirty="0" smtClean="0">
              <a:latin typeface="Arial" charset="0"/>
              <a:ea typeface="ＭＳ Ｐゴシック" charset="0"/>
              <a:cs typeface="ＭＳ Ｐゴシック" charset="0"/>
            </a:endParaRPr>
          </a:p>
          <a:p>
            <a:pPr eaLnBrk="1" hangingPunct="1">
              <a:lnSpc>
                <a:spcPct val="80000"/>
              </a:lnSpc>
            </a:pPr>
            <a:endParaRPr lang="fi-FI" sz="2800" dirty="0" smtClean="0">
              <a:latin typeface="Arial" charset="0"/>
              <a:ea typeface="ＭＳ Ｐゴシック" charset="0"/>
              <a:cs typeface="ＭＳ Ｐゴシック" charset="0"/>
            </a:endParaRPr>
          </a:p>
          <a:p>
            <a:pPr eaLnBrk="1" hangingPunct="1">
              <a:lnSpc>
                <a:spcPct val="80000"/>
              </a:lnSpc>
            </a:pPr>
            <a:r>
              <a:rPr lang="fi-FI" sz="2800" dirty="0" smtClean="0">
                <a:latin typeface="Arial" charset="0"/>
                <a:ea typeface="ＭＳ Ｐゴシック" charset="0"/>
                <a:cs typeface="ＭＳ Ｐゴシック" charset="0"/>
              </a:rPr>
              <a:t>Luoda organisaatiolle mahdollisuus tunnistaa muutostarpeet organisaatio</a:t>
            </a:r>
          </a:p>
          <a:p>
            <a:pPr eaLnBrk="1" hangingPunct="1">
              <a:lnSpc>
                <a:spcPct val="80000"/>
              </a:lnSpc>
            </a:pPr>
            <a:endParaRPr lang="fi-FI" sz="2800" dirty="0" smtClean="0">
              <a:latin typeface="Arial" charset="0"/>
              <a:ea typeface="ＭＳ Ｐゴシック" charset="0"/>
              <a:cs typeface="ＭＳ Ｐゴシック" charset="0"/>
            </a:endParaRPr>
          </a:p>
          <a:p>
            <a:pPr eaLnBrk="1" hangingPunct="1">
              <a:lnSpc>
                <a:spcPct val="80000"/>
              </a:lnSpc>
            </a:pPr>
            <a:r>
              <a:rPr lang="fi-FI" sz="2800" dirty="0" smtClean="0">
                <a:latin typeface="Arial" charset="0"/>
                <a:ea typeface="ＭＳ Ｐゴシック" charset="0"/>
                <a:cs typeface="ＭＳ Ｐゴシック" charset="0"/>
              </a:rPr>
              <a:t>Antaa välineitä muutosprosessin hallintaan</a:t>
            </a:r>
          </a:p>
          <a:p>
            <a:pPr eaLnBrk="1" hangingPunct="1">
              <a:lnSpc>
                <a:spcPct val="80000"/>
              </a:lnSpc>
            </a:pPr>
            <a:endParaRPr lang="fi-FI" sz="2800" dirty="0" smtClean="0">
              <a:latin typeface="Arial" charset="0"/>
              <a:ea typeface="ＭＳ Ｐゴシック" charset="0"/>
              <a:cs typeface="ＭＳ Ｐゴシック" charset="0"/>
            </a:endParaRPr>
          </a:p>
          <a:p>
            <a:pPr eaLnBrk="1" hangingPunct="1">
              <a:lnSpc>
                <a:spcPct val="80000"/>
              </a:lnSpc>
            </a:pPr>
            <a:r>
              <a:rPr lang="fi-FI" sz="2800" dirty="0" smtClean="0">
                <a:latin typeface="Arial" charset="0"/>
                <a:ea typeface="ＭＳ Ｐゴシック" charset="0"/>
                <a:cs typeface="ＭＳ Ｐゴシック" charset="0"/>
              </a:rPr>
              <a:t>Lisätä keinoja kannustaa työyhteisöä muutoksen hallintaan</a:t>
            </a:r>
            <a:endParaRPr lang="fi-FI" sz="28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7383097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itä 1"/>
          <p:cNvGrpSpPr/>
          <p:nvPr/>
        </p:nvGrpSpPr>
        <p:grpSpPr>
          <a:xfrm>
            <a:off x="2273300" y="436379"/>
            <a:ext cx="6199342" cy="6059852"/>
            <a:chOff x="2273300" y="457200"/>
            <a:chExt cx="5486400" cy="5486400"/>
          </a:xfrm>
        </p:grpSpPr>
        <p:sp>
          <p:nvSpPr>
            <p:cNvPr id="209926" name="Rectangle 6"/>
            <p:cNvSpPr>
              <a:spLocks noChangeArrowheads="1"/>
            </p:cNvSpPr>
            <p:nvPr/>
          </p:nvSpPr>
          <p:spPr bwMode="auto">
            <a:xfrm>
              <a:off x="6516688" y="5300663"/>
              <a:ext cx="215900" cy="549275"/>
            </a:xfrm>
            <a:prstGeom prst="rect">
              <a:avLst/>
            </a:prstGeom>
            <a:solidFill>
              <a:schemeClr val="bg1"/>
            </a:solidFill>
            <a:ln w="9525">
              <a:solidFill>
                <a:schemeClr val="bg1"/>
              </a:solidFill>
              <a:miter lim="800000"/>
              <a:headEnd/>
              <a:tailEnd/>
            </a:ln>
            <a:effectLst/>
          </p:spPr>
          <p:txBody>
            <a:bodyPr wrap="none" anchor="ctr"/>
            <a:lstStyle/>
            <a:p>
              <a:endParaRPr lang="fi-FI"/>
            </a:p>
          </p:txBody>
        </p:sp>
        <p:graphicFrame>
          <p:nvGraphicFramePr>
            <p:cNvPr id="209922" name="Object 2"/>
            <p:cNvGraphicFramePr>
              <a:graphicFrameLocks noChangeAspect="1"/>
            </p:cNvGraphicFramePr>
            <p:nvPr>
              <p:extLst>
                <p:ext uri="{D42A27DB-BD31-4B8C-83A1-F6EECF244321}">
                  <p14:modId xmlns:p14="http://schemas.microsoft.com/office/powerpoint/2010/main" val="718401230"/>
                </p:ext>
              </p:extLst>
            </p:nvPr>
          </p:nvGraphicFramePr>
          <p:xfrm>
            <a:off x="2273300" y="457200"/>
            <a:ext cx="5486400" cy="5486400"/>
          </p:xfrm>
          <a:graphic>
            <a:graphicData uri="http://schemas.openxmlformats.org/presentationml/2006/ole">
              <mc:AlternateContent xmlns:mc="http://schemas.openxmlformats.org/markup-compatibility/2006">
                <mc:Choice xmlns:v="urn:schemas-microsoft-com:vml" Requires="v">
                  <p:oleObj spid="_x0000_s29714" name="Designer Drawing" r:id="rId4" imgW="5721480" imgH="6901200" progId="Designer.Drawing.7">
                    <p:embed/>
                  </p:oleObj>
                </mc:Choice>
                <mc:Fallback>
                  <p:oleObj name="Designer Drawing" r:id="rId4" imgW="5721480" imgH="6901200" progId="Designer.Drawing.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3300" y="457200"/>
                          <a:ext cx="54864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9923" name="Rectangle 3"/>
            <p:cNvSpPr>
              <a:spLocks noChangeArrowheads="1"/>
            </p:cNvSpPr>
            <p:nvPr/>
          </p:nvSpPr>
          <p:spPr bwMode="auto">
            <a:xfrm>
              <a:off x="4572000" y="1700213"/>
              <a:ext cx="846138" cy="244475"/>
            </a:xfrm>
            <a:prstGeom prst="rect">
              <a:avLst/>
            </a:prstGeom>
            <a:noFill/>
            <a:ln w="9525">
              <a:noFill/>
              <a:miter lim="800000"/>
              <a:headEnd/>
              <a:tailEnd/>
            </a:ln>
            <a:effectLst/>
          </p:spPr>
          <p:txBody>
            <a:bodyPr wrap="none">
              <a:spAutoFit/>
            </a:bodyPr>
            <a:lstStyle/>
            <a:p>
              <a:pPr>
                <a:spcBef>
                  <a:spcPct val="20000"/>
                </a:spcBef>
              </a:pPr>
              <a:r>
                <a:rPr lang="sv-SE" sz="1000" b="1"/>
                <a:t>YLLÄPITO</a:t>
              </a:r>
            </a:p>
          </p:txBody>
        </p:sp>
        <p:sp>
          <p:nvSpPr>
            <p:cNvPr id="209924" name="Rectangle 4"/>
            <p:cNvSpPr>
              <a:spLocks noChangeArrowheads="1"/>
            </p:cNvSpPr>
            <p:nvPr/>
          </p:nvSpPr>
          <p:spPr bwMode="auto">
            <a:xfrm>
              <a:off x="5943600" y="1700213"/>
              <a:ext cx="1466850" cy="244475"/>
            </a:xfrm>
            <a:prstGeom prst="rect">
              <a:avLst/>
            </a:prstGeom>
            <a:noFill/>
            <a:ln w="9525">
              <a:noFill/>
              <a:miter lim="800000"/>
              <a:headEnd/>
              <a:tailEnd/>
            </a:ln>
            <a:effectLst/>
          </p:spPr>
          <p:txBody>
            <a:bodyPr wrap="none">
              <a:spAutoFit/>
            </a:bodyPr>
            <a:lstStyle/>
            <a:p>
              <a:pPr>
                <a:spcBef>
                  <a:spcPct val="20000"/>
                </a:spcBef>
              </a:pPr>
              <a:r>
                <a:rPr lang="sv-SE" sz="1000" b="1"/>
                <a:t>PEDAGOGINENTUKI</a:t>
              </a:r>
            </a:p>
          </p:txBody>
        </p:sp>
        <p:sp>
          <p:nvSpPr>
            <p:cNvPr id="209925" name="Text Box 5"/>
            <p:cNvSpPr txBox="1">
              <a:spLocks noChangeArrowheads="1"/>
            </p:cNvSpPr>
            <p:nvPr/>
          </p:nvSpPr>
          <p:spPr bwMode="auto">
            <a:xfrm>
              <a:off x="6516688" y="5445125"/>
              <a:ext cx="285750" cy="336550"/>
            </a:xfrm>
            <a:prstGeom prst="rect">
              <a:avLst/>
            </a:prstGeom>
            <a:noFill/>
            <a:ln w="9525">
              <a:noFill/>
              <a:miter lim="800000"/>
              <a:headEnd/>
              <a:tailEnd/>
            </a:ln>
            <a:effectLst/>
          </p:spPr>
          <p:txBody>
            <a:bodyPr wrap="none">
              <a:spAutoFit/>
            </a:bodyPr>
            <a:lstStyle/>
            <a:p>
              <a:r>
                <a:rPr lang="fi-FI" sz="1600" b="1"/>
                <a:t>8</a:t>
              </a:r>
            </a:p>
          </p:txBody>
        </p:sp>
        <p:grpSp>
          <p:nvGrpSpPr>
            <p:cNvPr id="209929" name="Group 9"/>
            <p:cNvGrpSpPr>
              <a:grpSpLocks/>
            </p:cNvGrpSpPr>
            <p:nvPr/>
          </p:nvGrpSpPr>
          <p:grpSpPr bwMode="auto">
            <a:xfrm>
              <a:off x="6249926" y="5360995"/>
              <a:ext cx="471129" cy="430213"/>
              <a:chOff x="798" y="3876"/>
              <a:chExt cx="321" cy="271"/>
            </a:xfrm>
          </p:grpSpPr>
          <p:sp>
            <p:nvSpPr>
              <p:cNvPr id="209927" name="Rectangle 7"/>
              <p:cNvSpPr>
                <a:spLocks noChangeArrowheads="1"/>
              </p:cNvSpPr>
              <p:nvPr/>
            </p:nvSpPr>
            <p:spPr bwMode="auto">
              <a:xfrm>
                <a:off x="930" y="3884"/>
                <a:ext cx="181" cy="227"/>
              </a:xfrm>
              <a:prstGeom prst="rect">
                <a:avLst/>
              </a:prstGeom>
              <a:solidFill>
                <a:schemeClr val="bg1"/>
              </a:solidFill>
              <a:ln w="9525">
                <a:solidFill>
                  <a:schemeClr val="bg1"/>
                </a:solidFill>
                <a:miter lim="800000"/>
                <a:headEnd/>
                <a:tailEnd/>
              </a:ln>
              <a:effectLst/>
            </p:spPr>
            <p:txBody>
              <a:bodyPr wrap="none" anchor="ctr"/>
              <a:lstStyle/>
              <a:p>
                <a:endParaRPr lang="fi-FI"/>
              </a:p>
            </p:txBody>
          </p:sp>
          <p:sp>
            <p:nvSpPr>
              <p:cNvPr id="209928" name="Text Box 8"/>
              <p:cNvSpPr txBox="1">
                <a:spLocks noChangeArrowheads="1"/>
              </p:cNvSpPr>
              <p:nvPr/>
            </p:nvSpPr>
            <p:spPr bwMode="auto">
              <a:xfrm>
                <a:off x="798" y="3876"/>
                <a:ext cx="321" cy="271"/>
              </a:xfrm>
              <a:prstGeom prst="rect">
                <a:avLst/>
              </a:prstGeom>
              <a:noFill/>
              <a:ln w="9525">
                <a:noFill/>
                <a:miter lim="800000"/>
                <a:headEnd/>
                <a:tailEnd/>
              </a:ln>
              <a:effectLst/>
            </p:spPr>
            <p:txBody>
              <a:bodyPr wrap="none">
                <a:spAutoFit/>
              </a:bodyPr>
              <a:lstStyle/>
              <a:p>
                <a:r>
                  <a:rPr lang="fi-FI" sz="2200" b="1" dirty="0" smtClean="0"/>
                  <a:t>15</a:t>
                </a:r>
                <a:endParaRPr lang="fi-FI" sz="2200" b="1" dirty="0"/>
              </a:p>
            </p:txBody>
          </p:sp>
        </p:grpSp>
        <p:sp>
          <p:nvSpPr>
            <p:cNvPr id="209930" name="Rectangle 10"/>
            <p:cNvSpPr>
              <a:spLocks noChangeArrowheads="1"/>
            </p:cNvSpPr>
            <p:nvPr/>
          </p:nvSpPr>
          <p:spPr bwMode="auto">
            <a:xfrm>
              <a:off x="4643438" y="4005263"/>
              <a:ext cx="936625" cy="144462"/>
            </a:xfrm>
            <a:prstGeom prst="rect">
              <a:avLst/>
            </a:prstGeom>
            <a:solidFill>
              <a:schemeClr val="bg1"/>
            </a:solidFill>
            <a:ln w="9525">
              <a:solidFill>
                <a:schemeClr val="bg1"/>
              </a:solidFill>
              <a:miter lim="800000"/>
              <a:headEnd/>
              <a:tailEnd/>
            </a:ln>
            <a:effectLst/>
          </p:spPr>
          <p:txBody>
            <a:bodyPr wrap="none" anchor="ctr"/>
            <a:lstStyle/>
            <a:p>
              <a:endParaRPr lang="fi-FI"/>
            </a:p>
          </p:txBody>
        </p:sp>
        <p:sp>
          <p:nvSpPr>
            <p:cNvPr id="209931" name="Rectangle 11"/>
            <p:cNvSpPr>
              <a:spLocks noChangeArrowheads="1"/>
            </p:cNvSpPr>
            <p:nvPr/>
          </p:nvSpPr>
          <p:spPr bwMode="auto">
            <a:xfrm>
              <a:off x="2771775" y="4005263"/>
              <a:ext cx="936625" cy="144462"/>
            </a:xfrm>
            <a:prstGeom prst="rect">
              <a:avLst/>
            </a:prstGeom>
            <a:solidFill>
              <a:schemeClr val="bg1"/>
            </a:solidFill>
            <a:ln w="9525">
              <a:solidFill>
                <a:schemeClr val="bg1"/>
              </a:solidFill>
              <a:miter lim="800000"/>
              <a:headEnd/>
              <a:tailEnd/>
            </a:ln>
            <a:effectLst/>
          </p:spPr>
          <p:txBody>
            <a:bodyPr wrap="none" anchor="ctr"/>
            <a:lstStyle/>
            <a:p>
              <a:endParaRPr lang="fi-FI"/>
            </a:p>
          </p:txBody>
        </p:sp>
        <p:sp>
          <p:nvSpPr>
            <p:cNvPr id="209932" name="Rectangle 12"/>
            <p:cNvSpPr>
              <a:spLocks noChangeArrowheads="1"/>
            </p:cNvSpPr>
            <p:nvPr/>
          </p:nvSpPr>
          <p:spPr bwMode="auto">
            <a:xfrm>
              <a:off x="6372225" y="4005263"/>
              <a:ext cx="936625" cy="144462"/>
            </a:xfrm>
            <a:prstGeom prst="rect">
              <a:avLst/>
            </a:prstGeom>
            <a:solidFill>
              <a:schemeClr val="bg1"/>
            </a:solidFill>
            <a:ln w="9525">
              <a:solidFill>
                <a:schemeClr val="bg1"/>
              </a:solidFill>
              <a:miter lim="800000"/>
              <a:headEnd/>
              <a:tailEnd/>
            </a:ln>
            <a:effectLst/>
          </p:spPr>
          <p:txBody>
            <a:bodyPr wrap="none" anchor="ctr"/>
            <a:lstStyle/>
            <a:p>
              <a:endParaRPr lang="fi-FI"/>
            </a:p>
          </p:txBody>
        </p:sp>
        <p:sp>
          <p:nvSpPr>
            <p:cNvPr id="209933" name="Rectangle 13"/>
            <p:cNvSpPr>
              <a:spLocks noChangeArrowheads="1"/>
            </p:cNvSpPr>
            <p:nvPr/>
          </p:nvSpPr>
          <p:spPr bwMode="auto">
            <a:xfrm>
              <a:off x="4419780" y="671329"/>
              <a:ext cx="576262" cy="215900"/>
            </a:xfrm>
            <a:prstGeom prst="rect">
              <a:avLst/>
            </a:prstGeom>
            <a:solidFill>
              <a:schemeClr val="bg1"/>
            </a:solidFill>
            <a:ln w="9525">
              <a:solidFill>
                <a:schemeClr val="bg1"/>
              </a:solidFill>
              <a:miter lim="800000"/>
              <a:headEnd/>
              <a:tailEnd/>
            </a:ln>
            <a:effectLst/>
          </p:spPr>
          <p:txBody>
            <a:bodyPr wrap="none" anchor="ctr"/>
            <a:lstStyle/>
            <a:p>
              <a:endParaRPr lang="fi-FI"/>
            </a:p>
          </p:txBody>
        </p:sp>
      </p:grpSp>
    </p:spTree>
    <p:extLst>
      <p:ext uri="{BB962C8B-B14F-4D97-AF65-F5344CB8AC3E}">
        <p14:creationId xmlns:p14="http://schemas.microsoft.com/office/powerpoint/2010/main" val="32455124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874" name="Object 2"/>
          <p:cNvGraphicFramePr>
            <a:graphicFrameLocks noChangeAspect="1"/>
          </p:cNvGraphicFramePr>
          <p:nvPr/>
        </p:nvGraphicFramePr>
        <p:xfrm>
          <a:off x="1905000" y="457200"/>
          <a:ext cx="6407150" cy="5322888"/>
        </p:xfrm>
        <a:graphic>
          <a:graphicData uri="http://schemas.openxmlformats.org/presentationml/2006/ole">
            <mc:AlternateContent xmlns:mc="http://schemas.openxmlformats.org/markup-compatibility/2006">
              <mc:Choice xmlns:v="urn:schemas-microsoft-com:vml" Requires="v">
                <p:oleObj spid="_x0000_s28705" name="Designer Drawing" r:id="rId5" imgW="6407280" imgH="5322240" progId="Designer.Drawing.7">
                  <p:embed/>
                </p:oleObj>
              </mc:Choice>
              <mc:Fallback>
                <p:oleObj name="Designer Drawing" r:id="rId5" imgW="6407280" imgH="5322240" progId="Designer.Drawing.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57200"/>
                        <a:ext cx="6407150"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7875" name="Object 3"/>
          <p:cNvGraphicFramePr>
            <a:graphicFrameLocks noChangeAspect="1"/>
          </p:cNvGraphicFramePr>
          <p:nvPr/>
        </p:nvGraphicFramePr>
        <p:xfrm>
          <a:off x="1752600" y="457200"/>
          <a:ext cx="7121525" cy="5672138"/>
        </p:xfrm>
        <a:graphic>
          <a:graphicData uri="http://schemas.openxmlformats.org/presentationml/2006/ole">
            <mc:AlternateContent xmlns:mc="http://schemas.openxmlformats.org/markup-compatibility/2006">
              <mc:Choice xmlns:v="urn:schemas-microsoft-com:vml" Requires="v">
                <p:oleObj spid="_x0000_s28706" name="Designer Drawing" r:id="rId7" imgW="7120800" imgH="5672880" progId="Designer.Drawing.7">
                  <p:embed/>
                </p:oleObj>
              </mc:Choice>
              <mc:Fallback>
                <p:oleObj name="Designer Drawing" r:id="rId7" imgW="7120800" imgH="5672880" progId="Designer.Drawing.7">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457200"/>
                        <a:ext cx="7121525" cy="567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934226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7875"/>
                                        </p:tgtEl>
                                        <p:attrNameLst>
                                          <p:attrName>style.visibility</p:attrName>
                                        </p:attrNameLst>
                                      </p:cBhvr>
                                      <p:to>
                                        <p:strVal val="visible"/>
                                      </p:to>
                                    </p:set>
                                    <p:anim calcmode="lin" valueType="num">
                                      <p:cBhvr additive="base">
                                        <p:cTn id="7" dur="500" fill="hold"/>
                                        <p:tgtEl>
                                          <p:spTgt spid="207875"/>
                                        </p:tgtEl>
                                        <p:attrNameLst>
                                          <p:attrName>ppt_x</p:attrName>
                                        </p:attrNameLst>
                                      </p:cBhvr>
                                      <p:tavLst>
                                        <p:tav tm="0">
                                          <p:val>
                                            <p:strVal val="#ppt_x"/>
                                          </p:val>
                                        </p:tav>
                                        <p:tav tm="100000">
                                          <p:val>
                                            <p:strVal val="#ppt_x"/>
                                          </p:val>
                                        </p:tav>
                                      </p:tavLst>
                                    </p:anim>
                                    <p:anim calcmode="lin" valueType="num">
                                      <p:cBhvr additive="base">
                                        <p:cTn id="8" dur="500" fill="hold"/>
                                        <p:tgtEl>
                                          <p:spTgt spid="20787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720366" y="-187820"/>
            <a:ext cx="7772400" cy="1143000"/>
          </a:xfrm>
        </p:spPr>
        <p:txBody>
          <a:bodyPr/>
          <a:lstStyle/>
          <a:p>
            <a:r>
              <a:rPr lang="fi-FI" dirty="0"/>
              <a:t>Avainkysymyksiä</a:t>
            </a:r>
          </a:p>
        </p:txBody>
      </p:sp>
      <p:sp>
        <p:nvSpPr>
          <p:cNvPr id="182275" name="Rectangle 3"/>
          <p:cNvSpPr>
            <a:spLocks noGrp="1" noChangeArrowheads="1"/>
          </p:cNvSpPr>
          <p:nvPr>
            <p:ph type="body" idx="1"/>
          </p:nvPr>
        </p:nvSpPr>
        <p:spPr>
          <a:xfrm>
            <a:off x="585014" y="1579443"/>
            <a:ext cx="7772400" cy="4114800"/>
          </a:xfrm>
        </p:spPr>
        <p:txBody>
          <a:bodyPr/>
          <a:lstStyle/>
          <a:p>
            <a:pPr>
              <a:lnSpc>
                <a:spcPct val="90000"/>
              </a:lnSpc>
            </a:pPr>
            <a:r>
              <a:rPr lang="fi-FI" dirty="0"/>
              <a:t>Kuinka ylläpitää osaamista ICT alalla ?</a:t>
            </a:r>
          </a:p>
          <a:p>
            <a:pPr>
              <a:lnSpc>
                <a:spcPct val="90000"/>
              </a:lnSpc>
            </a:pPr>
            <a:r>
              <a:rPr lang="fi-FI" dirty="0"/>
              <a:t>Kuinka taata yhtäläiset mahdollisuudet kansalaisille hyötyä tietoverkoista ?</a:t>
            </a:r>
          </a:p>
          <a:p>
            <a:pPr>
              <a:lnSpc>
                <a:spcPct val="90000"/>
              </a:lnSpc>
            </a:pPr>
            <a:r>
              <a:rPr lang="fi-FI" dirty="0"/>
              <a:t>Kuinka rakennetaan julkisen hallinnon palvelut kilpailukykyisesti ja helposti toimiviksi kaikkien saataville ? </a:t>
            </a:r>
          </a:p>
          <a:p>
            <a:pPr>
              <a:lnSpc>
                <a:spcPct val="90000"/>
              </a:lnSpc>
            </a:pPr>
            <a:r>
              <a:rPr lang="fi-FI" dirty="0"/>
              <a:t>Miten turvata tasapainoinen ja tasa-arvoinen yhteiskuntakehitys?</a:t>
            </a:r>
          </a:p>
        </p:txBody>
      </p:sp>
      <p:pic>
        <p:nvPicPr>
          <p:cNvPr id="4" name="Kuva 3"/>
          <p:cNvPicPr>
            <a:picLocks noChangeAspect="1"/>
          </p:cNvPicPr>
          <p:nvPr/>
        </p:nvPicPr>
        <p:blipFill>
          <a:blip r:embed="rId3"/>
          <a:stretch>
            <a:fillRect/>
          </a:stretch>
        </p:blipFill>
        <p:spPr>
          <a:xfrm>
            <a:off x="7145058" y="4295538"/>
            <a:ext cx="1853223" cy="2458357"/>
          </a:xfrm>
          <a:prstGeom prst="rect">
            <a:avLst/>
          </a:prstGeom>
        </p:spPr>
      </p:pic>
    </p:spTree>
    <p:extLst>
      <p:ext uri="{BB962C8B-B14F-4D97-AF65-F5344CB8AC3E}">
        <p14:creationId xmlns:p14="http://schemas.microsoft.com/office/powerpoint/2010/main" val="186318584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0"/>
            <a:ext cx="7772400" cy="1143000"/>
          </a:xfrm>
          <a:prstGeom prst="rect">
            <a:avLst/>
          </a:prstGeom>
          <a:noFill/>
          <a:ln w="9525">
            <a:noFill/>
            <a:miter lim="800000"/>
            <a:headEnd/>
            <a:tailEnd/>
          </a:ln>
          <a:effectLst/>
        </p:spPr>
        <p:txBody>
          <a:bodyPr anchor="ctr"/>
          <a:lstStyle/>
          <a:p>
            <a:pPr algn="ctr"/>
            <a:r>
              <a:rPr lang="fi-FI" sz="4400" dirty="0" smtClean="0">
                <a:solidFill>
                  <a:schemeClr val="tx2"/>
                </a:solidFill>
              </a:rPr>
              <a:t>OPPILAITOKSEN </a:t>
            </a:r>
            <a:r>
              <a:rPr lang="fi-FI" sz="4400" dirty="0">
                <a:solidFill>
                  <a:schemeClr val="tx2"/>
                </a:solidFill>
              </a:rPr>
              <a:t>strategia</a:t>
            </a:r>
          </a:p>
        </p:txBody>
      </p:sp>
      <p:sp>
        <p:nvSpPr>
          <p:cNvPr id="82947" name="Rectangle 3"/>
          <p:cNvSpPr>
            <a:spLocks noChangeArrowheads="1"/>
          </p:cNvSpPr>
          <p:nvPr/>
        </p:nvSpPr>
        <p:spPr bwMode="auto">
          <a:xfrm>
            <a:off x="1143000" y="1143000"/>
            <a:ext cx="4114800" cy="4114800"/>
          </a:xfrm>
          <a:prstGeom prst="rect">
            <a:avLst/>
          </a:prstGeom>
          <a:noFill/>
          <a:ln w="9525">
            <a:noFill/>
            <a:miter lim="800000"/>
            <a:headEnd/>
            <a:tailEnd/>
          </a:ln>
          <a:effectLst/>
        </p:spPr>
        <p:txBody>
          <a:bodyPr/>
          <a:lstStyle/>
          <a:p>
            <a:pPr marL="342900" indent="-342900">
              <a:spcBef>
                <a:spcPct val="20000"/>
              </a:spcBef>
            </a:pPr>
            <a:r>
              <a:rPr lang="fi-FI" sz="3200" dirty="0"/>
              <a:t>SISÄLTÄÄ:</a:t>
            </a:r>
          </a:p>
          <a:p>
            <a:pPr marL="342900" indent="-342900">
              <a:spcBef>
                <a:spcPct val="20000"/>
              </a:spcBef>
              <a:buFontTx/>
              <a:buChar char="•"/>
            </a:pPr>
            <a:r>
              <a:rPr lang="fi-FI" sz="3200" dirty="0"/>
              <a:t>laitteistohankinnat</a:t>
            </a:r>
          </a:p>
          <a:p>
            <a:pPr marL="342900" indent="-342900">
              <a:spcBef>
                <a:spcPct val="20000"/>
              </a:spcBef>
              <a:buFontTx/>
              <a:buChar char="•"/>
            </a:pPr>
            <a:r>
              <a:rPr lang="fi-FI" sz="3200" dirty="0"/>
              <a:t>ohjelmistohankinnat</a:t>
            </a:r>
          </a:p>
          <a:p>
            <a:pPr marL="342900" indent="-342900">
              <a:spcBef>
                <a:spcPct val="20000"/>
              </a:spcBef>
              <a:buFontTx/>
              <a:buChar char="•"/>
            </a:pPr>
            <a:r>
              <a:rPr lang="fi-FI" sz="3200" dirty="0"/>
              <a:t>verkkoyhteydet</a:t>
            </a:r>
          </a:p>
          <a:p>
            <a:pPr marL="342900" indent="-342900">
              <a:spcBef>
                <a:spcPct val="20000"/>
              </a:spcBef>
              <a:buFontTx/>
              <a:buChar char="•"/>
            </a:pPr>
            <a:r>
              <a:rPr lang="fi-FI" sz="3200" dirty="0"/>
              <a:t>opettajienkoulutus</a:t>
            </a:r>
          </a:p>
          <a:p>
            <a:pPr marL="342900" indent="-342900">
              <a:spcBef>
                <a:spcPct val="20000"/>
              </a:spcBef>
              <a:buFontTx/>
              <a:buChar char="•"/>
            </a:pPr>
            <a:r>
              <a:rPr lang="fi-FI" sz="3200" dirty="0"/>
              <a:t>tekninen tuki</a:t>
            </a:r>
          </a:p>
          <a:p>
            <a:pPr marL="342900" indent="-342900">
              <a:spcBef>
                <a:spcPct val="20000"/>
              </a:spcBef>
              <a:buFontTx/>
              <a:buChar char="•"/>
            </a:pPr>
            <a:r>
              <a:rPr lang="fi-FI" sz="3200" dirty="0"/>
              <a:t>pedagoginen tuki</a:t>
            </a:r>
          </a:p>
          <a:p>
            <a:pPr marL="342900" indent="-342900">
              <a:spcBef>
                <a:spcPct val="20000"/>
              </a:spcBef>
            </a:pPr>
            <a:endParaRPr lang="en-GB" sz="3200" dirty="0"/>
          </a:p>
          <a:p>
            <a:pPr marL="342900" indent="-342900">
              <a:spcBef>
                <a:spcPct val="20000"/>
              </a:spcBef>
              <a:buFontTx/>
              <a:buChar char="•"/>
            </a:pPr>
            <a:endParaRPr lang="fi-FI" sz="3200" dirty="0"/>
          </a:p>
        </p:txBody>
      </p:sp>
      <p:sp>
        <p:nvSpPr>
          <p:cNvPr id="82948" name="Rectangle 4"/>
          <p:cNvSpPr>
            <a:spLocks noChangeArrowheads="1"/>
          </p:cNvSpPr>
          <p:nvPr/>
        </p:nvSpPr>
        <p:spPr bwMode="auto">
          <a:xfrm>
            <a:off x="5334000" y="1371600"/>
            <a:ext cx="3810000" cy="4114800"/>
          </a:xfrm>
          <a:prstGeom prst="rect">
            <a:avLst/>
          </a:prstGeom>
          <a:noFill/>
          <a:ln w="9525">
            <a:noFill/>
            <a:miter lim="800000"/>
            <a:headEnd/>
            <a:tailEnd/>
          </a:ln>
          <a:effectLst/>
        </p:spPr>
        <p:txBody>
          <a:bodyPr/>
          <a:lstStyle/>
          <a:p>
            <a:pPr marL="742950" lvl="1" indent="-285750">
              <a:spcBef>
                <a:spcPct val="20000"/>
              </a:spcBef>
              <a:buFont typeface="Wingdings" pitchFamily="2" charset="2"/>
              <a:buChar char="§"/>
            </a:pPr>
            <a:endParaRPr lang="fi-FI" dirty="0"/>
          </a:p>
          <a:p>
            <a:pPr marL="742950" lvl="1" indent="-285750">
              <a:spcBef>
                <a:spcPct val="20000"/>
              </a:spcBef>
              <a:buFont typeface="Wingdings" pitchFamily="2" charset="2"/>
              <a:buChar char="§"/>
            </a:pPr>
            <a:r>
              <a:rPr lang="fi-FI" sz="3200" dirty="0"/>
              <a:t>nykytila</a:t>
            </a:r>
          </a:p>
          <a:p>
            <a:pPr marL="742950" lvl="1" indent="-285750">
              <a:spcBef>
                <a:spcPct val="20000"/>
              </a:spcBef>
              <a:buFont typeface="Wingdings" pitchFamily="2" charset="2"/>
              <a:buChar char="§"/>
            </a:pPr>
            <a:r>
              <a:rPr lang="fi-FI" sz="3200" dirty="0"/>
              <a:t>tavoitetila vuonna </a:t>
            </a:r>
            <a:r>
              <a:rPr lang="fi-FI" sz="3200" dirty="0" smtClean="0"/>
              <a:t>2015</a:t>
            </a:r>
            <a:endParaRPr lang="fi-FI" sz="3200" dirty="0"/>
          </a:p>
          <a:p>
            <a:pPr marL="742950" lvl="1" indent="-285750">
              <a:spcBef>
                <a:spcPct val="20000"/>
              </a:spcBef>
              <a:buFont typeface="Wingdings" pitchFamily="2" charset="2"/>
              <a:buChar char="§"/>
            </a:pPr>
            <a:r>
              <a:rPr lang="fi-FI" sz="3200" dirty="0"/>
              <a:t>toimenpiteet tavoitteiden saavuttamiseksi</a:t>
            </a:r>
            <a:endParaRPr lang="en-GB" sz="3200" dirty="0"/>
          </a:p>
        </p:txBody>
      </p:sp>
    </p:spTree>
    <p:extLst>
      <p:ext uri="{BB962C8B-B14F-4D97-AF65-F5344CB8AC3E}">
        <p14:creationId xmlns:p14="http://schemas.microsoft.com/office/powerpoint/2010/main" val="1003776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2948">
                                            <p:txEl>
                                              <p:pRg st="1" end="1"/>
                                            </p:txEl>
                                          </p:spTgt>
                                        </p:tgtEl>
                                        <p:attrNameLst>
                                          <p:attrName>style.visibility</p:attrName>
                                        </p:attrNameLst>
                                      </p:cBhvr>
                                      <p:to>
                                        <p:strVal val="visible"/>
                                      </p:to>
                                    </p:set>
                                    <p:animEffect transition="in" filter="dissolve">
                                      <p:cBhvr>
                                        <p:cTn id="7" dur="500"/>
                                        <p:tgtEl>
                                          <p:spTgt spid="82948">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948">
                                            <p:txEl>
                                              <p:pRg st="2" end="2"/>
                                            </p:txEl>
                                          </p:spTgt>
                                        </p:tgtEl>
                                        <p:attrNameLst>
                                          <p:attrName>style.visibility</p:attrName>
                                        </p:attrNameLst>
                                      </p:cBhvr>
                                      <p:to>
                                        <p:strVal val="visible"/>
                                      </p:to>
                                    </p:set>
                                    <p:animEffect transition="in" filter="dissolve">
                                      <p:cBhvr>
                                        <p:cTn id="10" dur="500"/>
                                        <p:tgtEl>
                                          <p:spTgt spid="82948">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2948">
                                            <p:txEl>
                                              <p:pRg st="3" end="3"/>
                                            </p:txEl>
                                          </p:spTgt>
                                        </p:tgtEl>
                                        <p:attrNameLst>
                                          <p:attrName>style.visibility</p:attrName>
                                        </p:attrNameLst>
                                      </p:cBhvr>
                                      <p:to>
                                        <p:strVal val="visible"/>
                                      </p:to>
                                    </p:set>
                                    <p:animEffect transition="in" filter="dissolve">
                                      <p:cBhvr>
                                        <p:cTn id="13" dur="500"/>
                                        <p:tgtEl>
                                          <p:spTgt spid="829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838200" y="0"/>
            <a:ext cx="7772400" cy="1143000"/>
          </a:xfrm>
        </p:spPr>
        <p:txBody>
          <a:bodyPr>
            <a:normAutofit fontScale="90000"/>
          </a:bodyPr>
          <a:lstStyle/>
          <a:p>
            <a:r>
              <a:rPr lang="fi-FI" sz="4000" b="1"/>
              <a:t>Vision luominen ja tavoitteen asettaminen</a:t>
            </a:r>
          </a:p>
        </p:txBody>
      </p:sp>
      <p:sp>
        <p:nvSpPr>
          <p:cNvPr id="111619" name="Rectangle 3"/>
          <p:cNvSpPr>
            <a:spLocks noGrp="1" noChangeArrowheads="1"/>
          </p:cNvSpPr>
          <p:nvPr>
            <p:ph type="body" idx="1"/>
          </p:nvPr>
        </p:nvSpPr>
        <p:spPr>
          <a:xfrm>
            <a:off x="990600" y="1524000"/>
            <a:ext cx="8534400" cy="4114800"/>
          </a:xfrm>
        </p:spPr>
        <p:txBody>
          <a:bodyPr/>
          <a:lstStyle/>
          <a:p>
            <a:pPr>
              <a:lnSpc>
                <a:spcPct val="80000"/>
              </a:lnSpc>
            </a:pPr>
            <a:r>
              <a:rPr lang="fi-FI" sz="2800"/>
              <a:t>Asiantuntijat ja yhteydet muihin oppilaitoksiin</a:t>
            </a:r>
          </a:p>
          <a:p>
            <a:pPr>
              <a:lnSpc>
                <a:spcPct val="80000"/>
              </a:lnSpc>
            </a:pPr>
            <a:r>
              <a:rPr lang="fi-FI" sz="2800"/>
              <a:t>Oppilasennusteet</a:t>
            </a:r>
          </a:p>
          <a:p>
            <a:pPr>
              <a:lnSpc>
                <a:spcPct val="80000"/>
              </a:lnSpc>
            </a:pPr>
            <a:r>
              <a:rPr lang="fi-FI" sz="2800"/>
              <a:t>Rahoitusnäkymät</a:t>
            </a:r>
          </a:p>
          <a:p>
            <a:pPr>
              <a:lnSpc>
                <a:spcPct val="80000"/>
              </a:lnSpc>
            </a:pPr>
            <a:r>
              <a:rPr lang="fi-FI" sz="2800"/>
              <a:t>Mitä tietotekniikan maailmassa tapahtuu ?</a:t>
            </a:r>
          </a:p>
          <a:p>
            <a:pPr>
              <a:lnSpc>
                <a:spcPct val="80000"/>
              </a:lnSpc>
            </a:pPr>
            <a:r>
              <a:rPr lang="fi-FI" sz="2800"/>
              <a:t>Laitteistokehitys</a:t>
            </a:r>
          </a:p>
          <a:p>
            <a:pPr>
              <a:lnSpc>
                <a:spcPct val="80000"/>
              </a:lnSpc>
            </a:pPr>
            <a:r>
              <a:rPr lang="fi-FI" sz="2800"/>
              <a:t>Yhteistyökulttuurin kehittymisnäkymät</a:t>
            </a:r>
          </a:p>
          <a:p>
            <a:pPr>
              <a:lnSpc>
                <a:spcPct val="80000"/>
              </a:lnSpc>
            </a:pPr>
            <a:r>
              <a:rPr lang="fi-FI" sz="2800"/>
              <a:t>Opetussuunnitelman kehitys</a:t>
            </a:r>
          </a:p>
          <a:p>
            <a:pPr>
              <a:lnSpc>
                <a:spcPct val="80000"/>
              </a:lnSpc>
            </a:pPr>
            <a:r>
              <a:rPr lang="fi-FI" sz="2800"/>
              <a:t>Kansalaispalvelujen kehitiys</a:t>
            </a:r>
          </a:p>
          <a:p>
            <a:pPr>
              <a:lnSpc>
                <a:spcPct val="80000"/>
              </a:lnSpc>
            </a:pPr>
            <a:r>
              <a:rPr lang="fi-FI" sz="2800"/>
              <a:t>Tekninen tuki ja pedagoginen tuki</a:t>
            </a:r>
          </a:p>
        </p:txBody>
      </p:sp>
      <p:pic>
        <p:nvPicPr>
          <p:cNvPr id="4" name="Kuva 3"/>
          <p:cNvPicPr>
            <a:picLocks noChangeAspect="1"/>
          </p:cNvPicPr>
          <p:nvPr/>
        </p:nvPicPr>
        <p:blipFill>
          <a:blip r:embed="rId3"/>
          <a:stretch>
            <a:fillRect/>
          </a:stretch>
        </p:blipFill>
        <p:spPr>
          <a:xfrm>
            <a:off x="6936154" y="5202115"/>
            <a:ext cx="2207846" cy="1655885"/>
          </a:xfrm>
          <a:prstGeom prst="rect">
            <a:avLst/>
          </a:prstGeom>
        </p:spPr>
      </p:pic>
    </p:spTree>
    <p:extLst>
      <p:ext uri="{BB962C8B-B14F-4D97-AF65-F5344CB8AC3E}">
        <p14:creationId xmlns:p14="http://schemas.microsoft.com/office/powerpoint/2010/main" val="12168876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Sisällön paikkamerkki 3" descr="e119.tiff"/>
          <p:cNvPicPr>
            <a:picLocks noGrp="1" noChangeAspect="1"/>
          </p:cNvPicPr>
          <p:nvPr>
            <p:ph idx="1"/>
          </p:nvPr>
        </p:nvPicPr>
        <p:blipFill>
          <a:blip r:embed="rId2">
            <a:extLst>
              <a:ext uri="{28A0092B-C50C-407E-A947-70E740481C1C}">
                <a14:useLocalDpi xmlns:a14="http://schemas.microsoft.com/office/drawing/2010/main" val="0"/>
              </a:ext>
            </a:extLst>
          </a:blip>
          <a:srcRect l="-17773" r="-17773"/>
          <a:stretch>
            <a:fillRect/>
          </a:stretch>
        </p:blipFill>
        <p:spPr/>
      </p:pic>
      <p:sp>
        <p:nvSpPr>
          <p:cNvPr id="5" name="Suorakulmio 4"/>
          <p:cNvSpPr/>
          <p:nvPr/>
        </p:nvSpPr>
        <p:spPr>
          <a:xfrm>
            <a:off x="1384300" y="1590675"/>
            <a:ext cx="7580313" cy="1046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6" name="Kuvatekstipilvi 5"/>
          <p:cNvSpPr/>
          <p:nvPr/>
        </p:nvSpPr>
        <p:spPr>
          <a:xfrm rot="5400000">
            <a:off x="3975100" y="1501776"/>
            <a:ext cx="3279775" cy="4273550"/>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53252" name="Tekstiruutu 6"/>
          <p:cNvSpPr txBox="1">
            <a:spLocks noChangeArrowheads="1"/>
          </p:cNvSpPr>
          <p:nvPr/>
        </p:nvSpPr>
        <p:spPr bwMode="auto">
          <a:xfrm>
            <a:off x="635000" y="307975"/>
            <a:ext cx="8832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3600" b="1">
                <a:latin typeface="Comic Sans MS" charset="0"/>
                <a:cs typeface="Comic Sans MS" charset="0"/>
              </a:rPr>
              <a:t>MITÄ TÄMÄ KAIKKI TARKOITTAA?</a:t>
            </a:r>
          </a:p>
        </p:txBody>
      </p:sp>
      <p:sp>
        <p:nvSpPr>
          <p:cNvPr id="53253" name="Tekstiruutu 7"/>
          <p:cNvSpPr txBox="1">
            <a:spLocks noChangeArrowheads="1"/>
          </p:cNvSpPr>
          <p:nvPr/>
        </p:nvSpPr>
        <p:spPr bwMode="auto">
          <a:xfrm>
            <a:off x="4310063" y="2711450"/>
            <a:ext cx="3279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a:solidFill>
                  <a:schemeClr val="bg1"/>
                </a:solidFill>
                <a:latin typeface="Lucida Calligraphy" charset="0"/>
                <a:cs typeface="Lucida Calligraphy" charset="0"/>
              </a:rPr>
              <a:t>OPISKELUNI </a:t>
            </a:r>
          </a:p>
          <a:p>
            <a:pPr eaLnBrk="1" hangingPunct="1"/>
            <a:r>
              <a:rPr lang="fi-FI">
                <a:solidFill>
                  <a:schemeClr val="bg1"/>
                </a:solidFill>
                <a:latin typeface="Lucida Calligraphy" charset="0"/>
                <a:cs typeface="Lucida Calligraphy" charset="0"/>
              </a:rPr>
              <a:t>EI ENÄÄ OLE</a:t>
            </a:r>
          </a:p>
          <a:p>
            <a:pPr eaLnBrk="1" hangingPunct="1"/>
            <a:r>
              <a:rPr lang="fi-FI">
                <a:solidFill>
                  <a:schemeClr val="bg1"/>
                </a:solidFill>
                <a:latin typeface="Lucida Calligraphy" charset="0"/>
                <a:cs typeface="Lucida Calligraphy" charset="0"/>
              </a:rPr>
              <a:t>PASSIIVISTA</a:t>
            </a:r>
          </a:p>
          <a:p>
            <a:pPr eaLnBrk="1" hangingPunct="1"/>
            <a:r>
              <a:rPr lang="fi-FI">
                <a:solidFill>
                  <a:schemeClr val="bg1"/>
                </a:solidFill>
                <a:latin typeface="Lucida Calligraphy" charset="0"/>
                <a:cs typeface="Lucida Calligraphy" charset="0"/>
              </a:rPr>
              <a:t>VAPAA-AIKAA </a:t>
            </a:r>
            <a:r>
              <a:rPr lang="fi-FI" sz="1800">
                <a:solidFill>
                  <a:schemeClr val="bg1"/>
                </a:solidFill>
                <a:latin typeface="Lucida Calligraphy" charset="0"/>
                <a:cs typeface="Lucida Calligraphy" charset="0"/>
              </a:rPr>
              <a:t>!</a:t>
            </a:r>
          </a:p>
        </p:txBody>
      </p:sp>
    </p:spTree>
    <p:extLst>
      <p:ext uri="{BB962C8B-B14F-4D97-AF65-F5344CB8AC3E}">
        <p14:creationId xmlns:p14="http://schemas.microsoft.com/office/powerpoint/2010/main" val="375363212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049952" y="2451638"/>
            <a:ext cx="7772400" cy="4114800"/>
          </a:xfrm>
          <a:prstGeom prst="rect">
            <a:avLst/>
          </a:prstGeom>
          <a:noFill/>
          <a:ln w="9525">
            <a:noFill/>
            <a:miter lim="800000"/>
            <a:headEnd/>
            <a:tailEnd/>
          </a:ln>
          <a:effectLst/>
        </p:spPr>
        <p:txBody>
          <a:bodyPr/>
          <a:lstStyle/>
          <a:p>
            <a:pPr marL="342900" indent="-342900">
              <a:spcBef>
                <a:spcPct val="20000"/>
              </a:spcBef>
            </a:pPr>
            <a:r>
              <a:rPr lang="fi-FI" sz="3200" dirty="0">
                <a:latin typeface="Comic Sans MS" pitchFamily="66" charset="0"/>
              </a:rPr>
              <a:t>” Maailma, jossa lapsemme </a:t>
            </a:r>
          </a:p>
          <a:p>
            <a:pPr marL="342900" indent="-342900">
              <a:spcBef>
                <a:spcPct val="20000"/>
              </a:spcBef>
            </a:pPr>
            <a:r>
              <a:rPr lang="fi-FI" sz="3200" dirty="0">
                <a:latin typeface="Comic Sans MS" pitchFamily="66" charset="0"/>
              </a:rPr>
              <a:t>  aikanaan elävät, </a:t>
            </a:r>
          </a:p>
          <a:p>
            <a:pPr marL="342900" indent="-342900">
              <a:spcBef>
                <a:spcPct val="20000"/>
              </a:spcBef>
            </a:pPr>
            <a:r>
              <a:rPr lang="fi-FI" sz="3200" dirty="0">
                <a:latin typeface="Comic Sans MS" pitchFamily="66" charset="0"/>
              </a:rPr>
              <a:t>  muuttuu neljä kertaa </a:t>
            </a:r>
          </a:p>
          <a:p>
            <a:pPr marL="342900" indent="-342900">
              <a:spcBef>
                <a:spcPct val="20000"/>
              </a:spcBef>
            </a:pPr>
            <a:r>
              <a:rPr lang="fi-FI" sz="3200" dirty="0">
                <a:latin typeface="Comic Sans MS" pitchFamily="66" charset="0"/>
              </a:rPr>
              <a:t>  nopeampaa vauhtia </a:t>
            </a:r>
          </a:p>
          <a:p>
            <a:pPr marL="342900" indent="-342900">
              <a:spcBef>
                <a:spcPct val="20000"/>
              </a:spcBef>
            </a:pPr>
            <a:r>
              <a:rPr lang="fi-FI" sz="3200" dirty="0">
                <a:latin typeface="Comic Sans MS" pitchFamily="66" charset="0"/>
              </a:rPr>
              <a:t>  kuin koulumme. ”</a:t>
            </a:r>
          </a:p>
          <a:p>
            <a:pPr marL="342900" indent="-342900">
              <a:spcBef>
                <a:spcPct val="20000"/>
              </a:spcBef>
            </a:pPr>
            <a:r>
              <a:rPr lang="fi-FI" sz="2000" b="1" dirty="0"/>
              <a:t>                                                  Willard </a:t>
            </a:r>
            <a:r>
              <a:rPr lang="fi-FI" sz="2000" b="1" dirty="0" err="1"/>
              <a:t>Daggett</a:t>
            </a:r>
            <a:endParaRPr lang="en-US" sz="2000" b="1" dirty="0"/>
          </a:p>
        </p:txBody>
      </p:sp>
      <p:pic>
        <p:nvPicPr>
          <p:cNvPr id="3" name="Kuva 2"/>
          <p:cNvPicPr>
            <a:picLocks noChangeAspect="1"/>
          </p:cNvPicPr>
          <p:nvPr/>
        </p:nvPicPr>
        <p:blipFill>
          <a:blip r:embed="rId3"/>
          <a:stretch>
            <a:fillRect/>
          </a:stretch>
        </p:blipFill>
        <p:spPr>
          <a:xfrm>
            <a:off x="314567" y="1"/>
            <a:ext cx="3232929" cy="2451638"/>
          </a:xfrm>
          <a:prstGeom prst="rect">
            <a:avLst/>
          </a:prstGeom>
        </p:spPr>
      </p:pic>
    </p:spTree>
    <p:extLst>
      <p:ext uri="{BB962C8B-B14F-4D97-AF65-F5344CB8AC3E}">
        <p14:creationId xmlns:p14="http://schemas.microsoft.com/office/powerpoint/2010/main" val="25037421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tsikko 1"/>
          <p:cNvSpPr>
            <a:spLocks noGrp="1"/>
          </p:cNvSpPr>
          <p:nvPr>
            <p:ph type="title"/>
          </p:nvPr>
        </p:nvSpPr>
        <p:spPr/>
        <p:txBody>
          <a:bodyPr/>
          <a:lstStyle/>
          <a:p>
            <a:pPr eaLnBrk="1" hangingPunct="1"/>
            <a:endParaRPr lang="fi-FI">
              <a:latin typeface="Calibri" charset="0"/>
              <a:ea typeface="ＭＳ Ｐゴシック" charset="0"/>
              <a:cs typeface="ＭＳ Ｐゴシック" charset="0"/>
            </a:endParaRPr>
          </a:p>
        </p:txBody>
      </p:sp>
      <p:pic>
        <p:nvPicPr>
          <p:cNvPr id="87043" name="Sisällön paikkamerkki 4" descr="kuva11.JPG"/>
          <p:cNvPicPr>
            <a:picLocks noGrp="1" noChangeAspect="1"/>
          </p:cNvPicPr>
          <p:nvPr>
            <p:ph idx="1"/>
          </p:nvPr>
        </p:nvPicPr>
        <p:blipFill>
          <a:blip r:embed="rId2">
            <a:extLst>
              <a:ext uri="{28A0092B-C50C-407E-A947-70E740481C1C}">
                <a14:useLocalDpi xmlns:a14="http://schemas.microsoft.com/office/drawing/2010/main" val="0"/>
              </a:ext>
            </a:extLst>
          </a:blip>
          <a:srcRect l="-25555" r="-25555"/>
          <a:stretch>
            <a:fillRect/>
          </a:stretch>
        </p:blipFill>
        <p:spPr>
          <a:xfrm>
            <a:off x="-1676400" y="0"/>
            <a:ext cx="12954000" cy="6858000"/>
          </a:xfrm>
        </p:spPr>
      </p:pic>
      <p:sp>
        <p:nvSpPr>
          <p:cNvPr id="79876" name="Alatunnisteen paikkamerkki 3"/>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i-FI" sz="1200">
                <a:solidFill>
                  <a:srgbClr val="898989"/>
                </a:solidFill>
                <a:latin typeface="Calibri" charset="0"/>
              </a:rPr>
              <a:t>14.3.2011 / Petri Lounaskorpi   petri.lounaskorpi@gmail.com</a:t>
            </a:r>
          </a:p>
          <a:p>
            <a:pPr eaLnBrk="1" fontAlgn="base" hangingPunct="1">
              <a:spcBef>
                <a:spcPct val="0"/>
              </a:spcBef>
              <a:spcAft>
                <a:spcPct val="0"/>
              </a:spcAft>
            </a:pPr>
            <a:endParaRPr lang="en-US" sz="1200">
              <a:solidFill>
                <a:srgbClr val="898989"/>
              </a:solidFill>
              <a:latin typeface="Calibri" charset="0"/>
            </a:endParaRPr>
          </a:p>
        </p:txBody>
      </p:sp>
    </p:spTree>
    <p:extLst>
      <p:ext uri="{BB962C8B-B14F-4D97-AF65-F5344CB8AC3E}">
        <p14:creationId xmlns:p14="http://schemas.microsoft.com/office/powerpoint/2010/main" val="364336698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Otsikko 1"/>
          <p:cNvSpPr>
            <a:spLocks noGrp="1"/>
          </p:cNvSpPr>
          <p:nvPr>
            <p:ph type="title"/>
          </p:nvPr>
        </p:nvSpPr>
        <p:spPr/>
        <p:txBody>
          <a:bodyPr/>
          <a:lstStyle/>
          <a:p>
            <a:pPr eaLnBrk="1" hangingPunct="1"/>
            <a:endParaRPr lang="fi-FI">
              <a:latin typeface="Calibri" charset="0"/>
              <a:ea typeface="ＭＳ Ｐゴシック" charset="0"/>
              <a:cs typeface="ＭＳ Ｐゴシック" charset="0"/>
            </a:endParaRPr>
          </a:p>
        </p:txBody>
      </p:sp>
      <p:pic>
        <p:nvPicPr>
          <p:cNvPr id="88067" name="Sisällön paikkamerkki 4" descr="kuva12.JPG"/>
          <p:cNvPicPr>
            <a:picLocks noGrp="1" noChangeAspect="1"/>
          </p:cNvPicPr>
          <p:nvPr>
            <p:ph idx="1"/>
          </p:nvPr>
        </p:nvPicPr>
        <p:blipFill>
          <a:blip r:embed="rId2">
            <a:extLst>
              <a:ext uri="{28A0092B-C50C-407E-A947-70E740481C1C}">
                <a14:useLocalDpi xmlns:a14="http://schemas.microsoft.com/office/drawing/2010/main" val="0"/>
              </a:ext>
            </a:extLst>
          </a:blip>
          <a:srcRect l="-25555" r="-25555"/>
          <a:stretch>
            <a:fillRect/>
          </a:stretch>
        </p:blipFill>
        <p:spPr>
          <a:xfrm>
            <a:off x="-1905000" y="0"/>
            <a:ext cx="12954000" cy="6858000"/>
          </a:xfrm>
        </p:spPr>
      </p:pic>
      <p:sp>
        <p:nvSpPr>
          <p:cNvPr id="80900" name="Alatunnisteen paikkamerkki 3"/>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i-FI" sz="1200">
                <a:solidFill>
                  <a:srgbClr val="898989"/>
                </a:solidFill>
                <a:latin typeface="Calibri" charset="0"/>
              </a:rPr>
              <a:t>14.3.2011 / Petri Lounaskorpi   petri.lounaskorpi@gmail.com</a:t>
            </a:r>
          </a:p>
          <a:p>
            <a:pPr eaLnBrk="1" fontAlgn="base" hangingPunct="1">
              <a:spcBef>
                <a:spcPct val="0"/>
              </a:spcBef>
              <a:spcAft>
                <a:spcPct val="0"/>
              </a:spcAft>
            </a:pPr>
            <a:endParaRPr lang="en-US" sz="1200">
              <a:solidFill>
                <a:srgbClr val="898989"/>
              </a:solidFill>
              <a:latin typeface="Calibri" charset="0"/>
            </a:endParaRPr>
          </a:p>
        </p:txBody>
      </p:sp>
    </p:spTree>
    <p:extLst>
      <p:ext uri="{BB962C8B-B14F-4D97-AF65-F5344CB8AC3E}">
        <p14:creationId xmlns:p14="http://schemas.microsoft.com/office/powerpoint/2010/main" val="326400544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tsikko 1"/>
          <p:cNvSpPr>
            <a:spLocks noGrp="1"/>
          </p:cNvSpPr>
          <p:nvPr>
            <p:ph type="title"/>
          </p:nvPr>
        </p:nvSpPr>
        <p:spPr/>
        <p:txBody>
          <a:bodyPr/>
          <a:lstStyle/>
          <a:p>
            <a:pPr eaLnBrk="1" hangingPunct="1"/>
            <a:endParaRPr lang="fi-FI">
              <a:latin typeface="Calibri" charset="0"/>
              <a:ea typeface="ＭＳ Ｐゴシック" charset="0"/>
              <a:cs typeface="ＭＳ Ｐゴシック" charset="0"/>
            </a:endParaRPr>
          </a:p>
        </p:txBody>
      </p:sp>
      <p:pic>
        <p:nvPicPr>
          <p:cNvPr id="89091" name="Sisällön paikkamerkki 4" descr="kuva12.JPG"/>
          <p:cNvPicPr>
            <a:picLocks noGrp="1" noChangeAspect="1"/>
          </p:cNvPicPr>
          <p:nvPr>
            <p:ph idx="1"/>
          </p:nvPr>
        </p:nvPicPr>
        <p:blipFill>
          <a:blip r:embed="rId2">
            <a:extLst>
              <a:ext uri="{28A0092B-C50C-407E-A947-70E740481C1C}">
                <a14:useLocalDpi xmlns:a14="http://schemas.microsoft.com/office/drawing/2010/main" val="0"/>
              </a:ext>
            </a:extLst>
          </a:blip>
          <a:srcRect l="-25555" r="-25555"/>
          <a:stretch>
            <a:fillRect/>
          </a:stretch>
        </p:blipFill>
        <p:spPr>
          <a:xfrm>
            <a:off x="-1905000" y="0"/>
            <a:ext cx="12954000" cy="6858000"/>
          </a:xfrm>
        </p:spPr>
      </p:pic>
      <p:sp>
        <p:nvSpPr>
          <p:cNvPr id="80900" name="Alatunnisteen paikkamerkki 3"/>
          <p:cNvSpPr>
            <a:spLocks noGrp="1"/>
          </p:cNvSpPr>
          <p:nvPr>
            <p:ph type="ftr" sz="quarter" idx="11"/>
          </p:nvPr>
        </p:nvSpPr>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fi-FI" sz="1200">
                <a:solidFill>
                  <a:srgbClr val="898989"/>
                </a:solidFill>
                <a:latin typeface="Calibri" charset="0"/>
              </a:rPr>
              <a:t>14.3.2011 / Petri Lounaskorpi   petri.lounaskorpi@gmail.com</a:t>
            </a:r>
          </a:p>
          <a:p>
            <a:pPr eaLnBrk="1" fontAlgn="base" hangingPunct="1">
              <a:spcBef>
                <a:spcPct val="0"/>
              </a:spcBef>
              <a:spcAft>
                <a:spcPct val="0"/>
              </a:spcAft>
            </a:pPr>
            <a:endParaRPr lang="en-US" sz="1200">
              <a:solidFill>
                <a:srgbClr val="898989"/>
              </a:solidFill>
              <a:latin typeface="Calibri" charset="0"/>
            </a:endParaRPr>
          </a:p>
        </p:txBody>
      </p:sp>
      <p:sp>
        <p:nvSpPr>
          <p:cNvPr id="5" name="Suorakulmio 4"/>
          <p:cNvSpPr/>
          <p:nvPr/>
        </p:nvSpPr>
        <p:spPr>
          <a:xfrm>
            <a:off x="246063" y="-82550"/>
            <a:ext cx="2878137" cy="6721475"/>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6" name="Suorakulmio 5"/>
          <p:cNvSpPr/>
          <p:nvPr/>
        </p:nvSpPr>
        <p:spPr>
          <a:xfrm>
            <a:off x="3124200" y="2908300"/>
            <a:ext cx="5562600" cy="1733550"/>
          </a:xfrm>
          <a:prstGeom prst="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nvGrpSpPr>
          <p:cNvPr id="89095" name="Ryhmitä 6"/>
          <p:cNvGrpSpPr>
            <a:grpSpLocks/>
          </p:cNvGrpSpPr>
          <p:nvPr/>
        </p:nvGrpSpPr>
        <p:grpSpPr bwMode="auto">
          <a:xfrm>
            <a:off x="219075" y="273050"/>
            <a:ext cx="5800725" cy="4410075"/>
            <a:chOff x="218486" y="-1"/>
            <a:chExt cx="5801315" cy="4410423"/>
          </a:xfrm>
        </p:grpSpPr>
        <p:cxnSp>
          <p:nvCxnSpPr>
            <p:cNvPr id="8" name="Suora yhdysviiva 7"/>
            <p:cNvCxnSpPr/>
            <p:nvPr/>
          </p:nvCxnSpPr>
          <p:spPr>
            <a:xfrm rot="16200000" flipH="1">
              <a:off x="-48196" y="266681"/>
              <a:ext cx="3973827" cy="3440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uora yhdysviiva 8"/>
            <p:cNvCxnSpPr/>
            <p:nvPr/>
          </p:nvCxnSpPr>
          <p:spPr>
            <a:xfrm rot="5400000" flipH="1" flipV="1">
              <a:off x="-388744" y="607229"/>
              <a:ext cx="4410423" cy="3195963"/>
            </a:xfrm>
            <a:prstGeom prst="line">
              <a:avLst/>
            </a:prstGeom>
          </p:spPr>
          <p:style>
            <a:lnRef idx="2">
              <a:schemeClr val="accent1"/>
            </a:lnRef>
            <a:fillRef idx="0">
              <a:schemeClr val="accent1"/>
            </a:fillRef>
            <a:effectRef idx="1">
              <a:schemeClr val="accent1"/>
            </a:effectRef>
            <a:fontRef idx="minor">
              <a:schemeClr val="tx1"/>
            </a:fontRef>
          </p:style>
        </p:cxnSp>
        <p:pic>
          <p:nvPicPr>
            <p:cNvPr id="89098" name="Kuva 9" descr="fire.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8007" y="2801382"/>
              <a:ext cx="1581794" cy="132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966624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yhmitä 14"/>
          <p:cNvGrpSpPr>
            <a:grpSpLocks/>
          </p:cNvGrpSpPr>
          <p:nvPr/>
        </p:nvGrpSpPr>
        <p:grpSpPr bwMode="auto">
          <a:xfrm>
            <a:off x="-873125" y="-198438"/>
            <a:ext cx="9590088" cy="4841876"/>
            <a:chOff x="-873062" y="-198448"/>
            <a:chExt cx="9590446" cy="4842107"/>
          </a:xfrm>
        </p:grpSpPr>
        <p:sp>
          <p:nvSpPr>
            <p:cNvPr id="5" name="Kuvatekstipilvi 4"/>
            <p:cNvSpPr/>
            <p:nvPr/>
          </p:nvSpPr>
          <p:spPr>
            <a:xfrm rot="10800000">
              <a:off x="-873062" y="-198448"/>
              <a:ext cx="9590446" cy="4842107"/>
            </a:xfrm>
            <a:prstGeom prst="cloudCallou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8078" name="Tekstiruutu 10"/>
            <p:cNvSpPr txBox="1">
              <a:spLocks noChangeArrowheads="1"/>
            </p:cNvSpPr>
            <p:nvPr/>
          </p:nvSpPr>
          <p:spPr bwMode="auto">
            <a:xfrm>
              <a:off x="7239509" y="662040"/>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INTERNET</a:t>
              </a:r>
            </a:p>
          </p:txBody>
        </p:sp>
      </p:grpSp>
      <p:grpSp>
        <p:nvGrpSpPr>
          <p:cNvPr id="3" name="Ryhmitä 16"/>
          <p:cNvGrpSpPr>
            <a:grpSpLocks/>
          </p:cNvGrpSpPr>
          <p:nvPr/>
        </p:nvGrpSpPr>
        <p:grpSpPr bwMode="auto">
          <a:xfrm>
            <a:off x="3810000" y="1800225"/>
            <a:ext cx="3852863" cy="1625600"/>
            <a:chOff x="3809932" y="1799869"/>
            <a:chExt cx="3852873" cy="1625715"/>
          </a:xfrm>
        </p:grpSpPr>
        <p:pic>
          <p:nvPicPr>
            <p:cNvPr id="88075" name="Kuva 5" descr="PLE.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07182" y="1799869"/>
              <a:ext cx="2855623" cy="162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uora nuoliyhdysviiva 12"/>
            <p:cNvCxnSpPr/>
            <p:nvPr/>
          </p:nvCxnSpPr>
          <p:spPr>
            <a:xfrm rot="10800000">
              <a:off x="3809932" y="2023723"/>
              <a:ext cx="898527" cy="542963"/>
            </a:xfrm>
            <a:prstGeom prst="straightConnector1">
              <a:avLst/>
            </a:prstGeom>
            <a:ln w="101600">
              <a:solidFill>
                <a:schemeClr val="accent1">
                  <a:alpha val="92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4" name="Ryhmitä 17"/>
          <p:cNvGrpSpPr>
            <a:grpSpLocks/>
          </p:cNvGrpSpPr>
          <p:nvPr/>
        </p:nvGrpSpPr>
        <p:grpSpPr bwMode="auto">
          <a:xfrm>
            <a:off x="0" y="0"/>
            <a:ext cx="3743325" cy="3425825"/>
            <a:chOff x="0" y="0"/>
            <a:chExt cx="3743792" cy="3425584"/>
          </a:xfrm>
        </p:grpSpPr>
        <p:sp>
          <p:nvSpPr>
            <p:cNvPr id="88073" name="Tekstiruutu 11"/>
            <p:cNvSpPr txBox="1">
              <a:spLocks noChangeArrowheads="1"/>
            </p:cNvSpPr>
            <p:nvPr/>
          </p:nvSpPr>
          <p:spPr bwMode="auto">
            <a:xfrm>
              <a:off x="0" y="2779253"/>
              <a:ext cx="1097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PILVI</a:t>
              </a:r>
            </a:p>
            <a:p>
              <a:pPr eaLnBrk="1" hangingPunct="1"/>
              <a:r>
                <a:rPr lang="fi-FI">
                  <a:latin typeface="Calibri" charset="0"/>
                </a:rPr>
                <a:t>PALVELUT</a:t>
              </a:r>
            </a:p>
          </p:txBody>
        </p:sp>
        <p:pic>
          <p:nvPicPr>
            <p:cNvPr id="88074" name="Kuva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43792" cy="283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069" name="Tekstiruutu 13"/>
          <p:cNvSpPr txBox="1">
            <a:spLocks noChangeArrowheads="1"/>
          </p:cNvSpPr>
          <p:nvPr/>
        </p:nvSpPr>
        <p:spPr bwMode="auto">
          <a:xfrm>
            <a:off x="-66675" y="4757738"/>
            <a:ext cx="6230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b="1" dirty="0">
                <a:latin typeface="Comic Sans MS" charset="0"/>
                <a:cs typeface="Comic Sans MS" charset="0"/>
              </a:rPr>
              <a:t>TIETOTEKNIIKKA SIIRTYY ”PILVEEN”</a:t>
            </a:r>
          </a:p>
        </p:txBody>
      </p:sp>
      <p:grpSp>
        <p:nvGrpSpPr>
          <p:cNvPr id="6" name="Ryhmitä 15"/>
          <p:cNvGrpSpPr>
            <a:grpSpLocks/>
          </p:cNvGrpSpPr>
          <p:nvPr/>
        </p:nvGrpSpPr>
        <p:grpSpPr bwMode="auto">
          <a:xfrm>
            <a:off x="5876925" y="3425825"/>
            <a:ext cx="3267075" cy="3432175"/>
            <a:chOff x="5877004" y="3425584"/>
            <a:chExt cx="3266996" cy="3432416"/>
          </a:xfrm>
        </p:grpSpPr>
        <p:pic>
          <p:nvPicPr>
            <p:cNvPr id="88071" name="Kuva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77004" y="4186938"/>
              <a:ext cx="3266996" cy="267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uora nuoliyhdysviiva 9"/>
            <p:cNvCxnSpPr/>
            <p:nvPr/>
          </p:nvCxnSpPr>
          <p:spPr>
            <a:xfrm rot="16200000" flipV="1">
              <a:off x="6170626" y="3908231"/>
              <a:ext cx="1217698" cy="252406"/>
            </a:xfrm>
            <a:prstGeom prst="straightConnector1">
              <a:avLst/>
            </a:prstGeom>
            <a:ln w="101600">
              <a:solidFill>
                <a:schemeClr val="accent1">
                  <a:alpha val="92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Ryhmitä 10"/>
          <p:cNvGrpSpPr/>
          <p:nvPr/>
        </p:nvGrpSpPr>
        <p:grpSpPr>
          <a:xfrm>
            <a:off x="0" y="5219700"/>
            <a:ext cx="6905625" cy="1638300"/>
            <a:chOff x="0" y="5219700"/>
            <a:chExt cx="6905625" cy="1638300"/>
          </a:xfrm>
        </p:grpSpPr>
        <p:cxnSp>
          <p:nvCxnSpPr>
            <p:cNvPr id="8" name="Suora yhdysviiva 7"/>
            <p:cNvCxnSpPr/>
            <p:nvPr/>
          </p:nvCxnSpPr>
          <p:spPr>
            <a:xfrm>
              <a:off x="0" y="5219700"/>
              <a:ext cx="6905625" cy="163830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kstiruutu 8"/>
            <p:cNvSpPr txBox="1"/>
            <p:nvPr/>
          </p:nvSpPr>
          <p:spPr>
            <a:xfrm>
              <a:off x="174625" y="6175375"/>
              <a:ext cx="3903633" cy="523220"/>
            </a:xfrm>
            <a:prstGeom prst="rect">
              <a:avLst/>
            </a:prstGeom>
            <a:noFill/>
          </p:spPr>
          <p:txBody>
            <a:bodyPr wrap="none" rtlCol="0">
              <a:spAutoFit/>
            </a:bodyPr>
            <a:lstStyle/>
            <a:p>
              <a:r>
                <a:rPr lang="fi-FI" sz="2800" b="1" dirty="0" smtClean="0"/>
                <a:t>HALLINTOJÄRJESTELMÄT</a:t>
              </a:r>
              <a:endParaRPr lang="fi-FI" sz="2800" b="1" dirty="0"/>
            </a:p>
          </p:txBody>
        </p:sp>
      </p:grpSp>
    </p:spTree>
    <p:extLst>
      <p:ext uri="{BB962C8B-B14F-4D97-AF65-F5344CB8AC3E}">
        <p14:creationId xmlns:p14="http://schemas.microsoft.com/office/powerpoint/2010/main" val="3835428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heckerboard(across)">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Otsikko 1"/>
          <p:cNvSpPr>
            <a:spLocks noGrp="1"/>
          </p:cNvSpPr>
          <p:nvPr>
            <p:ph type="title"/>
          </p:nvPr>
        </p:nvSpPr>
        <p:spPr/>
        <p:txBody>
          <a:bodyPr/>
          <a:lstStyle/>
          <a:p>
            <a:r>
              <a:rPr lang="fi-FI">
                <a:latin typeface="Times New Roman" charset="0"/>
                <a:ea typeface="ＭＳ Ｐゴシック" charset="0"/>
                <a:cs typeface="ＭＳ Ｐゴシック" charset="0"/>
              </a:rPr>
              <a:t>Pilvi tietotekniikka </a:t>
            </a:r>
          </a:p>
        </p:txBody>
      </p:sp>
      <p:sp>
        <p:nvSpPr>
          <p:cNvPr id="89091" name="Sisällön paikkamerkki 2"/>
          <p:cNvSpPr>
            <a:spLocks noGrp="1"/>
          </p:cNvSpPr>
          <p:nvPr>
            <p:ph idx="1"/>
          </p:nvPr>
        </p:nvSpPr>
        <p:spPr>
          <a:xfrm>
            <a:off x="1143000" y="1981200"/>
            <a:ext cx="7772400" cy="4114800"/>
          </a:xfrm>
        </p:spPr>
        <p:txBody>
          <a:bodyPr/>
          <a:lstStyle/>
          <a:p>
            <a:r>
              <a:rPr lang="fi-FI">
                <a:latin typeface="Times New Roman" charset="0"/>
                <a:ea typeface="ＭＳ Ｐゴシック" charset="0"/>
                <a:cs typeface="ＭＳ Ｐゴシック" charset="0"/>
              </a:rPr>
              <a:t>Tiedon siirto pilviin</a:t>
            </a:r>
          </a:p>
          <a:p>
            <a:r>
              <a:rPr lang="fi-FI">
                <a:latin typeface="Times New Roman" charset="0"/>
                <a:ea typeface="ＭＳ Ｐゴシック" charset="0"/>
                <a:cs typeface="ＭＳ Ｐゴシック" charset="0"/>
              </a:rPr>
              <a:t>Palvelut pilvissä</a:t>
            </a:r>
          </a:p>
          <a:p>
            <a:r>
              <a:rPr lang="fi-FI">
                <a:latin typeface="Times New Roman" charset="0"/>
                <a:ea typeface="ＭＳ Ｐゴシック" charset="0"/>
                <a:cs typeface="ＭＳ Ｐゴシック" charset="0"/>
              </a:rPr>
              <a:t>Mitä muuta virtuaalista?</a:t>
            </a:r>
          </a:p>
          <a:p>
            <a:pPr lvl="1"/>
            <a:r>
              <a:rPr lang="fi-FI">
                <a:latin typeface="Times New Roman" charset="0"/>
                <a:ea typeface="ＭＳ Ｐゴシック" charset="0"/>
              </a:rPr>
              <a:t>Virtuaalimaailmat</a:t>
            </a:r>
          </a:p>
          <a:p>
            <a:pPr lvl="1"/>
            <a:r>
              <a:rPr lang="fi-FI">
                <a:latin typeface="Times New Roman" charset="0"/>
                <a:ea typeface="ＭＳ Ｐゴシック" charset="0"/>
              </a:rPr>
              <a:t>Yhteisöt ja reaaliaikaisuus</a:t>
            </a:r>
          </a:p>
          <a:p>
            <a:pPr lvl="1"/>
            <a:r>
              <a:rPr lang="fi-FI">
                <a:latin typeface="Times New Roman" charset="0"/>
                <a:ea typeface="ＭＳ Ｐゴシック" charset="0"/>
              </a:rPr>
              <a:t>Uudet neuvottelujärjestelmät</a:t>
            </a:r>
          </a:p>
          <a:p>
            <a:pPr lvl="1"/>
            <a:r>
              <a:rPr lang="fi-FI">
                <a:latin typeface="Times New Roman" charset="0"/>
                <a:ea typeface="ＭＳ Ｐゴシック" charset="0"/>
              </a:rPr>
              <a:t>Live lähetys</a:t>
            </a:r>
          </a:p>
        </p:txBody>
      </p:sp>
      <p:pic>
        <p:nvPicPr>
          <p:cNvPr id="4" name="Kuva 3"/>
          <p:cNvPicPr>
            <a:picLocks noChangeAspect="1"/>
          </p:cNvPicPr>
          <p:nvPr/>
        </p:nvPicPr>
        <p:blipFill>
          <a:blip r:embed="rId2"/>
          <a:stretch>
            <a:fillRect/>
          </a:stretch>
        </p:blipFill>
        <p:spPr>
          <a:xfrm>
            <a:off x="5553714" y="1417637"/>
            <a:ext cx="3673554" cy="2663327"/>
          </a:xfrm>
          <a:prstGeom prst="rect">
            <a:avLst/>
          </a:prstGeom>
        </p:spPr>
      </p:pic>
    </p:spTree>
    <p:extLst>
      <p:ext uri="{BB962C8B-B14F-4D97-AF65-F5344CB8AC3E}">
        <p14:creationId xmlns:p14="http://schemas.microsoft.com/office/powerpoint/2010/main" val="23765621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Sisällön paikkamerkki 3" descr="e50.tiff"/>
          <p:cNvPicPr>
            <a:picLocks noGrp="1" noChangeAspect="1"/>
          </p:cNvPicPr>
          <p:nvPr>
            <p:ph idx="1"/>
          </p:nvPr>
        </p:nvPicPr>
        <p:blipFill>
          <a:blip r:embed="rId2">
            <a:extLst>
              <a:ext uri="{28A0092B-C50C-407E-A947-70E740481C1C}">
                <a14:useLocalDpi xmlns:a14="http://schemas.microsoft.com/office/drawing/2010/main" val="0"/>
              </a:ext>
            </a:extLst>
          </a:blip>
          <a:srcRect l="-575" r="-575"/>
          <a:stretch>
            <a:fillRect/>
          </a:stretch>
        </p:blipFill>
        <p:spPr>
          <a:xfrm>
            <a:off x="-531813" y="273050"/>
            <a:ext cx="10587038" cy="5821363"/>
          </a:xfrm>
        </p:spPr>
      </p:pic>
      <p:grpSp>
        <p:nvGrpSpPr>
          <p:cNvPr id="90115" name="Ryhmitä 6"/>
          <p:cNvGrpSpPr>
            <a:grpSpLocks/>
          </p:cNvGrpSpPr>
          <p:nvPr/>
        </p:nvGrpSpPr>
        <p:grpSpPr bwMode="auto">
          <a:xfrm>
            <a:off x="2635250" y="2416175"/>
            <a:ext cx="3551238" cy="2157413"/>
            <a:chOff x="2635493" y="2416856"/>
            <a:chExt cx="3550405" cy="2157420"/>
          </a:xfrm>
        </p:grpSpPr>
        <p:sp>
          <p:nvSpPr>
            <p:cNvPr id="5" name="Pyöristetty suorakulmio 4"/>
            <p:cNvSpPr/>
            <p:nvPr/>
          </p:nvSpPr>
          <p:spPr>
            <a:xfrm>
              <a:off x="2635493" y="2416856"/>
              <a:ext cx="3550405" cy="2157420"/>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dirty="0"/>
            </a:p>
          </p:txBody>
        </p:sp>
        <p:sp>
          <p:nvSpPr>
            <p:cNvPr id="90118" name="Tekstiruutu 5"/>
            <p:cNvSpPr txBox="1">
              <a:spLocks noChangeArrowheads="1"/>
            </p:cNvSpPr>
            <p:nvPr/>
          </p:nvSpPr>
          <p:spPr bwMode="auto">
            <a:xfrm>
              <a:off x="2894950" y="2867456"/>
              <a:ext cx="3185487"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SOSIAALISEN MEDIAN </a:t>
              </a:r>
            </a:p>
            <a:p>
              <a:pPr eaLnBrk="1" hangingPunct="1"/>
              <a:r>
                <a:rPr lang="fi-FI">
                  <a:latin typeface="Calibri" charset="0"/>
                </a:rPr>
                <a:t>VÄLINEET, TYÖVÄLINEET </a:t>
              </a:r>
            </a:p>
            <a:p>
              <a:pPr eaLnBrk="1" hangingPunct="1"/>
              <a:r>
                <a:rPr lang="fi-FI">
                  <a:latin typeface="Calibri" charset="0"/>
                </a:rPr>
                <a:t> JA PALVELUT ”PILVISSÄ”</a:t>
              </a:r>
            </a:p>
          </p:txBody>
        </p:sp>
      </p:grpSp>
    </p:spTree>
    <p:extLst>
      <p:ext uri="{BB962C8B-B14F-4D97-AF65-F5344CB8AC3E}">
        <p14:creationId xmlns:p14="http://schemas.microsoft.com/office/powerpoint/2010/main" val="7729241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08350"/>
            <a:ext cx="8229600" cy="1143000"/>
          </a:xfrm>
        </p:spPr>
        <p:txBody>
          <a:bodyPr/>
          <a:lstStyle/>
          <a:p>
            <a:r>
              <a:rPr lang="fi-FI" dirty="0" err="1" smtClean="0">
                <a:hlinkClick r:id="rId2"/>
              </a:rPr>
              <a:t>http://www.symbaloo.com</a:t>
            </a:r>
            <a:r>
              <a:rPr lang="fi-FI" dirty="0" smtClean="0">
                <a:hlinkClick r:id="rId2"/>
              </a:rPr>
              <a:t>/</a:t>
            </a:r>
            <a:endParaRPr lang="fi-FI" dirty="0"/>
          </a:p>
        </p:txBody>
      </p:sp>
      <p:pic>
        <p:nvPicPr>
          <p:cNvPr id="4" name="Kuva 3" descr="aviikki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220"/>
            <a:ext cx="9144000" cy="5718629"/>
          </a:xfrm>
          <a:prstGeom prst="rect">
            <a:avLst/>
          </a:prstGeom>
        </p:spPr>
      </p:pic>
    </p:spTree>
    <p:extLst>
      <p:ext uri="{BB962C8B-B14F-4D97-AF65-F5344CB8AC3E}">
        <p14:creationId xmlns:p14="http://schemas.microsoft.com/office/powerpoint/2010/main" val="76024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4"/>
          <p:cNvSpPr txBox="1">
            <a:spLocks noChangeArrowheads="1"/>
          </p:cNvSpPr>
          <p:nvPr/>
        </p:nvSpPr>
        <p:spPr bwMode="auto">
          <a:xfrm>
            <a:off x="1815825" y="609600"/>
            <a:ext cx="6934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000">
                <a:solidFill>
                  <a:schemeClr val="tx2"/>
                </a:solidFill>
                <a:latin typeface="Segoe Semibold" charset="0"/>
              </a:rPr>
              <a:t>Live@Edu on </a:t>
            </a:r>
            <a:r>
              <a:rPr lang="en-US" sz="2000">
                <a:solidFill>
                  <a:schemeClr val="tx2"/>
                </a:solidFill>
                <a:latin typeface="Segoe Light" charset="0"/>
              </a:rPr>
              <a:t>oppijan sähköpostitunnus ja hänen “avaimensa” ryhmätyö- ja viestintäpalveluihin.</a:t>
            </a:r>
          </a:p>
          <a:p>
            <a:pPr eaLnBrk="1" hangingPunct="1">
              <a:spcBef>
                <a:spcPct val="50000"/>
              </a:spcBef>
            </a:pPr>
            <a:endParaRPr lang="en-US" sz="2000">
              <a:solidFill>
                <a:schemeClr val="tx2"/>
              </a:solidFill>
              <a:latin typeface="Segoe Light" charset="0"/>
            </a:endParaRPr>
          </a:p>
        </p:txBody>
      </p:sp>
      <p:sp>
        <p:nvSpPr>
          <p:cNvPr id="66562" name="Text Box 25"/>
          <p:cNvSpPr txBox="1">
            <a:spLocks noChangeArrowheads="1"/>
          </p:cNvSpPr>
          <p:nvPr/>
        </p:nvSpPr>
        <p:spPr bwMode="auto">
          <a:xfrm>
            <a:off x="1815825" y="5588000"/>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Windows Live Spaces</a:t>
            </a:r>
          </a:p>
        </p:txBody>
      </p:sp>
      <p:sp>
        <p:nvSpPr>
          <p:cNvPr id="66563" name="Text Box 28"/>
          <p:cNvSpPr txBox="1">
            <a:spLocks noChangeArrowheads="1"/>
          </p:cNvSpPr>
          <p:nvPr/>
        </p:nvSpPr>
        <p:spPr bwMode="auto">
          <a:xfrm>
            <a:off x="7340325" y="5024438"/>
            <a:ext cx="1485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Mobiili</a:t>
            </a:r>
          </a:p>
        </p:txBody>
      </p:sp>
      <p:pic>
        <p:nvPicPr>
          <p:cNvPr id="66564" name="Picture 105" descr="WL_Sp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25" y="5588000"/>
            <a:ext cx="50165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2" descr="W:\MS Client\07-CLI-006 (Windows Live@edu)\From Client\Brochure (.indd)\WL_for_mobile_CMY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450" y="4948238"/>
            <a:ext cx="5365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25"/>
          <p:cNvSpPr txBox="1">
            <a:spLocks noChangeArrowheads="1"/>
          </p:cNvSpPr>
          <p:nvPr/>
        </p:nvSpPr>
        <p:spPr bwMode="auto">
          <a:xfrm>
            <a:off x="4559025" y="1600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Sähköposti</a:t>
            </a:r>
          </a:p>
        </p:txBody>
      </p:sp>
      <p:pic>
        <p:nvPicPr>
          <p:cNvPr id="66567" name="Picture 54" descr="Skydrive_48x4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30025" y="47672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Text Box 24"/>
          <p:cNvSpPr txBox="1">
            <a:spLocks noChangeArrowheads="1"/>
          </p:cNvSpPr>
          <p:nvPr/>
        </p:nvSpPr>
        <p:spPr bwMode="auto">
          <a:xfrm>
            <a:off x="1815825" y="5072063"/>
            <a:ext cx="1600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SkyDrive</a:t>
            </a:r>
          </a:p>
        </p:txBody>
      </p:sp>
      <p:sp>
        <p:nvSpPr>
          <p:cNvPr id="66569" name="Text Box 24"/>
          <p:cNvSpPr txBox="1">
            <a:spLocks noChangeArrowheads="1"/>
          </p:cNvSpPr>
          <p:nvPr/>
        </p:nvSpPr>
        <p:spPr bwMode="auto">
          <a:xfrm>
            <a:off x="4635225" y="2590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Yhteystiedot</a:t>
            </a:r>
          </a:p>
        </p:txBody>
      </p:sp>
      <p:sp>
        <p:nvSpPr>
          <p:cNvPr id="66570" name="Text Box 24"/>
          <p:cNvSpPr txBox="1">
            <a:spLocks noChangeArrowheads="1"/>
          </p:cNvSpPr>
          <p:nvPr/>
        </p:nvSpPr>
        <p:spPr bwMode="auto">
          <a:xfrm>
            <a:off x="1777725" y="4425950"/>
            <a:ext cx="1600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Shared View</a:t>
            </a:r>
          </a:p>
        </p:txBody>
      </p:sp>
      <p:pic>
        <p:nvPicPr>
          <p:cNvPr id="66571" name="Picture 59" descr="EN_Icon_SharedView.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44325" y="4235450"/>
            <a:ext cx="4381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9425" y="1600200"/>
            <a:ext cx="6096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104" descr="WL_Messenger_F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1350" y="4267200"/>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4" name="Text Box 25"/>
          <p:cNvSpPr txBox="1">
            <a:spLocks noChangeArrowheads="1"/>
          </p:cNvSpPr>
          <p:nvPr/>
        </p:nvSpPr>
        <p:spPr bwMode="auto">
          <a:xfrm>
            <a:off x="7302225" y="4267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Messenger</a:t>
            </a:r>
          </a:p>
        </p:txBody>
      </p:sp>
      <p:sp>
        <p:nvSpPr>
          <p:cNvPr id="66575" name="Text Box 28"/>
          <p:cNvSpPr txBox="1">
            <a:spLocks noChangeArrowheads="1"/>
          </p:cNvSpPr>
          <p:nvPr/>
        </p:nvSpPr>
        <p:spPr bwMode="auto">
          <a:xfrm>
            <a:off x="4635225" y="2057400"/>
            <a:ext cx="1485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Kalenteri</a:t>
            </a:r>
          </a:p>
        </p:txBody>
      </p:sp>
      <p:sp>
        <p:nvSpPr>
          <p:cNvPr id="66576" name="Text Box 28"/>
          <p:cNvSpPr txBox="1">
            <a:spLocks noChangeArrowheads="1"/>
          </p:cNvSpPr>
          <p:nvPr/>
        </p:nvSpPr>
        <p:spPr bwMode="auto">
          <a:xfrm>
            <a:off x="7149825" y="3751263"/>
            <a:ext cx="2514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Mobiilihälytykset</a:t>
            </a:r>
          </a:p>
        </p:txBody>
      </p:sp>
      <p:sp>
        <p:nvSpPr>
          <p:cNvPr id="66577" name="Text Box 28"/>
          <p:cNvSpPr txBox="1">
            <a:spLocks noChangeArrowheads="1"/>
          </p:cNvSpPr>
          <p:nvPr/>
        </p:nvSpPr>
        <p:spPr bwMode="auto">
          <a:xfrm>
            <a:off x="7340325" y="5681663"/>
            <a:ext cx="1485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Segoe Light" charset="0"/>
              </a:rPr>
              <a:t>Tulevat palvelut…</a:t>
            </a:r>
          </a:p>
        </p:txBody>
      </p:sp>
      <p:pic>
        <p:nvPicPr>
          <p:cNvPr id="66578" name="Picture 2" descr="W:\MS Client\07-CLI-006 (Windows Live@edu)\From Client\Brochure (.indd)\WL_Contacts_CMY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49425" y="1981200"/>
            <a:ext cx="6873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9" name="Picture 2" descr="W:\MS Client\07-CLI-006 (Windows Live@edu)\From Client\Brochure (.indd)\WL_Alerts_CMY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5150" y="3521075"/>
            <a:ext cx="522288"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0" name="Picture 3" descr="C:\Documents and Settings\v-anbank\Desktop\WLive-btn_whtTM_rgb.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51350" y="5638800"/>
            <a:ext cx="454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 name="Straight Connector 70"/>
          <p:cNvCxnSpPr/>
          <p:nvPr/>
        </p:nvCxnSpPr>
        <p:spPr>
          <a:xfrm rot="16200000" flipV="1">
            <a:off x="3111225" y="3771900"/>
            <a:ext cx="609600" cy="533400"/>
          </a:xfrm>
          <a:prstGeom prst="line">
            <a:avLst/>
          </a:prstGeom>
          <a:ln>
            <a:solidFill>
              <a:srgbClr val="0099FF"/>
            </a:solidFil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V="1">
            <a:off x="3073125" y="4343400"/>
            <a:ext cx="609600" cy="152400"/>
          </a:xfrm>
          <a:prstGeom prst="line">
            <a:avLst/>
          </a:prstGeom>
          <a:ln>
            <a:solidFill>
              <a:srgbClr val="0099FF"/>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996925" y="4343400"/>
            <a:ext cx="685800" cy="685800"/>
          </a:xfrm>
          <a:prstGeom prst="line">
            <a:avLst/>
          </a:prstGeom>
          <a:ln>
            <a:solidFill>
              <a:srgbClr val="0099FF"/>
            </a:solidFil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5584550" y="3886200"/>
            <a:ext cx="762000" cy="304800"/>
          </a:xfrm>
          <a:prstGeom prst="line">
            <a:avLst/>
          </a:prstGeom>
          <a:ln>
            <a:solidFill>
              <a:srgbClr val="0099FF"/>
            </a:solidFill>
            <a:tail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5584550" y="4191000"/>
            <a:ext cx="838200" cy="304800"/>
          </a:xfrm>
          <a:prstGeom prst="line">
            <a:avLst/>
          </a:prstGeom>
          <a:ln>
            <a:solidFill>
              <a:srgbClr val="0099FF"/>
            </a:solidFill>
            <a:tailEnd type="ova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5508350" y="4267200"/>
            <a:ext cx="990600" cy="838200"/>
          </a:xfrm>
          <a:prstGeom prst="line">
            <a:avLst/>
          </a:prstGeom>
          <a:ln>
            <a:solidFill>
              <a:srgbClr val="0099FF"/>
            </a:solidFill>
            <a:tailEnd type="oval"/>
          </a:ln>
        </p:spPr>
        <p:style>
          <a:lnRef idx="1">
            <a:schemeClr val="accent1"/>
          </a:lnRef>
          <a:fillRef idx="0">
            <a:schemeClr val="accent1"/>
          </a:fillRef>
          <a:effectRef idx="0">
            <a:schemeClr val="accent1"/>
          </a:effectRef>
          <a:fontRef idx="minor">
            <a:schemeClr val="tx1"/>
          </a:fontRef>
        </p:style>
      </p:cxnSp>
      <p:sp>
        <p:nvSpPr>
          <p:cNvPr id="66587" name="TextBox 80"/>
          <p:cNvSpPr txBox="1">
            <a:spLocks noChangeArrowheads="1"/>
          </p:cNvSpPr>
          <p:nvPr/>
        </p:nvSpPr>
        <p:spPr bwMode="auto">
          <a:xfrm>
            <a:off x="3579538" y="5511800"/>
            <a:ext cx="24145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latin typeface="Segoe Light" charset="0"/>
              </a:rPr>
              <a:t>oili.oppilas@peruskoulu.fi</a:t>
            </a:r>
          </a:p>
          <a:p>
            <a:pPr eaLnBrk="1" hangingPunct="1"/>
            <a:r>
              <a:rPr lang="en-US" sz="1400">
                <a:latin typeface="Segoe Light" charset="0"/>
              </a:rPr>
              <a:t>salasana: *******</a:t>
            </a:r>
          </a:p>
        </p:txBody>
      </p:sp>
      <p:pic>
        <p:nvPicPr>
          <p:cNvPr id="66588" name="Picture 11" descr="C:\Documents and Settings\v-anbank\Local Settings\Temp\WL06_Courtney2.jpg"/>
          <p:cNvPicPr>
            <a:picLocks noChangeAspect="1" noChangeArrowheads="1"/>
          </p:cNvPicPr>
          <p:nvPr/>
        </p:nvPicPr>
        <p:blipFill>
          <a:blip r:embed="rId12">
            <a:extLst>
              <a:ext uri="{28A0092B-C50C-407E-A947-70E740481C1C}">
                <a14:useLocalDpi xmlns:a14="http://schemas.microsoft.com/office/drawing/2010/main" val="0"/>
              </a:ext>
            </a:extLst>
          </a:blip>
          <a:srcRect r="41112"/>
          <a:stretch>
            <a:fillRect/>
          </a:stretch>
        </p:blipFill>
        <p:spPr bwMode="auto">
          <a:xfrm>
            <a:off x="3949425" y="3200400"/>
            <a:ext cx="13716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89" name="Picture 104" descr="WL_Messenger_F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5625" y="2590800"/>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90" name="Text Box 24"/>
          <p:cNvSpPr txBox="1">
            <a:spLocks noChangeArrowheads="1"/>
          </p:cNvSpPr>
          <p:nvPr/>
        </p:nvSpPr>
        <p:spPr bwMode="auto">
          <a:xfrm>
            <a:off x="1701525" y="3454400"/>
            <a:ext cx="2247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latin typeface="Segoe Light" charset="0"/>
              </a:rPr>
              <a:t>Office Live Workspace</a:t>
            </a:r>
          </a:p>
        </p:txBody>
      </p:sp>
      <p:pic>
        <p:nvPicPr>
          <p:cNvPr id="66591" name="Picture 58" descr="LiveBeta.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239563" y="34893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Connector 36"/>
          <p:cNvCxnSpPr/>
          <p:nvPr/>
        </p:nvCxnSpPr>
        <p:spPr>
          <a:xfrm rot="5400000">
            <a:off x="2768325" y="4648200"/>
            <a:ext cx="1219200" cy="609600"/>
          </a:xfrm>
          <a:prstGeom prst="line">
            <a:avLst/>
          </a:prstGeom>
          <a:ln>
            <a:solidFill>
              <a:srgbClr val="0099FF"/>
            </a:solidFil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5279750" y="4495800"/>
            <a:ext cx="1447800" cy="838200"/>
          </a:xfrm>
          <a:prstGeom prst="line">
            <a:avLst/>
          </a:prstGeom>
          <a:ln>
            <a:solidFill>
              <a:srgbClr val="0099FF"/>
            </a:solidFill>
            <a:tailEnd type="ova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bwMode="auto">
          <a:xfrm>
            <a:off x="901425" y="2971800"/>
            <a:ext cx="26670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fontAlgn="auto">
              <a:spcBef>
                <a:spcPts val="0"/>
              </a:spcBef>
              <a:spcAft>
                <a:spcPts val="0"/>
              </a:spcAft>
              <a:defRPr/>
            </a:pPr>
            <a:r>
              <a:rPr lang="en-US">
                <a:solidFill>
                  <a:srgbClr val="262626"/>
                </a:solidFill>
                <a:latin typeface="Segoe" charset="0"/>
              </a:rPr>
              <a:t>Yhteiskäyttö</a:t>
            </a:r>
          </a:p>
        </p:txBody>
      </p:sp>
      <p:sp>
        <p:nvSpPr>
          <p:cNvPr id="45" name="Rounded Rectangle 44"/>
          <p:cNvSpPr/>
          <p:nvPr/>
        </p:nvSpPr>
        <p:spPr bwMode="auto">
          <a:xfrm>
            <a:off x="6235425" y="2971800"/>
            <a:ext cx="2667000" cy="3810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fontAlgn="auto">
              <a:spcBef>
                <a:spcPts val="0"/>
              </a:spcBef>
              <a:spcAft>
                <a:spcPts val="0"/>
              </a:spcAft>
              <a:defRPr/>
            </a:pPr>
            <a:r>
              <a:rPr lang="en-US">
                <a:solidFill>
                  <a:srgbClr val="262626"/>
                </a:solidFill>
                <a:latin typeface="Segoe" charset="0"/>
              </a:rPr>
              <a:t>Kommunikointi</a:t>
            </a:r>
          </a:p>
        </p:txBody>
      </p:sp>
      <p:sp>
        <p:nvSpPr>
          <p:cNvPr id="66600" name="Slide Number Placeholder 3"/>
          <p:cNvSpPr>
            <a:spLocks noGrp="1"/>
          </p:cNvSpPr>
          <p:nvPr>
            <p:ph type="sldNum" sz="quarter" idx="12"/>
          </p:nvPr>
        </p:nvSpPr>
        <p:spPr>
          <a:xfrm>
            <a:off x="977625"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fld id="{03147FAB-E97D-C748-88DE-9AC262096E6F}" type="slidenum">
              <a:rPr lang="en-US" sz="1000">
                <a:solidFill>
                  <a:srgbClr val="898989"/>
                </a:solidFill>
                <a:latin typeface="Segoe Semibold" charset="0"/>
              </a:rPr>
              <a:pPr algn="l" eaLnBrk="1" hangingPunct="1"/>
              <a:t>37</a:t>
            </a:fld>
            <a:r>
              <a:rPr lang="en-US" sz="1000">
                <a:solidFill>
                  <a:srgbClr val="898989"/>
                </a:solidFill>
                <a:latin typeface="Segoe Semibold" charset="0"/>
              </a:rPr>
              <a:t> </a:t>
            </a:r>
            <a:r>
              <a:rPr lang="en-US" sz="1000">
                <a:solidFill>
                  <a:srgbClr val="0099FF"/>
                </a:solidFill>
                <a:latin typeface="Segoe Light" charset="0"/>
              </a:rPr>
              <a:t>/</a:t>
            </a:r>
            <a:r>
              <a:rPr lang="en-US" sz="1000">
                <a:solidFill>
                  <a:srgbClr val="0099FF"/>
                </a:solidFill>
                <a:latin typeface="Calibri" charset="0"/>
              </a:rPr>
              <a:t> </a:t>
            </a:r>
            <a:r>
              <a:rPr lang="en-US" sz="1000">
                <a:solidFill>
                  <a:schemeClr val="tx2"/>
                </a:solidFill>
                <a:latin typeface="Segoe Light" charset="0"/>
              </a:rPr>
              <a:t>55</a:t>
            </a:r>
          </a:p>
          <a:p>
            <a:pPr algn="l" eaLnBrk="1" hangingPunct="1">
              <a:spcBef>
                <a:spcPct val="50000"/>
              </a:spcBef>
            </a:pPr>
            <a:endParaRPr lang="en-US" sz="1000">
              <a:solidFill>
                <a:srgbClr val="898989"/>
              </a:solidFill>
              <a:latin typeface="Calibri" charset="0"/>
            </a:endParaRPr>
          </a:p>
          <a:p>
            <a:pPr algn="l" eaLnBrk="1" hangingPunct="1">
              <a:spcBef>
                <a:spcPct val="50000"/>
              </a:spcBef>
            </a:pPr>
            <a:endParaRPr lang="en-US" sz="1000">
              <a:solidFill>
                <a:srgbClr val="898989"/>
              </a:solidFill>
              <a:latin typeface="Calibri" charset="0"/>
            </a:endParaRPr>
          </a:p>
        </p:txBody>
      </p:sp>
    </p:spTree>
    <p:extLst>
      <p:ext uri="{BB962C8B-B14F-4D97-AF65-F5344CB8AC3E}">
        <p14:creationId xmlns:p14="http://schemas.microsoft.com/office/powerpoint/2010/main" val="4004511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395288" y="-201246"/>
            <a:ext cx="9144000" cy="1143001"/>
          </a:xfrm>
        </p:spPr>
        <p:txBody>
          <a:bodyPr/>
          <a:lstStyle/>
          <a:p>
            <a:pPr eaLnBrk="1" hangingPunct="1"/>
            <a:r>
              <a:rPr lang="fi-FI" sz="3200" b="1" dirty="0" smtClean="0">
                <a:latin typeface="Calibri" charset="0"/>
              </a:rPr>
              <a:t>TAVOITETILA:</a:t>
            </a:r>
            <a:br>
              <a:rPr lang="fi-FI" sz="3200" b="1" dirty="0" smtClean="0">
                <a:latin typeface="Calibri" charset="0"/>
              </a:rPr>
            </a:br>
            <a:r>
              <a:rPr lang="fi-FI" sz="3200" b="1" dirty="0" smtClean="0">
                <a:latin typeface="Calibri" charset="0"/>
              </a:rPr>
              <a:t>Opiskelijalähtöinen </a:t>
            </a:r>
            <a:r>
              <a:rPr lang="fi-FI" sz="3200" b="1" dirty="0">
                <a:latin typeface="Calibri" charset="0"/>
              </a:rPr>
              <a:t>Koulutustarjonta 201X - &gt;</a:t>
            </a:r>
          </a:p>
        </p:txBody>
      </p:sp>
      <p:grpSp>
        <p:nvGrpSpPr>
          <p:cNvPr id="2" name="Group 3"/>
          <p:cNvGrpSpPr>
            <a:grpSpLocks/>
          </p:cNvGrpSpPr>
          <p:nvPr/>
        </p:nvGrpSpPr>
        <p:grpSpPr bwMode="auto">
          <a:xfrm>
            <a:off x="1042988" y="4797425"/>
            <a:ext cx="3673475" cy="1511300"/>
            <a:chOff x="657" y="2886"/>
            <a:chExt cx="2314" cy="952"/>
          </a:xfrm>
        </p:grpSpPr>
        <p:sp>
          <p:nvSpPr>
            <p:cNvPr id="62503" name="Rectangle 4"/>
            <p:cNvSpPr>
              <a:spLocks noChangeArrowheads="1"/>
            </p:cNvSpPr>
            <p:nvPr/>
          </p:nvSpPr>
          <p:spPr bwMode="auto">
            <a:xfrm>
              <a:off x="657" y="2886"/>
              <a:ext cx="2314" cy="952"/>
            </a:xfrm>
            <a:prstGeom prst="rect">
              <a:avLst/>
            </a:prstGeom>
            <a:solidFill>
              <a:schemeClr val="accent1"/>
            </a:solidFill>
            <a:ln w="9525">
              <a:solidFill>
                <a:schemeClr val="tx1"/>
              </a:solidFill>
              <a:miter lim="800000"/>
              <a:headEnd/>
              <a:tailEnd/>
            </a:ln>
          </p:spPr>
          <p:txBody>
            <a:bodyPr wrap="none" anchor="ctr"/>
            <a:lstStyle/>
            <a:p>
              <a:pPr algn="ctr"/>
              <a:endParaRPr lang="fi-FI">
                <a:latin typeface="Calibri" charset="0"/>
              </a:endParaRPr>
            </a:p>
          </p:txBody>
        </p:sp>
        <p:sp>
          <p:nvSpPr>
            <p:cNvPr id="62504" name="Text Box 5"/>
            <p:cNvSpPr txBox="1">
              <a:spLocks noChangeArrowheads="1"/>
            </p:cNvSpPr>
            <p:nvPr/>
          </p:nvSpPr>
          <p:spPr bwMode="auto">
            <a:xfrm>
              <a:off x="1020" y="3067"/>
              <a:ext cx="144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a:latin typeface="Calibri" charset="0"/>
                </a:rPr>
                <a:t>PERUSOPETUS</a:t>
              </a:r>
            </a:p>
            <a:p>
              <a:pPr eaLnBrk="1" hangingPunct="1"/>
              <a:r>
                <a:rPr lang="fi-FI" sz="1800" b="1">
                  <a:latin typeface="Calibri" charset="0"/>
                </a:rPr>
                <a:t>= F 2 F</a:t>
              </a:r>
            </a:p>
          </p:txBody>
        </p:sp>
      </p:grpSp>
      <p:grpSp>
        <p:nvGrpSpPr>
          <p:cNvPr id="3" name="Group 6"/>
          <p:cNvGrpSpPr>
            <a:grpSpLocks/>
          </p:cNvGrpSpPr>
          <p:nvPr/>
        </p:nvGrpSpPr>
        <p:grpSpPr bwMode="auto">
          <a:xfrm>
            <a:off x="4716463" y="4797425"/>
            <a:ext cx="1439862" cy="1511300"/>
            <a:chOff x="2971" y="2886"/>
            <a:chExt cx="907" cy="952"/>
          </a:xfrm>
        </p:grpSpPr>
        <p:sp>
          <p:nvSpPr>
            <p:cNvPr id="62501" name="Rectangle 7"/>
            <p:cNvSpPr>
              <a:spLocks noChangeArrowheads="1"/>
            </p:cNvSpPr>
            <p:nvPr/>
          </p:nvSpPr>
          <p:spPr bwMode="auto">
            <a:xfrm>
              <a:off x="2971" y="2886"/>
              <a:ext cx="907" cy="952"/>
            </a:xfrm>
            <a:prstGeom prst="rect">
              <a:avLst/>
            </a:prstGeom>
            <a:solidFill>
              <a:schemeClr val="accent1">
                <a:alpha val="61176"/>
              </a:schemeClr>
            </a:solidFill>
            <a:ln w="9525">
              <a:solidFill>
                <a:schemeClr val="tx1"/>
              </a:solidFill>
              <a:miter lim="800000"/>
              <a:headEnd/>
              <a:tailEnd/>
            </a:ln>
          </p:spPr>
          <p:txBody>
            <a:bodyPr wrap="none" anchor="ctr"/>
            <a:lstStyle/>
            <a:p>
              <a:endParaRPr lang="fi-FI">
                <a:latin typeface="Calibri" charset="0"/>
              </a:endParaRPr>
            </a:p>
          </p:txBody>
        </p:sp>
        <p:sp>
          <p:nvSpPr>
            <p:cNvPr id="62502" name="Text Box 8"/>
            <p:cNvSpPr txBox="1">
              <a:spLocks noChangeArrowheads="1"/>
            </p:cNvSpPr>
            <p:nvPr/>
          </p:nvSpPr>
          <p:spPr bwMode="auto">
            <a:xfrm>
              <a:off x="3061" y="2976"/>
              <a:ext cx="797"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600" b="1">
                  <a:latin typeface="Calibri" charset="0"/>
                </a:rPr>
                <a:t>YHTEINEN</a:t>
              </a:r>
            </a:p>
            <a:p>
              <a:pPr eaLnBrk="1" hangingPunct="1"/>
              <a:r>
                <a:rPr lang="fi-FI" sz="1600" b="1">
                  <a:latin typeface="Calibri" charset="0"/>
                </a:rPr>
                <a:t> OPETUS</a:t>
              </a:r>
            </a:p>
            <a:p>
              <a:pPr eaLnBrk="1" hangingPunct="1"/>
              <a:r>
                <a:rPr lang="fi-FI" sz="1600" b="1">
                  <a:latin typeface="Calibri" charset="0"/>
                </a:rPr>
                <a:t>VN TAI </a:t>
              </a:r>
            </a:p>
            <a:p>
              <a:pPr eaLnBrk="1" hangingPunct="1"/>
              <a:r>
                <a:rPr lang="fi-FI" sz="1600" b="1">
                  <a:latin typeface="Calibri" charset="0"/>
                </a:rPr>
                <a:t>VAIHTO</a:t>
              </a:r>
            </a:p>
          </p:txBody>
        </p:sp>
      </p:grpSp>
      <p:grpSp>
        <p:nvGrpSpPr>
          <p:cNvPr id="4" name="Group 9"/>
          <p:cNvGrpSpPr>
            <a:grpSpLocks/>
          </p:cNvGrpSpPr>
          <p:nvPr/>
        </p:nvGrpSpPr>
        <p:grpSpPr bwMode="auto">
          <a:xfrm>
            <a:off x="6156325" y="4797425"/>
            <a:ext cx="1562100" cy="1511300"/>
            <a:chOff x="3878" y="2886"/>
            <a:chExt cx="984" cy="952"/>
          </a:xfrm>
        </p:grpSpPr>
        <p:sp>
          <p:nvSpPr>
            <p:cNvPr id="62499" name="Rectangle 10"/>
            <p:cNvSpPr>
              <a:spLocks noChangeArrowheads="1"/>
            </p:cNvSpPr>
            <p:nvPr/>
          </p:nvSpPr>
          <p:spPr bwMode="auto">
            <a:xfrm>
              <a:off x="3878" y="2886"/>
              <a:ext cx="907" cy="952"/>
            </a:xfrm>
            <a:prstGeom prst="rect">
              <a:avLst/>
            </a:prstGeom>
            <a:solidFill>
              <a:schemeClr val="accent1">
                <a:alpha val="38039"/>
              </a:schemeClr>
            </a:solidFill>
            <a:ln w="9525">
              <a:solidFill>
                <a:schemeClr val="tx1"/>
              </a:solidFill>
              <a:miter lim="800000"/>
              <a:headEnd/>
              <a:tailEnd/>
            </a:ln>
          </p:spPr>
          <p:txBody>
            <a:bodyPr wrap="none" anchor="ctr"/>
            <a:lstStyle/>
            <a:p>
              <a:endParaRPr lang="fi-FI">
                <a:latin typeface="Calibri" charset="0"/>
              </a:endParaRPr>
            </a:p>
          </p:txBody>
        </p:sp>
        <p:sp>
          <p:nvSpPr>
            <p:cNvPr id="62500" name="Text Box 11"/>
            <p:cNvSpPr txBox="1">
              <a:spLocks noChangeArrowheads="1"/>
            </p:cNvSpPr>
            <p:nvPr/>
          </p:nvSpPr>
          <p:spPr bwMode="auto">
            <a:xfrm>
              <a:off x="3878" y="2931"/>
              <a:ext cx="984" cy="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600" b="1">
                  <a:latin typeface="Calibri" charset="0"/>
                </a:rPr>
                <a:t>MOMU</a:t>
              </a:r>
            </a:p>
            <a:p>
              <a:pPr eaLnBrk="1" hangingPunct="1"/>
              <a:r>
                <a:rPr lang="fi-FI" sz="1600" b="1">
                  <a:latin typeface="Calibri" charset="0"/>
                </a:rPr>
                <a:t>VERKKO</a:t>
              </a:r>
            </a:p>
            <a:p>
              <a:pPr eaLnBrk="1" hangingPunct="1"/>
              <a:r>
                <a:rPr lang="fi-FI" sz="1600" b="1">
                  <a:latin typeface="Calibri" charset="0"/>
                </a:rPr>
                <a:t>-OPETUS</a:t>
              </a:r>
            </a:p>
            <a:p>
              <a:pPr eaLnBrk="1" hangingPunct="1"/>
              <a:r>
                <a:rPr lang="fi-FI" sz="1600" b="1">
                  <a:latin typeface="Calibri" charset="0"/>
                </a:rPr>
                <a:t>= VN F2F MIN </a:t>
              </a:r>
            </a:p>
            <a:p>
              <a:pPr eaLnBrk="1" hangingPunct="1"/>
              <a:r>
                <a:rPr lang="fi-FI" sz="1600" b="1">
                  <a:latin typeface="Calibri" charset="0"/>
                </a:rPr>
                <a:t>JA VERKKO</a:t>
              </a:r>
            </a:p>
          </p:txBody>
        </p:sp>
      </p:grpSp>
      <p:grpSp>
        <p:nvGrpSpPr>
          <p:cNvPr id="5" name="Group 12"/>
          <p:cNvGrpSpPr>
            <a:grpSpLocks/>
          </p:cNvGrpSpPr>
          <p:nvPr/>
        </p:nvGrpSpPr>
        <p:grpSpPr bwMode="auto">
          <a:xfrm>
            <a:off x="7596188" y="4797425"/>
            <a:ext cx="1439862" cy="1511300"/>
            <a:chOff x="4785" y="2886"/>
            <a:chExt cx="907" cy="952"/>
          </a:xfrm>
        </p:grpSpPr>
        <p:sp>
          <p:nvSpPr>
            <p:cNvPr id="62497" name="Rectangle 13"/>
            <p:cNvSpPr>
              <a:spLocks noChangeArrowheads="1"/>
            </p:cNvSpPr>
            <p:nvPr/>
          </p:nvSpPr>
          <p:spPr bwMode="auto">
            <a:xfrm>
              <a:off x="4785" y="2886"/>
              <a:ext cx="907" cy="952"/>
            </a:xfrm>
            <a:prstGeom prst="rect">
              <a:avLst/>
            </a:prstGeom>
            <a:solidFill>
              <a:schemeClr val="accent1">
                <a:alpha val="20000"/>
              </a:schemeClr>
            </a:solidFill>
            <a:ln w="9525">
              <a:solidFill>
                <a:schemeClr val="tx1"/>
              </a:solidFill>
              <a:miter lim="800000"/>
              <a:headEnd/>
              <a:tailEnd/>
            </a:ln>
          </p:spPr>
          <p:txBody>
            <a:bodyPr wrap="none" anchor="ctr"/>
            <a:lstStyle/>
            <a:p>
              <a:endParaRPr lang="fi-FI">
                <a:latin typeface="Calibri" charset="0"/>
              </a:endParaRPr>
            </a:p>
          </p:txBody>
        </p:sp>
        <p:sp>
          <p:nvSpPr>
            <p:cNvPr id="62498" name="Text Box 14"/>
            <p:cNvSpPr txBox="1">
              <a:spLocks noChangeArrowheads="1"/>
            </p:cNvSpPr>
            <p:nvPr/>
          </p:nvSpPr>
          <p:spPr bwMode="auto">
            <a:xfrm>
              <a:off x="4876" y="3067"/>
              <a:ext cx="68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600" b="1">
                  <a:latin typeface="Calibri" charset="0"/>
                </a:rPr>
                <a:t>VERKKO</a:t>
              </a:r>
            </a:p>
            <a:p>
              <a:pPr eaLnBrk="1" hangingPunct="1"/>
              <a:r>
                <a:rPr lang="fi-FI" sz="1600" b="1">
                  <a:latin typeface="Calibri" charset="0"/>
                </a:rPr>
                <a:t>-KURSSI</a:t>
              </a:r>
            </a:p>
            <a:p>
              <a:pPr eaLnBrk="1" hangingPunct="1"/>
              <a:r>
                <a:rPr lang="fi-FI" sz="1600" b="1">
                  <a:latin typeface="Calibri" charset="0"/>
                </a:rPr>
                <a:t>INO</a:t>
              </a:r>
            </a:p>
          </p:txBody>
        </p:sp>
      </p:grpSp>
      <p:grpSp>
        <p:nvGrpSpPr>
          <p:cNvPr id="6" name="Group 15"/>
          <p:cNvGrpSpPr>
            <a:grpSpLocks/>
          </p:cNvGrpSpPr>
          <p:nvPr/>
        </p:nvGrpSpPr>
        <p:grpSpPr bwMode="auto">
          <a:xfrm>
            <a:off x="2771775" y="1916113"/>
            <a:ext cx="4752975" cy="1728787"/>
            <a:chOff x="1746" y="1207"/>
            <a:chExt cx="2994" cy="1089"/>
          </a:xfrm>
        </p:grpSpPr>
        <p:sp>
          <p:nvSpPr>
            <p:cNvPr id="62495" name="Oval 16"/>
            <p:cNvSpPr>
              <a:spLocks noChangeArrowheads="1"/>
            </p:cNvSpPr>
            <p:nvPr/>
          </p:nvSpPr>
          <p:spPr bwMode="auto">
            <a:xfrm>
              <a:off x="1746" y="1207"/>
              <a:ext cx="2994" cy="1089"/>
            </a:xfrm>
            <a:prstGeom prst="ellipse">
              <a:avLst/>
            </a:prstGeom>
            <a:solidFill>
              <a:srgbClr val="33CCCC">
                <a:alpha val="27058"/>
              </a:srgbClr>
            </a:solidFill>
            <a:ln w="9525">
              <a:solidFill>
                <a:schemeClr val="tx1"/>
              </a:solidFill>
              <a:round/>
              <a:headEnd/>
              <a:tailEnd/>
            </a:ln>
          </p:spPr>
          <p:txBody>
            <a:bodyPr wrap="none" anchor="ctr"/>
            <a:lstStyle/>
            <a:p>
              <a:endParaRPr lang="fi-FI">
                <a:latin typeface="Calibri" charset="0"/>
              </a:endParaRPr>
            </a:p>
          </p:txBody>
        </p:sp>
        <p:sp>
          <p:nvSpPr>
            <p:cNvPr id="62496" name="Text Box 17"/>
            <p:cNvSpPr txBox="1">
              <a:spLocks noChangeArrowheads="1"/>
            </p:cNvSpPr>
            <p:nvPr/>
          </p:nvSpPr>
          <p:spPr bwMode="auto">
            <a:xfrm>
              <a:off x="2245" y="1389"/>
              <a:ext cx="219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alibri" charset="0"/>
                </a:rPr>
                <a:t>KOULUTUSTARJOTIN </a:t>
              </a:r>
            </a:p>
            <a:p>
              <a:pPr eaLnBrk="1" hangingPunct="1"/>
              <a:endParaRPr lang="fi-FI" sz="1800" b="1">
                <a:latin typeface="Calibri" charset="0"/>
              </a:endParaRPr>
            </a:p>
            <a:p>
              <a:pPr eaLnBrk="1" hangingPunct="1"/>
              <a:r>
                <a:rPr lang="fi-FI" sz="1800" b="1">
                  <a:latin typeface="Calibri" charset="0"/>
                </a:rPr>
                <a:t>                </a:t>
              </a:r>
            </a:p>
          </p:txBody>
        </p:sp>
      </p:grpSp>
      <p:grpSp>
        <p:nvGrpSpPr>
          <p:cNvPr id="7" name="Group 18"/>
          <p:cNvGrpSpPr>
            <a:grpSpLocks/>
          </p:cNvGrpSpPr>
          <p:nvPr/>
        </p:nvGrpSpPr>
        <p:grpSpPr bwMode="auto">
          <a:xfrm>
            <a:off x="395288" y="3500438"/>
            <a:ext cx="3024187" cy="1204912"/>
            <a:chOff x="612" y="2069"/>
            <a:chExt cx="1905" cy="759"/>
          </a:xfrm>
        </p:grpSpPr>
        <p:sp>
          <p:nvSpPr>
            <p:cNvPr id="62493" name="Line 19"/>
            <p:cNvSpPr>
              <a:spLocks noChangeShapeType="1"/>
            </p:cNvSpPr>
            <p:nvPr/>
          </p:nvSpPr>
          <p:spPr bwMode="auto">
            <a:xfrm flipV="1">
              <a:off x="1338" y="2103"/>
              <a:ext cx="1179" cy="725"/>
            </a:xfrm>
            <a:prstGeom prst="line">
              <a:avLst/>
            </a:prstGeom>
            <a:noFill/>
            <a:ln w="2000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62494" name="Text Box 20"/>
            <p:cNvSpPr txBox="1">
              <a:spLocks noChangeArrowheads="1"/>
            </p:cNvSpPr>
            <p:nvPr/>
          </p:nvSpPr>
          <p:spPr bwMode="auto">
            <a:xfrm>
              <a:off x="612" y="2069"/>
              <a:ext cx="149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2000" b="1">
                  <a:latin typeface="Calibri" charset="0"/>
                </a:rPr>
                <a:t>OPPILAITOKSEN </a:t>
              </a:r>
            </a:p>
            <a:p>
              <a:pPr eaLnBrk="1" hangingPunct="1"/>
              <a:r>
                <a:rPr lang="fi-FI" sz="2000" b="1">
                  <a:latin typeface="Calibri" charset="0"/>
                </a:rPr>
                <a:t>OPS</a:t>
              </a:r>
            </a:p>
          </p:txBody>
        </p:sp>
      </p:grpSp>
      <p:grpSp>
        <p:nvGrpSpPr>
          <p:cNvPr id="8" name="Group 21"/>
          <p:cNvGrpSpPr>
            <a:grpSpLocks/>
          </p:cNvGrpSpPr>
          <p:nvPr/>
        </p:nvGrpSpPr>
        <p:grpSpPr bwMode="auto">
          <a:xfrm>
            <a:off x="3492500" y="3789363"/>
            <a:ext cx="2016125" cy="935037"/>
            <a:chOff x="2109" y="2251"/>
            <a:chExt cx="1270" cy="589"/>
          </a:xfrm>
        </p:grpSpPr>
        <p:sp>
          <p:nvSpPr>
            <p:cNvPr id="62491" name="Line 22"/>
            <p:cNvSpPr>
              <a:spLocks noChangeShapeType="1"/>
            </p:cNvSpPr>
            <p:nvPr/>
          </p:nvSpPr>
          <p:spPr bwMode="auto">
            <a:xfrm flipH="1" flipV="1">
              <a:off x="3288" y="2251"/>
              <a:ext cx="91" cy="589"/>
            </a:xfrm>
            <a:prstGeom prst="line">
              <a:avLst/>
            </a:prstGeom>
            <a:noFill/>
            <a:ln w="2000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62492" name="Text Box 23"/>
            <p:cNvSpPr txBox="1">
              <a:spLocks noChangeArrowheads="1"/>
            </p:cNvSpPr>
            <p:nvPr/>
          </p:nvSpPr>
          <p:spPr bwMode="auto">
            <a:xfrm>
              <a:off x="2109" y="2387"/>
              <a:ext cx="1167"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600" b="1">
                  <a:latin typeface="Calibri" charset="0"/>
                </a:rPr>
                <a:t>OPPILAITOSTEN</a:t>
              </a:r>
            </a:p>
            <a:p>
              <a:pPr eaLnBrk="1" hangingPunct="1"/>
              <a:r>
                <a:rPr lang="fi-FI" sz="1600" b="1">
                  <a:latin typeface="Calibri" charset="0"/>
                </a:rPr>
                <a:t>SOPIMUS</a:t>
              </a:r>
            </a:p>
          </p:txBody>
        </p:sp>
      </p:grpSp>
      <p:grpSp>
        <p:nvGrpSpPr>
          <p:cNvPr id="9" name="Group 24"/>
          <p:cNvGrpSpPr>
            <a:grpSpLocks/>
          </p:cNvGrpSpPr>
          <p:nvPr/>
        </p:nvGrpSpPr>
        <p:grpSpPr bwMode="auto">
          <a:xfrm>
            <a:off x="5867400" y="3644900"/>
            <a:ext cx="1592263" cy="1079500"/>
            <a:chOff x="3696" y="2160"/>
            <a:chExt cx="1003" cy="680"/>
          </a:xfrm>
        </p:grpSpPr>
        <p:sp>
          <p:nvSpPr>
            <p:cNvPr id="62489" name="Line 25"/>
            <p:cNvSpPr>
              <a:spLocks noChangeShapeType="1"/>
            </p:cNvSpPr>
            <p:nvPr/>
          </p:nvSpPr>
          <p:spPr bwMode="auto">
            <a:xfrm flipH="1" flipV="1">
              <a:off x="3696" y="2160"/>
              <a:ext cx="454" cy="680"/>
            </a:xfrm>
            <a:prstGeom prst="line">
              <a:avLst/>
            </a:prstGeom>
            <a:noFill/>
            <a:ln w="2000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62490" name="Text Box 26"/>
            <p:cNvSpPr txBox="1">
              <a:spLocks noChangeArrowheads="1"/>
            </p:cNvSpPr>
            <p:nvPr/>
          </p:nvSpPr>
          <p:spPr bwMode="auto">
            <a:xfrm>
              <a:off x="4014" y="2205"/>
              <a:ext cx="68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a:latin typeface="Calibri" charset="0"/>
                </a:rPr>
                <a:t>  </a:t>
              </a:r>
              <a:r>
                <a:rPr lang="fi-FI" sz="2000" b="1">
                  <a:latin typeface="Calibri" charset="0"/>
                </a:rPr>
                <a:t>OPS</a:t>
              </a:r>
            </a:p>
            <a:p>
              <a:pPr eaLnBrk="1" hangingPunct="1"/>
              <a:r>
                <a:rPr lang="fi-FI" sz="2000" b="1">
                  <a:latin typeface="Calibri" charset="0"/>
                </a:rPr>
                <a:t>LIITTO</a:t>
              </a:r>
            </a:p>
          </p:txBody>
        </p:sp>
      </p:grpSp>
      <p:grpSp>
        <p:nvGrpSpPr>
          <p:cNvPr id="10" name="Group 27"/>
          <p:cNvGrpSpPr>
            <a:grpSpLocks/>
          </p:cNvGrpSpPr>
          <p:nvPr/>
        </p:nvGrpSpPr>
        <p:grpSpPr bwMode="auto">
          <a:xfrm>
            <a:off x="7235825" y="3043238"/>
            <a:ext cx="2078038" cy="1681162"/>
            <a:chOff x="4558" y="1781"/>
            <a:chExt cx="1309" cy="1059"/>
          </a:xfrm>
        </p:grpSpPr>
        <p:sp>
          <p:nvSpPr>
            <p:cNvPr id="62487" name="Line 28"/>
            <p:cNvSpPr>
              <a:spLocks noChangeShapeType="1"/>
            </p:cNvSpPr>
            <p:nvPr/>
          </p:nvSpPr>
          <p:spPr bwMode="auto">
            <a:xfrm flipH="1" flipV="1">
              <a:off x="4558" y="1933"/>
              <a:ext cx="862" cy="907"/>
            </a:xfrm>
            <a:prstGeom prst="line">
              <a:avLst/>
            </a:prstGeom>
            <a:noFill/>
            <a:ln w="2000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62488" name="Text Box 29"/>
            <p:cNvSpPr txBox="1">
              <a:spLocks noChangeArrowheads="1"/>
            </p:cNvSpPr>
            <p:nvPr/>
          </p:nvSpPr>
          <p:spPr bwMode="auto">
            <a:xfrm>
              <a:off x="4967" y="1781"/>
              <a:ext cx="900"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alibri" charset="0"/>
                </a:rPr>
                <a:t>ULKOINEN</a:t>
              </a:r>
            </a:p>
            <a:p>
              <a:pPr eaLnBrk="1" hangingPunct="1"/>
              <a:r>
                <a:rPr lang="fi-FI" sz="1800" b="1">
                  <a:latin typeface="Calibri" charset="0"/>
                </a:rPr>
                <a:t>VK</a:t>
              </a:r>
            </a:p>
            <a:p>
              <a:pPr eaLnBrk="1" hangingPunct="1"/>
              <a:r>
                <a:rPr lang="fi-FI" sz="1800" b="1">
                  <a:latin typeface="Calibri" charset="0"/>
                </a:rPr>
                <a:t>TARJOTIN</a:t>
              </a:r>
            </a:p>
            <a:p>
              <a:pPr eaLnBrk="1" hangingPunct="1"/>
              <a:endParaRPr lang="fi-FI" sz="1800" b="1">
                <a:latin typeface="Calibri" charset="0"/>
              </a:endParaRPr>
            </a:p>
            <a:p>
              <a:pPr eaLnBrk="1" hangingPunct="1"/>
              <a:endParaRPr lang="fi-FI" sz="1800" b="1">
                <a:latin typeface="Calibri" charset="0"/>
              </a:endParaRPr>
            </a:p>
          </p:txBody>
        </p:sp>
      </p:grpSp>
      <p:grpSp>
        <p:nvGrpSpPr>
          <p:cNvPr id="11" name="Group 30"/>
          <p:cNvGrpSpPr>
            <a:grpSpLocks/>
          </p:cNvGrpSpPr>
          <p:nvPr/>
        </p:nvGrpSpPr>
        <p:grpSpPr bwMode="auto">
          <a:xfrm>
            <a:off x="4643438" y="762000"/>
            <a:ext cx="654050" cy="1082675"/>
            <a:chOff x="2925" y="480"/>
            <a:chExt cx="412" cy="682"/>
          </a:xfrm>
        </p:grpSpPr>
        <p:sp>
          <p:nvSpPr>
            <p:cNvPr id="62479" name="Oval 31"/>
            <p:cNvSpPr>
              <a:spLocks noChangeArrowheads="1"/>
            </p:cNvSpPr>
            <p:nvPr/>
          </p:nvSpPr>
          <p:spPr bwMode="auto">
            <a:xfrm>
              <a:off x="3016" y="709"/>
              <a:ext cx="91" cy="9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a:latin typeface="Calibri" charset="0"/>
              </a:endParaRPr>
            </a:p>
          </p:txBody>
        </p:sp>
        <p:sp>
          <p:nvSpPr>
            <p:cNvPr id="62480" name="Line 32"/>
            <p:cNvSpPr>
              <a:spLocks noChangeShapeType="1"/>
            </p:cNvSpPr>
            <p:nvPr/>
          </p:nvSpPr>
          <p:spPr bwMode="auto">
            <a:xfrm>
              <a:off x="3061" y="845"/>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2481" name="Line 33"/>
            <p:cNvSpPr>
              <a:spLocks noChangeShapeType="1"/>
            </p:cNvSpPr>
            <p:nvPr/>
          </p:nvSpPr>
          <p:spPr bwMode="auto">
            <a:xfrm flipH="1">
              <a:off x="2925" y="1026"/>
              <a:ext cx="136"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2482" name="Line 34"/>
            <p:cNvSpPr>
              <a:spLocks noChangeShapeType="1"/>
            </p:cNvSpPr>
            <p:nvPr/>
          </p:nvSpPr>
          <p:spPr bwMode="auto">
            <a:xfrm>
              <a:off x="3061" y="1026"/>
              <a:ext cx="137"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2483" name="Line 35"/>
            <p:cNvSpPr>
              <a:spLocks noChangeShapeType="1"/>
            </p:cNvSpPr>
            <p:nvPr/>
          </p:nvSpPr>
          <p:spPr bwMode="auto">
            <a:xfrm flipV="1">
              <a:off x="2925" y="890"/>
              <a:ext cx="136"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2484" name="Line 36"/>
            <p:cNvSpPr>
              <a:spLocks noChangeShapeType="1"/>
            </p:cNvSpPr>
            <p:nvPr/>
          </p:nvSpPr>
          <p:spPr bwMode="auto">
            <a:xfrm>
              <a:off x="3061" y="890"/>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2485" name="Line 37"/>
            <p:cNvSpPr>
              <a:spLocks noChangeShapeType="1"/>
            </p:cNvSpPr>
            <p:nvPr/>
          </p:nvSpPr>
          <p:spPr bwMode="auto">
            <a:xfrm flipH="1" flipV="1">
              <a:off x="3107" y="754"/>
              <a:ext cx="45" cy="1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62486" name="Text Box 38"/>
            <p:cNvSpPr txBox="1">
              <a:spLocks noChangeArrowheads="1"/>
            </p:cNvSpPr>
            <p:nvPr/>
          </p:nvSpPr>
          <p:spPr bwMode="auto">
            <a:xfrm>
              <a:off x="3107" y="480"/>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3200">
                  <a:latin typeface="Calibri" charset="0"/>
                </a:rPr>
                <a:t>?</a:t>
              </a:r>
            </a:p>
          </p:txBody>
        </p:sp>
      </p:grpSp>
      <p:grpSp>
        <p:nvGrpSpPr>
          <p:cNvPr id="40" name="Group 12"/>
          <p:cNvGrpSpPr>
            <a:grpSpLocks/>
          </p:cNvGrpSpPr>
          <p:nvPr/>
        </p:nvGrpSpPr>
        <p:grpSpPr bwMode="auto">
          <a:xfrm>
            <a:off x="7610475" y="900113"/>
            <a:ext cx="1508125" cy="1511300"/>
            <a:chOff x="4765" y="2886"/>
            <a:chExt cx="950" cy="952"/>
          </a:xfrm>
        </p:grpSpPr>
        <p:sp>
          <p:nvSpPr>
            <p:cNvPr id="62477" name="Rectangle 13"/>
            <p:cNvSpPr>
              <a:spLocks noChangeArrowheads="1"/>
            </p:cNvSpPr>
            <p:nvPr/>
          </p:nvSpPr>
          <p:spPr bwMode="auto">
            <a:xfrm>
              <a:off x="4785" y="2886"/>
              <a:ext cx="907" cy="952"/>
            </a:xfrm>
            <a:prstGeom prst="rect">
              <a:avLst/>
            </a:prstGeom>
            <a:solidFill>
              <a:srgbClr val="FFFF00">
                <a:alpha val="20000"/>
              </a:srgbClr>
            </a:solidFill>
            <a:ln w="9525">
              <a:solidFill>
                <a:schemeClr val="tx1"/>
              </a:solidFill>
              <a:miter lim="800000"/>
              <a:headEnd/>
              <a:tailEnd/>
            </a:ln>
          </p:spPr>
          <p:txBody>
            <a:bodyPr wrap="none" anchor="ctr"/>
            <a:lstStyle/>
            <a:p>
              <a:endParaRPr lang="fi-FI">
                <a:latin typeface="Calibri" charset="0"/>
              </a:endParaRPr>
            </a:p>
          </p:txBody>
        </p:sp>
        <p:sp>
          <p:nvSpPr>
            <p:cNvPr id="62478" name="Text Box 14"/>
            <p:cNvSpPr txBox="1">
              <a:spLocks noChangeArrowheads="1"/>
            </p:cNvSpPr>
            <p:nvPr/>
          </p:nvSpPr>
          <p:spPr bwMode="auto">
            <a:xfrm>
              <a:off x="4765" y="3067"/>
              <a:ext cx="95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600" b="1">
                  <a:latin typeface="Calibri" charset="0"/>
                </a:rPr>
                <a:t>Pilvityövälineet </a:t>
              </a:r>
            </a:p>
            <a:p>
              <a:pPr eaLnBrk="1" hangingPunct="1"/>
              <a:r>
                <a:rPr lang="fi-FI" sz="1600" b="1">
                  <a:latin typeface="Calibri" charset="0"/>
                </a:rPr>
                <a:t>Oppimisen </a:t>
              </a:r>
            </a:p>
            <a:p>
              <a:pPr eaLnBrk="1" hangingPunct="1"/>
              <a:r>
                <a:rPr lang="fi-FI" sz="1600" b="1">
                  <a:latin typeface="Calibri" charset="0"/>
                </a:rPr>
                <a:t>Tukena</a:t>
              </a:r>
            </a:p>
          </p:txBody>
        </p:sp>
      </p:grpSp>
    </p:spTree>
    <p:extLst>
      <p:ext uri="{BB962C8B-B14F-4D97-AF65-F5344CB8AC3E}">
        <p14:creationId xmlns:p14="http://schemas.microsoft.com/office/powerpoint/2010/main" val="747103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linds(horizontal)">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blinds(horizontal)">
                                      <p:cBhvr>
                                        <p:cTn id="5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1143000"/>
            <a:ext cx="8534400" cy="4953000"/>
            <a:chOff x="240" y="720"/>
            <a:chExt cx="5376" cy="3120"/>
          </a:xfrm>
        </p:grpSpPr>
        <p:sp>
          <p:nvSpPr>
            <p:cNvPr id="109588" name="Rectangle 3"/>
            <p:cNvSpPr>
              <a:spLocks noChangeArrowheads="1"/>
            </p:cNvSpPr>
            <p:nvPr/>
          </p:nvSpPr>
          <p:spPr bwMode="auto">
            <a:xfrm>
              <a:off x="240" y="720"/>
              <a:ext cx="5376" cy="3120"/>
            </a:xfrm>
            <a:prstGeom prst="rect">
              <a:avLst/>
            </a:prstGeom>
            <a:solidFill>
              <a:srgbClr val="C5C5FF">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109589" name="Text Box 4"/>
            <p:cNvSpPr txBox="1">
              <a:spLocks noChangeArrowheads="1"/>
            </p:cNvSpPr>
            <p:nvPr/>
          </p:nvSpPr>
          <p:spPr bwMode="auto">
            <a:xfrm>
              <a:off x="2208" y="960"/>
              <a:ext cx="316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i-FI" sz="2000" b="1">
                  <a:latin typeface="Calibri" charset="0"/>
                </a:rPr>
                <a:t>OPETUSSUUNNITELMAT JA TIETO- JA VIESTINTÄTEKNIIKAN OPETUSKÄYTÖN STRATEGIAT</a:t>
              </a:r>
              <a:endParaRPr lang="en-GB" sz="2000" b="1">
                <a:latin typeface="Calibri" charset="0"/>
              </a:endParaRPr>
            </a:p>
          </p:txBody>
        </p:sp>
      </p:grpSp>
      <p:sp>
        <p:nvSpPr>
          <p:cNvPr id="69637" name="Rectangle 5"/>
          <p:cNvSpPr>
            <a:spLocks noGrp="1" noChangeArrowheads="1"/>
          </p:cNvSpPr>
          <p:nvPr>
            <p:ph type="title"/>
          </p:nvPr>
        </p:nvSpPr>
        <p:spPr/>
        <p:txBody>
          <a:bodyPr>
            <a:normAutofit fontScale="90000"/>
          </a:bodyPr>
          <a:lstStyle/>
          <a:p>
            <a:pPr eaLnBrk="1" hangingPunct="1"/>
            <a:r>
              <a:rPr lang="en-GB" sz="4000">
                <a:latin typeface="Calibri" charset="0"/>
                <a:ea typeface="ＭＳ Ｐゴシック" charset="0"/>
                <a:cs typeface="ＭＳ Ｐゴシック" charset="0"/>
              </a:rPr>
              <a:t/>
            </a:r>
            <a:br>
              <a:rPr lang="en-GB" sz="4000">
                <a:latin typeface="Calibri" charset="0"/>
                <a:ea typeface="ＭＳ Ｐゴシック" charset="0"/>
                <a:cs typeface="ＭＳ Ｐゴシック" charset="0"/>
              </a:rPr>
            </a:br>
            <a:r>
              <a:rPr lang="en-GB" sz="4000">
                <a:latin typeface="Calibri" charset="0"/>
                <a:ea typeface="ＭＳ Ｐゴシック" charset="0"/>
                <a:cs typeface="ＭＳ Ｐゴシック" charset="0"/>
              </a:rPr>
              <a:t/>
            </a:r>
            <a:br>
              <a:rPr lang="en-GB" sz="4000">
                <a:latin typeface="Calibri" charset="0"/>
                <a:ea typeface="ＭＳ Ｐゴシック" charset="0"/>
                <a:cs typeface="ＭＳ Ｐゴシック" charset="0"/>
              </a:rPr>
            </a:br>
            <a:endParaRPr lang="en-GB" sz="4000">
              <a:latin typeface="Calibri" charset="0"/>
              <a:ea typeface="ＭＳ Ｐゴシック" charset="0"/>
              <a:cs typeface="ＭＳ Ｐゴシック" charset="0"/>
            </a:endParaRPr>
          </a:p>
        </p:txBody>
      </p:sp>
      <p:sp>
        <p:nvSpPr>
          <p:cNvPr id="69638" name="Rectangle 6"/>
          <p:cNvSpPr>
            <a:spLocks noChangeArrowheads="1"/>
          </p:cNvSpPr>
          <p:nvPr/>
        </p:nvSpPr>
        <p:spPr bwMode="auto">
          <a:xfrm>
            <a:off x="685800" y="4648200"/>
            <a:ext cx="7620000" cy="609600"/>
          </a:xfrm>
          <a:prstGeom prst="rect">
            <a:avLst/>
          </a:prstGeom>
          <a:solidFill>
            <a:srgbClr val="DDDDDD"/>
          </a:solidFill>
          <a:ln w="9525">
            <a:solidFill>
              <a:schemeClr val="tx1"/>
            </a:solidFill>
            <a:miter lim="800000"/>
            <a:headEnd/>
            <a:tailEnd/>
          </a:ln>
        </p:spPr>
        <p:txBody>
          <a:bodyPr wrap="none" anchor="ctr"/>
          <a:lstStyle/>
          <a:p>
            <a:pPr algn="ctr"/>
            <a:r>
              <a:rPr lang="fi-FI" sz="2400">
                <a:latin typeface="Calibri" charset="0"/>
              </a:rPr>
              <a:t>Tietotekniikan käyttötaidot</a:t>
            </a:r>
            <a:endParaRPr lang="en-GB" sz="2400">
              <a:latin typeface="Calibri" charset="0"/>
            </a:endParaRPr>
          </a:p>
        </p:txBody>
      </p:sp>
      <p:sp>
        <p:nvSpPr>
          <p:cNvPr id="69639" name="Rectangle 7"/>
          <p:cNvSpPr>
            <a:spLocks noChangeArrowheads="1"/>
          </p:cNvSpPr>
          <p:nvPr/>
        </p:nvSpPr>
        <p:spPr bwMode="auto">
          <a:xfrm>
            <a:off x="1676400" y="4038600"/>
            <a:ext cx="6629400" cy="609600"/>
          </a:xfrm>
          <a:prstGeom prst="rect">
            <a:avLst/>
          </a:prstGeom>
          <a:solidFill>
            <a:schemeClr val="hlink"/>
          </a:solidFill>
          <a:ln w="9525">
            <a:solidFill>
              <a:schemeClr val="tx1"/>
            </a:solidFill>
            <a:miter lim="800000"/>
            <a:headEnd/>
            <a:tailEnd/>
          </a:ln>
        </p:spPr>
        <p:txBody>
          <a:bodyPr wrap="none" anchor="ctr"/>
          <a:lstStyle/>
          <a:p>
            <a:pPr algn="ctr"/>
            <a:r>
              <a:rPr lang="fi-FI" sz="2400">
                <a:latin typeface="Calibri" charset="0"/>
              </a:rPr>
              <a:t>Tietoverkkojen käyttötaidot</a:t>
            </a:r>
            <a:endParaRPr lang="en-GB" sz="2400">
              <a:latin typeface="Calibri" charset="0"/>
            </a:endParaRPr>
          </a:p>
        </p:txBody>
      </p:sp>
      <p:sp>
        <p:nvSpPr>
          <p:cNvPr id="69640" name="Rectangle 8"/>
          <p:cNvSpPr>
            <a:spLocks noChangeArrowheads="1"/>
          </p:cNvSpPr>
          <p:nvPr/>
        </p:nvSpPr>
        <p:spPr bwMode="auto">
          <a:xfrm>
            <a:off x="2514600" y="3429000"/>
            <a:ext cx="5791200" cy="609600"/>
          </a:xfrm>
          <a:prstGeom prst="rect">
            <a:avLst/>
          </a:prstGeom>
          <a:solidFill>
            <a:srgbClr val="DFBFFF"/>
          </a:solidFill>
          <a:ln w="9525">
            <a:solidFill>
              <a:schemeClr val="tx1"/>
            </a:solidFill>
            <a:miter lim="800000"/>
            <a:headEnd/>
            <a:tailEnd/>
          </a:ln>
        </p:spPr>
        <p:txBody>
          <a:bodyPr wrap="none" anchor="ctr"/>
          <a:lstStyle/>
          <a:p>
            <a:pPr algn="ctr"/>
            <a:r>
              <a:rPr lang="fi-FI" sz="2400">
                <a:latin typeface="Calibri" charset="0"/>
              </a:rPr>
              <a:t>Verkko-opiskelun perustaidot</a:t>
            </a:r>
            <a:endParaRPr lang="en-GB" sz="2400">
              <a:latin typeface="Calibri" charset="0"/>
            </a:endParaRPr>
          </a:p>
        </p:txBody>
      </p:sp>
      <p:sp>
        <p:nvSpPr>
          <p:cNvPr id="69641" name="Rectangle 9"/>
          <p:cNvSpPr>
            <a:spLocks noChangeArrowheads="1"/>
          </p:cNvSpPr>
          <p:nvPr/>
        </p:nvSpPr>
        <p:spPr bwMode="auto">
          <a:xfrm>
            <a:off x="3352800" y="2819400"/>
            <a:ext cx="4953000" cy="609600"/>
          </a:xfrm>
          <a:prstGeom prst="rect">
            <a:avLst/>
          </a:prstGeom>
          <a:solidFill>
            <a:srgbClr val="DDDDDD"/>
          </a:solidFill>
          <a:ln w="9525">
            <a:solidFill>
              <a:schemeClr val="tx1"/>
            </a:solidFill>
            <a:miter lim="800000"/>
            <a:headEnd/>
            <a:tailEnd/>
          </a:ln>
        </p:spPr>
        <p:txBody>
          <a:bodyPr wrap="none" anchor="ctr"/>
          <a:lstStyle/>
          <a:p>
            <a:pPr algn="ctr"/>
            <a:r>
              <a:rPr lang="fi-FI" sz="2400">
                <a:latin typeface="Calibri" charset="0"/>
              </a:rPr>
              <a:t>Itsenäiset verkko-opiskelutaidot</a:t>
            </a:r>
            <a:endParaRPr lang="en-GB" sz="2400">
              <a:latin typeface="Calibri" charset="0"/>
            </a:endParaRPr>
          </a:p>
        </p:txBody>
      </p:sp>
      <p:sp>
        <p:nvSpPr>
          <p:cNvPr id="69642" name="Text Box 10"/>
          <p:cNvSpPr txBox="1">
            <a:spLocks noChangeArrowheads="1"/>
          </p:cNvSpPr>
          <p:nvPr/>
        </p:nvSpPr>
        <p:spPr bwMode="auto">
          <a:xfrm>
            <a:off x="6858000" y="5486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a:latin typeface="Times New Roman" charset="0"/>
            </a:endParaRPr>
          </a:p>
        </p:txBody>
      </p:sp>
      <p:grpSp>
        <p:nvGrpSpPr>
          <p:cNvPr id="109577" name="Group 11"/>
          <p:cNvGrpSpPr>
            <a:grpSpLocks/>
          </p:cNvGrpSpPr>
          <p:nvPr/>
        </p:nvGrpSpPr>
        <p:grpSpPr bwMode="auto">
          <a:xfrm>
            <a:off x="381000" y="1447800"/>
            <a:ext cx="8382000" cy="4527550"/>
            <a:chOff x="240" y="912"/>
            <a:chExt cx="5280" cy="2852"/>
          </a:xfrm>
        </p:grpSpPr>
        <p:sp>
          <p:nvSpPr>
            <p:cNvPr id="109583" name="Line 12"/>
            <p:cNvSpPr>
              <a:spLocks noChangeShapeType="1"/>
            </p:cNvSpPr>
            <p:nvPr/>
          </p:nvSpPr>
          <p:spPr bwMode="auto">
            <a:xfrm>
              <a:off x="384" y="3360"/>
              <a:ext cx="484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109584" name="Line 13"/>
            <p:cNvSpPr>
              <a:spLocks noChangeShapeType="1"/>
            </p:cNvSpPr>
            <p:nvPr/>
          </p:nvSpPr>
          <p:spPr bwMode="auto">
            <a:xfrm flipV="1">
              <a:off x="384" y="1344"/>
              <a:ext cx="0" cy="20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109585" name="Text Box 14"/>
            <p:cNvSpPr txBox="1">
              <a:spLocks noChangeArrowheads="1"/>
            </p:cNvSpPr>
            <p:nvPr/>
          </p:nvSpPr>
          <p:spPr bwMode="auto">
            <a:xfrm>
              <a:off x="240" y="3456"/>
              <a:ext cx="225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i-FI" sz="1600" b="1">
                  <a:latin typeface="Calibri" charset="0"/>
                </a:rPr>
                <a:t>PERINTEINEN OPETUS</a:t>
              </a:r>
              <a:endParaRPr lang="en-GB" sz="1600" b="1">
                <a:latin typeface="Calibri" charset="0"/>
              </a:endParaRPr>
            </a:p>
          </p:txBody>
        </p:sp>
        <p:sp>
          <p:nvSpPr>
            <p:cNvPr id="109586" name="Text Box 15"/>
            <p:cNvSpPr txBox="1">
              <a:spLocks noChangeArrowheads="1"/>
            </p:cNvSpPr>
            <p:nvPr/>
          </p:nvSpPr>
          <p:spPr bwMode="auto">
            <a:xfrm>
              <a:off x="4128" y="3552"/>
              <a:ext cx="1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i-FI" sz="1600" b="1">
                  <a:latin typeface="Calibri" charset="0"/>
                </a:rPr>
                <a:t>VIRTUAALISUUS</a:t>
              </a:r>
              <a:endParaRPr lang="en-GB" sz="1600" b="1">
                <a:latin typeface="Calibri" charset="0"/>
              </a:endParaRPr>
            </a:p>
          </p:txBody>
        </p:sp>
        <p:sp>
          <p:nvSpPr>
            <p:cNvPr id="109587" name="Text Box 16"/>
            <p:cNvSpPr txBox="1">
              <a:spLocks noChangeArrowheads="1"/>
            </p:cNvSpPr>
            <p:nvPr/>
          </p:nvSpPr>
          <p:spPr bwMode="auto">
            <a:xfrm>
              <a:off x="288" y="912"/>
              <a:ext cx="1680"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fi-FI" sz="1600" b="1">
                  <a:latin typeface="Calibri" charset="0"/>
                </a:rPr>
                <a:t>VERKKO-OPISKELUTAIDOT</a:t>
              </a:r>
              <a:endParaRPr lang="en-GB" sz="1600" b="1">
                <a:latin typeface="Calibri" charset="0"/>
              </a:endParaRPr>
            </a:p>
          </p:txBody>
        </p:sp>
      </p:grpSp>
      <p:sp>
        <p:nvSpPr>
          <p:cNvPr id="69649" name="Line 17"/>
          <p:cNvSpPr>
            <a:spLocks noChangeShapeType="1"/>
          </p:cNvSpPr>
          <p:nvPr/>
        </p:nvSpPr>
        <p:spPr bwMode="auto">
          <a:xfrm flipV="1">
            <a:off x="609600" y="2438400"/>
            <a:ext cx="7239000" cy="28956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69650" name="Rectangle 18"/>
          <p:cNvSpPr>
            <a:spLocks noChangeArrowheads="1"/>
          </p:cNvSpPr>
          <p:nvPr/>
        </p:nvSpPr>
        <p:spPr bwMode="auto">
          <a:xfrm>
            <a:off x="685800" y="4038600"/>
            <a:ext cx="990600" cy="1219200"/>
          </a:xfrm>
          <a:prstGeom prst="rect">
            <a:avLst/>
          </a:prstGeom>
          <a:solidFill>
            <a:srgbClr val="9999FF">
              <a:alpha val="50195"/>
            </a:srgbClr>
          </a:solidFill>
          <a:ln w="9525">
            <a:solidFill>
              <a:schemeClr val="tx1"/>
            </a:solidFill>
            <a:miter lim="800000"/>
            <a:headEnd/>
            <a:tailEnd/>
          </a:ln>
        </p:spPr>
        <p:txBody>
          <a:bodyPr wrap="none" anchor="ctr"/>
          <a:lstStyle/>
          <a:p>
            <a:pPr algn="ctr">
              <a:spcBef>
                <a:spcPct val="50000"/>
              </a:spcBef>
            </a:pPr>
            <a:r>
              <a:rPr lang="fi-FI" sz="2000">
                <a:latin typeface="Calibri" charset="0"/>
              </a:rPr>
              <a:t>Luokat</a:t>
            </a:r>
          </a:p>
          <a:p>
            <a:pPr algn="ctr">
              <a:spcBef>
                <a:spcPct val="50000"/>
              </a:spcBef>
            </a:pPr>
            <a:r>
              <a:rPr lang="fi-FI" sz="2000">
                <a:latin typeface="Calibri" charset="0"/>
              </a:rPr>
              <a:t>1 - 6</a:t>
            </a:r>
            <a:endParaRPr lang="en-GB" sz="2000">
              <a:latin typeface="Calibri" charset="0"/>
            </a:endParaRPr>
          </a:p>
        </p:txBody>
      </p:sp>
      <p:sp>
        <p:nvSpPr>
          <p:cNvPr id="69651" name="Rectangle 19"/>
          <p:cNvSpPr>
            <a:spLocks noChangeArrowheads="1"/>
          </p:cNvSpPr>
          <p:nvPr/>
        </p:nvSpPr>
        <p:spPr bwMode="auto">
          <a:xfrm>
            <a:off x="1676400" y="3429000"/>
            <a:ext cx="838200" cy="1219200"/>
          </a:xfrm>
          <a:prstGeom prst="rect">
            <a:avLst/>
          </a:prstGeom>
          <a:solidFill>
            <a:srgbClr val="9999FF">
              <a:alpha val="50195"/>
            </a:srgbClr>
          </a:solidFill>
          <a:ln w="9525">
            <a:solidFill>
              <a:schemeClr val="tx1"/>
            </a:solidFill>
            <a:miter lim="800000"/>
            <a:headEnd/>
            <a:tailEnd/>
          </a:ln>
        </p:spPr>
        <p:txBody>
          <a:bodyPr wrap="none" anchor="ctr"/>
          <a:lstStyle/>
          <a:p>
            <a:pPr algn="ctr">
              <a:spcBef>
                <a:spcPct val="50000"/>
              </a:spcBef>
            </a:pPr>
            <a:r>
              <a:rPr lang="fi-FI" sz="2000">
                <a:latin typeface="Calibri" charset="0"/>
              </a:rPr>
              <a:t>Luokat</a:t>
            </a:r>
          </a:p>
          <a:p>
            <a:pPr algn="ctr">
              <a:spcBef>
                <a:spcPct val="50000"/>
              </a:spcBef>
            </a:pPr>
            <a:r>
              <a:rPr lang="fi-FI" sz="2000">
                <a:latin typeface="Calibri" charset="0"/>
              </a:rPr>
              <a:t>7 - 9</a:t>
            </a:r>
            <a:endParaRPr lang="en-GB" sz="2000">
              <a:latin typeface="Calibri" charset="0"/>
            </a:endParaRPr>
          </a:p>
        </p:txBody>
      </p:sp>
      <p:sp>
        <p:nvSpPr>
          <p:cNvPr id="69652" name="Rectangle 20"/>
          <p:cNvSpPr>
            <a:spLocks noChangeArrowheads="1"/>
          </p:cNvSpPr>
          <p:nvPr/>
        </p:nvSpPr>
        <p:spPr bwMode="auto">
          <a:xfrm>
            <a:off x="2514600" y="2819400"/>
            <a:ext cx="838200" cy="1219200"/>
          </a:xfrm>
          <a:prstGeom prst="rect">
            <a:avLst/>
          </a:prstGeom>
          <a:solidFill>
            <a:srgbClr val="9999FF">
              <a:alpha val="50195"/>
            </a:srgbClr>
          </a:solidFill>
          <a:ln w="9525">
            <a:solidFill>
              <a:schemeClr val="tx1"/>
            </a:solidFill>
            <a:miter lim="800000"/>
            <a:headEnd/>
            <a:tailEnd/>
          </a:ln>
        </p:spPr>
        <p:txBody>
          <a:bodyPr wrap="none" anchor="ctr"/>
          <a:lstStyle/>
          <a:p>
            <a:pPr algn="ctr">
              <a:spcBef>
                <a:spcPct val="50000"/>
              </a:spcBef>
            </a:pPr>
            <a:r>
              <a:rPr lang="fi-FI" sz="2000">
                <a:latin typeface="Calibri" charset="0"/>
              </a:rPr>
              <a:t>Toinen</a:t>
            </a:r>
          </a:p>
          <a:p>
            <a:pPr algn="ctr">
              <a:spcBef>
                <a:spcPct val="50000"/>
              </a:spcBef>
            </a:pPr>
            <a:r>
              <a:rPr lang="fi-FI" sz="2000">
                <a:latin typeface="Calibri" charset="0"/>
              </a:rPr>
              <a:t>aste</a:t>
            </a:r>
            <a:endParaRPr lang="en-GB" sz="2000">
              <a:latin typeface="Calibri" charset="0"/>
            </a:endParaRPr>
          </a:p>
        </p:txBody>
      </p:sp>
      <p:sp>
        <p:nvSpPr>
          <p:cNvPr id="3" name="Tekstiruutu 2"/>
          <p:cNvSpPr txBox="1"/>
          <p:nvPr/>
        </p:nvSpPr>
        <p:spPr>
          <a:xfrm>
            <a:off x="3060139" y="83291"/>
            <a:ext cx="2842395" cy="707886"/>
          </a:xfrm>
          <a:prstGeom prst="rect">
            <a:avLst/>
          </a:prstGeom>
          <a:noFill/>
        </p:spPr>
        <p:txBody>
          <a:bodyPr wrap="none" rtlCol="0">
            <a:spAutoFit/>
          </a:bodyPr>
          <a:lstStyle/>
          <a:p>
            <a:r>
              <a:rPr lang="fi-FI" sz="4000" dirty="0" smtClean="0"/>
              <a:t>OPS KEHITYS</a:t>
            </a:r>
            <a:endParaRPr lang="fi-FI" sz="4000" dirty="0"/>
          </a:p>
        </p:txBody>
      </p:sp>
    </p:spTree>
    <p:extLst>
      <p:ext uri="{BB962C8B-B14F-4D97-AF65-F5344CB8AC3E}">
        <p14:creationId xmlns:p14="http://schemas.microsoft.com/office/powerpoint/2010/main" val="40799416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9649"/>
                                        </p:tgtEl>
                                        <p:attrNameLst>
                                          <p:attrName>style.visibility</p:attrName>
                                        </p:attrNameLst>
                                      </p:cBhvr>
                                      <p:to>
                                        <p:strVal val="visible"/>
                                      </p:to>
                                    </p:set>
                                    <p:animEffect transition="in" filter="barn(outHorizontal)">
                                      <p:cBhvr>
                                        <p:cTn id="7" dur="500"/>
                                        <p:tgtEl>
                                          <p:spTgt spid="69649"/>
                                        </p:tgtEl>
                                      </p:cBhvr>
                                    </p:animEffect>
                                  </p:childTnLst>
                                  <p:subTnLst>
                                    <p:set>
                                      <p:cBhvr override="childStyle">
                                        <p:cTn dur="1" fill="hold" display="0" masterRel="nextClick" afterEffect="1"/>
                                        <p:tgtEl>
                                          <p:spTgt spid="6964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69642"/>
                                        </p:tgtEl>
                                        <p:attrNameLst>
                                          <p:attrName>style.visibility</p:attrName>
                                        </p:attrNameLst>
                                      </p:cBhvr>
                                      <p:to>
                                        <p:strVal val="visible"/>
                                      </p:to>
                                    </p:set>
                                    <p:anim calcmode="lin" valueType="num">
                                      <p:cBhvr additive="base">
                                        <p:cTn id="12" dur="500" fill="hold"/>
                                        <p:tgtEl>
                                          <p:spTgt spid="69642"/>
                                        </p:tgtEl>
                                        <p:attrNameLst>
                                          <p:attrName>ppt_x</p:attrName>
                                        </p:attrNameLst>
                                      </p:cBhvr>
                                      <p:tavLst>
                                        <p:tav tm="0">
                                          <p:val>
                                            <p:strVal val="0-#ppt_w/2"/>
                                          </p:val>
                                        </p:tav>
                                        <p:tav tm="100000">
                                          <p:val>
                                            <p:strVal val="#ppt_x"/>
                                          </p:val>
                                        </p:tav>
                                      </p:tavLst>
                                    </p:anim>
                                    <p:anim calcmode="lin" valueType="num">
                                      <p:cBhvr additive="base">
                                        <p:cTn id="13" dur="500" fill="hold"/>
                                        <p:tgtEl>
                                          <p:spTgt spid="69642"/>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9638"/>
                                        </p:tgtEl>
                                        <p:attrNameLst>
                                          <p:attrName>style.visibility</p:attrName>
                                        </p:attrNameLst>
                                      </p:cBhvr>
                                      <p:to>
                                        <p:strVal val="visible"/>
                                      </p:to>
                                    </p:set>
                                    <p:anim calcmode="lin" valueType="num">
                                      <p:cBhvr additive="base">
                                        <p:cTn id="18" dur="500" fill="hold"/>
                                        <p:tgtEl>
                                          <p:spTgt spid="69638"/>
                                        </p:tgtEl>
                                        <p:attrNameLst>
                                          <p:attrName>ppt_x</p:attrName>
                                        </p:attrNameLst>
                                      </p:cBhvr>
                                      <p:tavLst>
                                        <p:tav tm="0">
                                          <p:val>
                                            <p:strVal val="0-#ppt_w/2"/>
                                          </p:val>
                                        </p:tav>
                                        <p:tav tm="100000">
                                          <p:val>
                                            <p:strVal val="#ppt_x"/>
                                          </p:val>
                                        </p:tav>
                                      </p:tavLst>
                                    </p:anim>
                                    <p:anim calcmode="lin" valueType="num">
                                      <p:cBhvr additive="base">
                                        <p:cTn id="19" dur="500" fill="hold"/>
                                        <p:tgtEl>
                                          <p:spTgt spid="6963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9639"/>
                                        </p:tgtEl>
                                        <p:attrNameLst>
                                          <p:attrName>style.visibility</p:attrName>
                                        </p:attrNameLst>
                                      </p:cBhvr>
                                      <p:to>
                                        <p:strVal val="visible"/>
                                      </p:to>
                                    </p:set>
                                    <p:anim calcmode="lin" valueType="num">
                                      <p:cBhvr additive="base">
                                        <p:cTn id="24" dur="500" fill="hold"/>
                                        <p:tgtEl>
                                          <p:spTgt spid="69639"/>
                                        </p:tgtEl>
                                        <p:attrNameLst>
                                          <p:attrName>ppt_x</p:attrName>
                                        </p:attrNameLst>
                                      </p:cBhvr>
                                      <p:tavLst>
                                        <p:tav tm="0">
                                          <p:val>
                                            <p:strVal val="0-#ppt_w/2"/>
                                          </p:val>
                                        </p:tav>
                                        <p:tav tm="100000">
                                          <p:val>
                                            <p:strVal val="#ppt_x"/>
                                          </p:val>
                                        </p:tav>
                                      </p:tavLst>
                                    </p:anim>
                                    <p:anim calcmode="lin" valueType="num">
                                      <p:cBhvr additive="base">
                                        <p:cTn id="25" dur="500" fill="hold"/>
                                        <p:tgtEl>
                                          <p:spTgt spid="6963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69640"/>
                                        </p:tgtEl>
                                        <p:attrNameLst>
                                          <p:attrName>style.visibility</p:attrName>
                                        </p:attrNameLst>
                                      </p:cBhvr>
                                      <p:to>
                                        <p:strVal val="visible"/>
                                      </p:to>
                                    </p:set>
                                    <p:anim calcmode="lin" valueType="num">
                                      <p:cBhvr additive="base">
                                        <p:cTn id="30" dur="500" fill="hold"/>
                                        <p:tgtEl>
                                          <p:spTgt spid="69640"/>
                                        </p:tgtEl>
                                        <p:attrNameLst>
                                          <p:attrName>ppt_x</p:attrName>
                                        </p:attrNameLst>
                                      </p:cBhvr>
                                      <p:tavLst>
                                        <p:tav tm="0">
                                          <p:val>
                                            <p:strVal val="0-#ppt_w/2"/>
                                          </p:val>
                                        </p:tav>
                                        <p:tav tm="100000">
                                          <p:val>
                                            <p:strVal val="#ppt_x"/>
                                          </p:val>
                                        </p:tav>
                                      </p:tavLst>
                                    </p:anim>
                                    <p:anim calcmode="lin" valueType="num">
                                      <p:cBhvr additive="base">
                                        <p:cTn id="31" dur="500" fill="hold"/>
                                        <p:tgtEl>
                                          <p:spTgt spid="6964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69641"/>
                                        </p:tgtEl>
                                        <p:attrNameLst>
                                          <p:attrName>style.visibility</p:attrName>
                                        </p:attrNameLst>
                                      </p:cBhvr>
                                      <p:to>
                                        <p:strVal val="visible"/>
                                      </p:to>
                                    </p:set>
                                    <p:anim calcmode="lin" valueType="num">
                                      <p:cBhvr additive="base">
                                        <p:cTn id="36" dur="500" fill="hold"/>
                                        <p:tgtEl>
                                          <p:spTgt spid="69641"/>
                                        </p:tgtEl>
                                        <p:attrNameLst>
                                          <p:attrName>ppt_x</p:attrName>
                                        </p:attrNameLst>
                                      </p:cBhvr>
                                      <p:tavLst>
                                        <p:tav tm="0">
                                          <p:val>
                                            <p:strVal val="0-#ppt_w/2"/>
                                          </p:val>
                                        </p:tav>
                                        <p:tav tm="100000">
                                          <p:val>
                                            <p:strVal val="#ppt_x"/>
                                          </p:val>
                                        </p:tav>
                                      </p:tavLst>
                                    </p:anim>
                                    <p:anim calcmode="lin" valueType="num">
                                      <p:cBhvr additive="base">
                                        <p:cTn id="37" dur="500" fill="hold"/>
                                        <p:tgtEl>
                                          <p:spTgt spid="69641"/>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69650"/>
                                        </p:tgtEl>
                                        <p:attrNameLst>
                                          <p:attrName>style.visibility</p:attrName>
                                        </p:attrNameLst>
                                      </p:cBhvr>
                                      <p:to>
                                        <p:strVal val="visible"/>
                                      </p:to>
                                    </p:set>
                                    <p:anim calcmode="lin" valueType="num">
                                      <p:cBhvr additive="base">
                                        <p:cTn id="46" dur="500" fill="hold"/>
                                        <p:tgtEl>
                                          <p:spTgt spid="69650"/>
                                        </p:tgtEl>
                                        <p:attrNameLst>
                                          <p:attrName>ppt_x</p:attrName>
                                        </p:attrNameLst>
                                      </p:cBhvr>
                                      <p:tavLst>
                                        <p:tav tm="0">
                                          <p:val>
                                            <p:strVal val="0-#ppt_w/2"/>
                                          </p:val>
                                        </p:tav>
                                        <p:tav tm="100000">
                                          <p:val>
                                            <p:strVal val="#ppt_x"/>
                                          </p:val>
                                        </p:tav>
                                      </p:tavLst>
                                    </p:anim>
                                    <p:anim calcmode="lin" valueType="num">
                                      <p:cBhvr additive="base">
                                        <p:cTn id="47" dur="500" fill="hold"/>
                                        <p:tgtEl>
                                          <p:spTgt spid="69650"/>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69651"/>
                                        </p:tgtEl>
                                        <p:attrNameLst>
                                          <p:attrName>style.visibility</p:attrName>
                                        </p:attrNameLst>
                                      </p:cBhvr>
                                      <p:to>
                                        <p:strVal val="visible"/>
                                      </p:to>
                                    </p:set>
                                    <p:anim calcmode="lin" valueType="num">
                                      <p:cBhvr additive="base">
                                        <p:cTn id="52" dur="500" fill="hold"/>
                                        <p:tgtEl>
                                          <p:spTgt spid="69651"/>
                                        </p:tgtEl>
                                        <p:attrNameLst>
                                          <p:attrName>ppt_x</p:attrName>
                                        </p:attrNameLst>
                                      </p:cBhvr>
                                      <p:tavLst>
                                        <p:tav tm="0">
                                          <p:val>
                                            <p:strVal val="0-#ppt_w/2"/>
                                          </p:val>
                                        </p:tav>
                                        <p:tav tm="100000">
                                          <p:val>
                                            <p:strVal val="#ppt_x"/>
                                          </p:val>
                                        </p:tav>
                                      </p:tavLst>
                                    </p:anim>
                                    <p:anim calcmode="lin" valueType="num">
                                      <p:cBhvr additive="base">
                                        <p:cTn id="53" dur="500" fill="hold"/>
                                        <p:tgtEl>
                                          <p:spTgt spid="69651"/>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69652"/>
                                        </p:tgtEl>
                                        <p:attrNameLst>
                                          <p:attrName>style.visibility</p:attrName>
                                        </p:attrNameLst>
                                      </p:cBhvr>
                                      <p:to>
                                        <p:strVal val="visible"/>
                                      </p:to>
                                    </p:set>
                                    <p:anim calcmode="lin" valueType="num">
                                      <p:cBhvr additive="base">
                                        <p:cTn id="58" dur="500" fill="hold"/>
                                        <p:tgtEl>
                                          <p:spTgt spid="69652"/>
                                        </p:tgtEl>
                                        <p:attrNameLst>
                                          <p:attrName>ppt_x</p:attrName>
                                        </p:attrNameLst>
                                      </p:cBhvr>
                                      <p:tavLst>
                                        <p:tav tm="0">
                                          <p:val>
                                            <p:strVal val="0-#ppt_w/2"/>
                                          </p:val>
                                        </p:tav>
                                        <p:tav tm="100000">
                                          <p:val>
                                            <p:strVal val="#ppt_x"/>
                                          </p:val>
                                        </p:tav>
                                      </p:tavLst>
                                    </p:anim>
                                    <p:anim calcmode="lin" valueType="num">
                                      <p:cBhvr additive="base">
                                        <p:cTn id="59" dur="500" fill="hold"/>
                                        <p:tgtEl>
                                          <p:spTgt spid="69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autoUpdateAnimBg="0"/>
      <p:bldP spid="69639" grpId="0" animBg="1" autoUpdateAnimBg="0"/>
      <p:bldP spid="69640" grpId="0" animBg="1" autoUpdateAnimBg="0"/>
      <p:bldP spid="69641" grpId="0" animBg="1" autoUpdateAnimBg="0"/>
      <p:bldP spid="69642" grpId="0" autoUpdateAnimBg="0"/>
      <p:bldP spid="69649" grpId="0" animBg="1"/>
      <p:bldP spid="69650" grpId="0" animBg="1" autoUpdateAnimBg="0"/>
      <p:bldP spid="69651" grpId="0" animBg="1" autoUpdateAnimBg="0"/>
      <p:bldP spid="69652"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Otsikko 1"/>
          <p:cNvSpPr>
            <a:spLocks noGrp="1"/>
          </p:cNvSpPr>
          <p:nvPr>
            <p:ph type="title"/>
          </p:nvPr>
        </p:nvSpPr>
        <p:spPr>
          <a:xfrm>
            <a:off x="457200" y="274638"/>
            <a:ext cx="8686800" cy="1143000"/>
          </a:xfrm>
        </p:spPr>
        <p:txBody>
          <a:bodyPr>
            <a:normAutofit fontScale="90000"/>
          </a:bodyPr>
          <a:lstStyle/>
          <a:p>
            <a:pPr eaLnBrk="1" hangingPunct="1">
              <a:defRPr/>
            </a:pPr>
            <a:r>
              <a:rPr lang="fi-FI" sz="3600" b="1" dirty="0">
                <a:latin typeface="Calibri" charset="0"/>
                <a:ea typeface="ＭＳ Ｐゴシック" charset="0"/>
                <a:cs typeface="ＭＳ Ｐゴシック" charset="0"/>
              </a:rPr>
              <a:t>Kansallinen tieto- ja viestintätekniikan</a:t>
            </a:r>
            <a:br>
              <a:rPr lang="fi-FI" sz="3600" b="1" dirty="0">
                <a:latin typeface="Calibri" charset="0"/>
                <a:ea typeface="ＭＳ Ｐゴシック" charset="0"/>
                <a:cs typeface="ＭＳ Ｐゴシック" charset="0"/>
              </a:rPr>
            </a:br>
            <a:r>
              <a:rPr lang="fi-FI" sz="3600" b="1" dirty="0">
                <a:latin typeface="Calibri" charset="0"/>
                <a:ea typeface="ＭＳ Ｐゴシック" charset="0"/>
                <a:cs typeface="ＭＳ Ｐゴシック" charset="0"/>
              </a:rPr>
              <a:t>opetuskäytön suunnitelma 2010</a:t>
            </a:r>
            <a:endParaRPr lang="fi-FI" sz="3600" dirty="0">
              <a:latin typeface="Calibri" charset="0"/>
              <a:ea typeface="ＭＳ Ｐゴシック" charset="0"/>
              <a:cs typeface="ＭＳ Ｐゴシック" charset="0"/>
            </a:endParaRPr>
          </a:p>
        </p:txBody>
      </p:sp>
      <p:sp>
        <p:nvSpPr>
          <p:cNvPr id="17410" name="Sisällön paikkamerkki 2"/>
          <p:cNvSpPr>
            <a:spLocks noGrp="1"/>
          </p:cNvSpPr>
          <p:nvPr>
            <p:ph idx="1"/>
          </p:nvPr>
        </p:nvSpPr>
        <p:spPr>
          <a:xfrm>
            <a:off x="685800" y="1628775"/>
            <a:ext cx="7772400" cy="4114800"/>
          </a:xfrm>
        </p:spPr>
        <p:txBody>
          <a:bodyPr>
            <a:normAutofit lnSpcReduction="10000"/>
          </a:bodyPr>
          <a:lstStyle/>
          <a:p>
            <a:pPr eaLnBrk="1" hangingPunct="1"/>
            <a:r>
              <a:rPr lang="fi-FI" sz="2400" b="1">
                <a:latin typeface="Calibri" charset="0"/>
                <a:ea typeface="ＭＳ Ｐゴシック" charset="0"/>
                <a:cs typeface="ＭＳ Ｐゴシック" charset="0"/>
              </a:rPr>
              <a:t>Tieto- ja viestintätekniikan tuki oppimisessa:</a:t>
            </a:r>
          </a:p>
          <a:p>
            <a:pPr eaLnBrk="1" hangingPunct="1"/>
            <a:endParaRPr lang="fi-FI" sz="2000" b="1">
              <a:latin typeface="Calibri" charset="0"/>
              <a:ea typeface="ＭＳ Ｐゴシック" charset="0"/>
              <a:cs typeface="ＭＳ Ｐゴシック" charset="0"/>
            </a:endParaRPr>
          </a:p>
          <a:p>
            <a:pPr eaLnBrk="1" hangingPunct="1">
              <a:buFontTx/>
              <a:buNone/>
            </a:pPr>
            <a:r>
              <a:rPr lang="fi-FI" sz="2000">
                <a:latin typeface="Calibri" charset="0"/>
                <a:ea typeface="ＭＳ Ｐゴシック" charset="0"/>
                <a:cs typeface="ＭＳ Ｐゴシック" charset="0"/>
              </a:rPr>
              <a:t>         Tekniikan, joka tukee ymmärtävää oppimista ja oppilaiden motivaatiota, tulisi tukea oppimisessa ja oppimisympäristöissä:</a:t>
            </a:r>
          </a:p>
          <a:p>
            <a:pPr eaLnBrk="1" hangingPunct="1">
              <a:buFontTx/>
              <a:buNone/>
            </a:pPr>
            <a:r>
              <a:rPr lang="fi-FI" sz="2000">
                <a:latin typeface="Calibri" charset="0"/>
                <a:ea typeface="ＭＳ Ｐゴシック" charset="0"/>
                <a:cs typeface="ＭＳ Ｐゴシック" charset="0"/>
              </a:rPr>
              <a:t>                           • Vuorovaikutteisuutta</a:t>
            </a:r>
          </a:p>
          <a:p>
            <a:pPr eaLnBrk="1" hangingPunct="1">
              <a:buFontTx/>
              <a:buNone/>
            </a:pPr>
            <a:r>
              <a:rPr lang="fi-FI" sz="2000">
                <a:latin typeface="Calibri" charset="0"/>
                <a:ea typeface="ＭＳ Ｐゴシック" charset="0"/>
                <a:cs typeface="ＭＳ Ｐゴシック" charset="0"/>
              </a:rPr>
              <a:t>                           • Monipuolisia kerronnan ja ilmaisun</a:t>
            </a:r>
          </a:p>
          <a:p>
            <a:pPr eaLnBrk="1" hangingPunct="1">
              <a:buFontTx/>
              <a:buNone/>
            </a:pPr>
            <a:r>
              <a:rPr lang="fi-FI" sz="2000">
                <a:latin typeface="Calibri" charset="0"/>
                <a:ea typeface="ＭＳ Ｐゴシック" charset="0"/>
                <a:cs typeface="ＭＳ Ｐゴシック" charset="0"/>
              </a:rPr>
              <a:t>                              muotoja</a:t>
            </a:r>
          </a:p>
          <a:p>
            <a:pPr eaLnBrk="1" hangingPunct="1">
              <a:buFontTx/>
              <a:buNone/>
            </a:pPr>
            <a:r>
              <a:rPr lang="fi-FI" sz="2000">
                <a:latin typeface="Calibri" charset="0"/>
                <a:ea typeface="ＭＳ Ｐゴシック" charset="0"/>
                <a:cs typeface="ＭＳ Ｐゴシック" charset="0"/>
              </a:rPr>
              <a:t>                           • Opetuksen ja oppimisen sovittamista</a:t>
            </a:r>
          </a:p>
          <a:p>
            <a:pPr eaLnBrk="1" hangingPunct="1">
              <a:buFontTx/>
              <a:buNone/>
            </a:pPr>
            <a:r>
              <a:rPr lang="fi-FI" sz="2000">
                <a:latin typeface="Calibri" charset="0"/>
                <a:ea typeface="ＭＳ Ｐゴシック" charset="0"/>
                <a:cs typeface="ＭＳ Ｐゴシック" charset="0"/>
              </a:rPr>
              <a:t>                              yksilöllisiin oppimistyyleihin</a:t>
            </a:r>
          </a:p>
          <a:p>
            <a:pPr eaLnBrk="1" hangingPunct="1">
              <a:buFontTx/>
              <a:buNone/>
            </a:pPr>
            <a:r>
              <a:rPr lang="fi-FI" sz="2000">
                <a:latin typeface="Calibri" charset="0"/>
                <a:ea typeface="ＭＳ Ｐゴシック" charset="0"/>
                <a:cs typeface="ＭＳ Ｐゴシック" charset="0"/>
              </a:rPr>
              <a:t>                           • Palautteen antamista</a:t>
            </a:r>
          </a:p>
          <a:p>
            <a:pPr eaLnBrk="1" hangingPunct="1">
              <a:buFontTx/>
              <a:buNone/>
            </a:pPr>
            <a:r>
              <a:rPr lang="fi-FI" sz="2000">
                <a:latin typeface="Calibri" charset="0"/>
                <a:ea typeface="ＭＳ Ｐゴシック" charset="0"/>
                <a:cs typeface="ＭＳ Ｐゴシック" charset="0"/>
              </a:rPr>
              <a:t>                           • Metakognitiivista ja ymmärtävää oppimista</a:t>
            </a:r>
          </a:p>
          <a:p>
            <a:pPr eaLnBrk="1" hangingPunct="1">
              <a:buFontTx/>
              <a:buNone/>
            </a:pPr>
            <a:r>
              <a:rPr lang="fi-FI" sz="2000">
                <a:latin typeface="Calibri" charset="0"/>
                <a:ea typeface="ＭＳ Ｐゴシック" charset="0"/>
                <a:cs typeface="ＭＳ Ｐゴシック" charset="0"/>
              </a:rPr>
              <a:t>                           • Yhteistyötä ja yhteisöllisyyden kehittymistä</a:t>
            </a:r>
          </a:p>
        </p:txBody>
      </p:sp>
    </p:spTree>
    <p:extLst>
      <p:ext uri="{BB962C8B-B14F-4D97-AF65-F5344CB8AC3E}">
        <p14:creationId xmlns:p14="http://schemas.microsoft.com/office/powerpoint/2010/main" val="287999047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Ryhmitä 17"/>
          <p:cNvGrpSpPr/>
          <p:nvPr/>
        </p:nvGrpSpPr>
        <p:grpSpPr>
          <a:xfrm>
            <a:off x="228990" y="6433764"/>
            <a:ext cx="8764085" cy="478889"/>
            <a:chOff x="228990" y="6183912"/>
            <a:chExt cx="8764085" cy="478889"/>
          </a:xfrm>
        </p:grpSpPr>
        <p:cxnSp>
          <p:nvCxnSpPr>
            <p:cNvPr id="5" name="Suora nuoliyhdysviiva 4"/>
            <p:cNvCxnSpPr/>
            <p:nvPr/>
          </p:nvCxnSpPr>
          <p:spPr>
            <a:xfrm>
              <a:off x="353894" y="6183912"/>
              <a:ext cx="8639181" cy="0"/>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
          <p:nvSpPr>
            <p:cNvPr id="8" name="Tekstiruutu 7"/>
            <p:cNvSpPr txBox="1"/>
            <p:nvPr/>
          </p:nvSpPr>
          <p:spPr>
            <a:xfrm>
              <a:off x="228990" y="6293469"/>
              <a:ext cx="1314482" cy="369332"/>
            </a:xfrm>
            <a:prstGeom prst="rect">
              <a:avLst/>
            </a:prstGeom>
            <a:noFill/>
          </p:spPr>
          <p:txBody>
            <a:bodyPr wrap="none" rtlCol="0">
              <a:spAutoFit/>
            </a:bodyPr>
            <a:lstStyle/>
            <a:p>
              <a:r>
                <a:rPr lang="fi-FI" dirty="0" smtClean="0"/>
                <a:t>KEVÄT 2012</a:t>
              </a:r>
              <a:endParaRPr lang="fi-FI" dirty="0"/>
            </a:p>
          </p:txBody>
        </p:sp>
      </p:grpSp>
      <p:grpSp>
        <p:nvGrpSpPr>
          <p:cNvPr id="13" name="Ryhmitä 12"/>
          <p:cNvGrpSpPr/>
          <p:nvPr/>
        </p:nvGrpSpPr>
        <p:grpSpPr>
          <a:xfrm>
            <a:off x="64163" y="125486"/>
            <a:ext cx="1968012" cy="2956062"/>
            <a:chOff x="1" y="1841264"/>
            <a:chExt cx="1968012" cy="2585323"/>
          </a:xfrm>
        </p:grpSpPr>
        <p:sp>
          <p:nvSpPr>
            <p:cNvPr id="9" name="Suorakulmio 8"/>
            <p:cNvSpPr/>
            <p:nvPr/>
          </p:nvSpPr>
          <p:spPr>
            <a:xfrm>
              <a:off x="1" y="1862085"/>
              <a:ext cx="1968012" cy="230832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2" name="Tekstiruutu 11"/>
            <p:cNvSpPr txBox="1"/>
            <p:nvPr/>
          </p:nvSpPr>
          <p:spPr>
            <a:xfrm>
              <a:off x="90575" y="1841264"/>
              <a:ext cx="1877437" cy="2585323"/>
            </a:xfrm>
            <a:prstGeom prst="rect">
              <a:avLst/>
            </a:prstGeom>
            <a:noFill/>
          </p:spPr>
          <p:txBody>
            <a:bodyPr wrap="none" rtlCol="0">
              <a:spAutoFit/>
            </a:bodyPr>
            <a:lstStyle/>
            <a:p>
              <a:r>
                <a:rPr lang="fi-FI" dirty="0" smtClean="0"/>
                <a:t>Välineet:</a:t>
              </a:r>
            </a:p>
            <a:p>
              <a:pPr marL="285750" indent="-285750">
                <a:buFontTx/>
                <a:buChar char="-"/>
              </a:pPr>
              <a:r>
                <a:rPr lang="fi-FI" dirty="0" err="1" smtClean="0"/>
                <a:t>Wilma</a:t>
              </a:r>
              <a:endParaRPr lang="fi-FI" dirty="0" smtClean="0"/>
            </a:p>
            <a:p>
              <a:pPr marL="285750" indent="-285750">
                <a:buFontTx/>
                <a:buChar char="-"/>
              </a:pPr>
              <a:r>
                <a:rPr lang="fi-FI" dirty="0" err="1" smtClean="0"/>
                <a:t>Live@Edu</a:t>
              </a:r>
              <a:endParaRPr lang="fi-FI" dirty="0" smtClean="0"/>
            </a:p>
            <a:p>
              <a:pPr marL="285750" indent="-285750">
                <a:buFontTx/>
                <a:buChar char="-"/>
              </a:pPr>
              <a:r>
                <a:rPr lang="fi-FI" dirty="0" smtClean="0"/>
                <a:t>EDU 2.0</a:t>
              </a:r>
            </a:p>
            <a:p>
              <a:pPr marL="285750" indent="-285750">
                <a:buFontTx/>
                <a:buChar char="-"/>
              </a:pPr>
              <a:endParaRPr lang="fi-FI" dirty="0" smtClean="0"/>
            </a:p>
            <a:p>
              <a:pPr marL="285750" indent="-285750">
                <a:buFontTx/>
                <a:buChar char="-"/>
              </a:pPr>
              <a:r>
                <a:rPr lang="fi-FI" dirty="0" err="1" smtClean="0"/>
                <a:t>Läppärit</a:t>
              </a:r>
              <a:endParaRPr lang="fi-FI" dirty="0" smtClean="0"/>
            </a:p>
            <a:p>
              <a:pPr marL="285750" indent="-285750">
                <a:buFontTx/>
                <a:buChar char="-"/>
              </a:pPr>
              <a:r>
                <a:rPr lang="fi-FI" dirty="0" smtClean="0"/>
                <a:t>Tabletit</a:t>
              </a:r>
            </a:p>
            <a:p>
              <a:pPr marL="285750" indent="-285750">
                <a:buFontTx/>
                <a:buChar char="-"/>
              </a:pPr>
              <a:r>
                <a:rPr lang="fi-FI" dirty="0" err="1" smtClean="0"/>
                <a:t>Mobiili</a:t>
              </a:r>
              <a:endParaRPr lang="fi-FI" dirty="0" smtClean="0"/>
            </a:p>
            <a:p>
              <a:pPr marL="285750" indent="-285750">
                <a:buFontTx/>
                <a:buChar char="-"/>
              </a:pPr>
              <a:r>
                <a:rPr lang="fi-FI" dirty="0" smtClean="0"/>
                <a:t>Kosketustaulut</a:t>
              </a:r>
              <a:endParaRPr lang="fi-FI" dirty="0"/>
            </a:p>
          </p:txBody>
        </p:sp>
      </p:grpSp>
      <p:grpSp>
        <p:nvGrpSpPr>
          <p:cNvPr id="15" name="Ryhmitä 14"/>
          <p:cNvGrpSpPr/>
          <p:nvPr/>
        </p:nvGrpSpPr>
        <p:grpSpPr>
          <a:xfrm>
            <a:off x="84980" y="2903748"/>
            <a:ext cx="2467342" cy="1754327"/>
            <a:chOff x="1865639" y="4581163"/>
            <a:chExt cx="2467342" cy="1754327"/>
          </a:xfrm>
        </p:grpSpPr>
        <p:sp>
          <p:nvSpPr>
            <p:cNvPr id="3" name="Suorakulmio 2"/>
            <p:cNvSpPr/>
            <p:nvPr/>
          </p:nvSpPr>
          <p:spPr>
            <a:xfrm>
              <a:off x="1865639" y="4581163"/>
              <a:ext cx="2467342" cy="175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4" name="Tekstiruutu 13"/>
            <p:cNvSpPr txBox="1"/>
            <p:nvPr/>
          </p:nvSpPr>
          <p:spPr>
            <a:xfrm>
              <a:off x="1865639" y="4581163"/>
              <a:ext cx="2467342" cy="1754327"/>
            </a:xfrm>
            <a:prstGeom prst="rect">
              <a:avLst/>
            </a:prstGeom>
            <a:noFill/>
          </p:spPr>
          <p:txBody>
            <a:bodyPr wrap="none" rtlCol="0">
              <a:spAutoFit/>
            </a:bodyPr>
            <a:lstStyle/>
            <a:p>
              <a:r>
                <a:rPr lang="fi-FI" dirty="0" smtClean="0"/>
                <a:t>Alkutaidot KAIKILLE:</a:t>
              </a:r>
            </a:p>
            <a:p>
              <a:pPr marL="285750" indent="-285750">
                <a:buFontTx/>
                <a:buChar char="-"/>
              </a:pPr>
              <a:r>
                <a:rPr lang="fi-FI" dirty="0" smtClean="0"/>
                <a:t>10 sormijärjestelmä</a:t>
              </a:r>
            </a:p>
            <a:p>
              <a:pPr marL="285750" indent="-285750">
                <a:buFontTx/>
                <a:buChar char="-"/>
              </a:pPr>
              <a:r>
                <a:rPr lang="fi-FI" dirty="0" smtClean="0"/>
                <a:t>Kuva, teksti, taulukko</a:t>
              </a:r>
            </a:p>
            <a:p>
              <a:pPr marL="285750" indent="-285750">
                <a:buFontTx/>
                <a:buChar char="-"/>
              </a:pPr>
              <a:r>
                <a:rPr lang="fi-FI" dirty="0" smtClean="0"/>
                <a:t>Ruutukaappaus, </a:t>
              </a:r>
            </a:p>
            <a:p>
              <a:pPr marL="285750" indent="-285750">
                <a:buFontTx/>
                <a:buChar char="-"/>
              </a:pPr>
              <a:r>
                <a:rPr lang="fi-FI" dirty="0" smtClean="0"/>
                <a:t>sähköposti, </a:t>
              </a:r>
            </a:p>
            <a:p>
              <a:pPr marL="285750" indent="-285750">
                <a:buFontTx/>
                <a:buChar char="-"/>
              </a:pPr>
              <a:r>
                <a:rPr lang="fi-FI" dirty="0" err="1" smtClean="0"/>
                <a:t>Live@Edu</a:t>
              </a:r>
              <a:endParaRPr lang="fi-FI" dirty="0"/>
            </a:p>
          </p:txBody>
        </p:sp>
      </p:grpSp>
      <p:grpSp>
        <p:nvGrpSpPr>
          <p:cNvPr id="17" name="Ryhmitä 16"/>
          <p:cNvGrpSpPr/>
          <p:nvPr/>
        </p:nvGrpSpPr>
        <p:grpSpPr>
          <a:xfrm>
            <a:off x="104088" y="4719835"/>
            <a:ext cx="2873403" cy="1909123"/>
            <a:chOff x="3288353" y="3480040"/>
            <a:chExt cx="2873403" cy="1909123"/>
          </a:xfrm>
        </p:grpSpPr>
        <p:sp>
          <p:nvSpPr>
            <p:cNvPr id="10" name="Suorakulmio 9"/>
            <p:cNvSpPr/>
            <p:nvPr/>
          </p:nvSpPr>
          <p:spPr>
            <a:xfrm>
              <a:off x="3288353" y="3480040"/>
              <a:ext cx="2845551" cy="15736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Tekstiruutu 15"/>
            <p:cNvSpPr txBox="1"/>
            <p:nvPr/>
          </p:nvSpPr>
          <p:spPr>
            <a:xfrm>
              <a:off x="3288353" y="3542504"/>
              <a:ext cx="2873403" cy="1846659"/>
            </a:xfrm>
            <a:prstGeom prst="rect">
              <a:avLst/>
            </a:prstGeom>
            <a:noFill/>
          </p:spPr>
          <p:txBody>
            <a:bodyPr wrap="none" rtlCol="0">
              <a:spAutoFit/>
            </a:bodyPr>
            <a:lstStyle/>
            <a:p>
              <a:r>
                <a:rPr lang="fi-FI" dirty="0" smtClean="0"/>
                <a:t>OSAAMISEN KEHITTÄMINEN</a:t>
              </a:r>
            </a:p>
            <a:p>
              <a:pPr marL="285750" indent="-285750">
                <a:buFontTx/>
                <a:buChar char="-"/>
              </a:pPr>
              <a:r>
                <a:rPr lang="fi-FI" sz="1600" b="1" dirty="0" smtClean="0"/>
                <a:t>KAIKKI KOKEILIVAT</a:t>
              </a:r>
            </a:p>
            <a:p>
              <a:r>
                <a:rPr lang="fi-FI" sz="1600" b="1" dirty="0" smtClean="0"/>
                <a:t>       OMASSA OPPIAINEESSAAN,</a:t>
              </a:r>
            </a:p>
            <a:p>
              <a:r>
                <a:rPr lang="fi-FI" sz="1600" b="1" dirty="0" smtClean="0"/>
                <a:t>       LUOKASSAAN</a:t>
              </a:r>
            </a:p>
            <a:p>
              <a:pPr marL="285750" indent="-285750">
                <a:buFontTx/>
                <a:buChar char="-"/>
              </a:pPr>
              <a:r>
                <a:rPr lang="fi-FI" sz="1600" b="1" dirty="0" smtClean="0"/>
                <a:t>TUKIMATERIAALIT</a:t>
              </a:r>
            </a:p>
            <a:p>
              <a:pPr marL="285750" indent="-285750">
                <a:buFontTx/>
                <a:buChar char="-"/>
              </a:pPr>
              <a:r>
                <a:rPr lang="fi-FI" sz="1600" b="1" dirty="0" smtClean="0"/>
                <a:t>TEKNOLOGIA TUTUKSI</a:t>
              </a:r>
            </a:p>
            <a:p>
              <a:pPr marL="285750" indent="-285750">
                <a:buFontTx/>
                <a:buChar char="-"/>
              </a:pPr>
              <a:endParaRPr lang="fi-FI" sz="1600" b="1" dirty="0"/>
            </a:p>
          </p:txBody>
        </p:sp>
      </p:grpSp>
      <p:sp>
        <p:nvSpPr>
          <p:cNvPr id="19" name="Tekstiruutu 18"/>
          <p:cNvSpPr txBox="1"/>
          <p:nvPr/>
        </p:nvSpPr>
        <p:spPr>
          <a:xfrm>
            <a:off x="2949639" y="0"/>
            <a:ext cx="4569806" cy="523220"/>
          </a:xfrm>
          <a:prstGeom prst="rect">
            <a:avLst/>
          </a:prstGeom>
          <a:noFill/>
        </p:spPr>
        <p:txBody>
          <a:bodyPr wrap="none" rtlCol="0">
            <a:spAutoFit/>
          </a:bodyPr>
          <a:lstStyle/>
          <a:p>
            <a:r>
              <a:rPr lang="fi-FI" sz="2800" b="1" dirty="0" smtClean="0"/>
              <a:t>KONNEVEDEN MALLI 2012 - &gt;</a:t>
            </a:r>
            <a:endParaRPr lang="fi-FI" sz="2800" b="1" dirty="0"/>
          </a:p>
        </p:txBody>
      </p:sp>
      <p:cxnSp>
        <p:nvCxnSpPr>
          <p:cNvPr id="21" name="Suora nuoliyhdysviiva 20"/>
          <p:cNvCxnSpPr/>
          <p:nvPr/>
        </p:nvCxnSpPr>
        <p:spPr>
          <a:xfrm flipV="1">
            <a:off x="353894" y="523220"/>
            <a:ext cx="8451825" cy="57702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kstiruutu 21"/>
          <p:cNvSpPr txBox="1"/>
          <p:nvPr/>
        </p:nvSpPr>
        <p:spPr>
          <a:xfrm>
            <a:off x="2949639" y="6543321"/>
            <a:ext cx="1261846" cy="369332"/>
          </a:xfrm>
          <a:prstGeom prst="rect">
            <a:avLst/>
          </a:prstGeom>
          <a:noFill/>
        </p:spPr>
        <p:txBody>
          <a:bodyPr wrap="none" rtlCol="0">
            <a:spAutoFit/>
          </a:bodyPr>
          <a:lstStyle/>
          <a:p>
            <a:r>
              <a:rPr lang="fi-FI" dirty="0" smtClean="0"/>
              <a:t>SYKSY 2012</a:t>
            </a:r>
            <a:endParaRPr lang="fi-FI" dirty="0"/>
          </a:p>
        </p:txBody>
      </p:sp>
      <p:grpSp>
        <p:nvGrpSpPr>
          <p:cNvPr id="23" name="Ryhmitä 22"/>
          <p:cNvGrpSpPr/>
          <p:nvPr/>
        </p:nvGrpSpPr>
        <p:grpSpPr>
          <a:xfrm>
            <a:off x="3579789" y="4720538"/>
            <a:ext cx="2845551" cy="1573634"/>
            <a:chOff x="3288353" y="3480040"/>
            <a:chExt cx="2845551" cy="1573634"/>
          </a:xfrm>
        </p:grpSpPr>
        <p:sp>
          <p:nvSpPr>
            <p:cNvPr id="24" name="Suorakulmio 23"/>
            <p:cNvSpPr/>
            <p:nvPr/>
          </p:nvSpPr>
          <p:spPr>
            <a:xfrm>
              <a:off x="3288353" y="3480040"/>
              <a:ext cx="2845551" cy="15736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5" name="Tekstiruutu 24"/>
            <p:cNvSpPr txBox="1"/>
            <p:nvPr/>
          </p:nvSpPr>
          <p:spPr>
            <a:xfrm>
              <a:off x="3288353" y="3542504"/>
              <a:ext cx="2845551" cy="1200329"/>
            </a:xfrm>
            <a:prstGeom prst="rect">
              <a:avLst/>
            </a:prstGeom>
            <a:noFill/>
          </p:spPr>
          <p:txBody>
            <a:bodyPr wrap="none" rtlCol="0">
              <a:spAutoFit/>
            </a:bodyPr>
            <a:lstStyle/>
            <a:p>
              <a:r>
                <a:rPr lang="fi-FI" dirty="0" smtClean="0"/>
                <a:t>OSAAMISEN KEHITTÄMINEN</a:t>
              </a:r>
            </a:p>
            <a:p>
              <a:pPr marL="285750" indent="-285750">
                <a:buFontTx/>
                <a:buChar char="-"/>
              </a:pPr>
              <a:r>
                <a:rPr lang="fi-FI" b="1" dirty="0" smtClean="0"/>
                <a:t>Vertaiskoulutus</a:t>
              </a:r>
            </a:p>
            <a:p>
              <a:pPr marL="285750" indent="-285750">
                <a:buFontTx/>
                <a:buChar char="-"/>
              </a:pPr>
              <a:r>
                <a:rPr lang="fi-FI" b="1" dirty="0" err="1" smtClean="0"/>
                <a:t>Digitutor</a:t>
              </a:r>
              <a:endParaRPr lang="fi-FI" b="1" dirty="0" smtClean="0"/>
            </a:p>
            <a:p>
              <a:pPr marL="285750" indent="-285750">
                <a:buFontTx/>
                <a:buChar char="-"/>
              </a:pPr>
              <a:r>
                <a:rPr lang="fi-FI" b="1" dirty="0" smtClean="0"/>
                <a:t>Openkortit</a:t>
              </a:r>
            </a:p>
          </p:txBody>
        </p:sp>
      </p:grpSp>
      <p:grpSp>
        <p:nvGrpSpPr>
          <p:cNvPr id="26" name="Ryhmitä 25"/>
          <p:cNvGrpSpPr/>
          <p:nvPr/>
        </p:nvGrpSpPr>
        <p:grpSpPr>
          <a:xfrm>
            <a:off x="3579789" y="1342159"/>
            <a:ext cx="2467342" cy="4258760"/>
            <a:chOff x="1865639" y="4581163"/>
            <a:chExt cx="2467342" cy="2276815"/>
          </a:xfrm>
        </p:grpSpPr>
        <p:sp>
          <p:nvSpPr>
            <p:cNvPr id="27" name="Suorakulmio 26"/>
            <p:cNvSpPr/>
            <p:nvPr/>
          </p:nvSpPr>
          <p:spPr>
            <a:xfrm>
              <a:off x="1865639" y="4581163"/>
              <a:ext cx="2467342" cy="175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8" name="Tekstiruutu 27"/>
            <p:cNvSpPr txBox="1"/>
            <p:nvPr/>
          </p:nvSpPr>
          <p:spPr>
            <a:xfrm>
              <a:off x="1865639" y="4581163"/>
              <a:ext cx="2467342" cy="2276815"/>
            </a:xfrm>
            <a:prstGeom prst="rect">
              <a:avLst/>
            </a:prstGeom>
            <a:noFill/>
          </p:spPr>
          <p:txBody>
            <a:bodyPr wrap="none" rtlCol="0">
              <a:spAutoFit/>
            </a:bodyPr>
            <a:lstStyle/>
            <a:p>
              <a:r>
                <a:rPr lang="fi-FI" dirty="0" smtClean="0"/>
                <a:t>OPPILAAN</a:t>
              </a:r>
            </a:p>
            <a:p>
              <a:r>
                <a:rPr lang="fi-FI" dirty="0" smtClean="0"/>
                <a:t>TAITOJEN KEHITYS</a:t>
              </a:r>
            </a:p>
            <a:p>
              <a:pPr marL="285750" indent="-285750">
                <a:buFontTx/>
                <a:buChar char="-"/>
              </a:pPr>
              <a:r>
                <a:rPr lang="fi-FI" dirty="0" smtClean="0"/>
                <a:t>10 sormijärjestelmä</a:t>
              </a:r>
            </a:p>
            <a:p>
              <a:pPr marL="285750" indent="-285750">
                <a:buFontTx/>
                <a:buChar char="-"/>
              </a:pPr>
              <a:r>
                <a:rPr lang="fi-FI" dirty="0" smtClean="0"/>
                <a:t>Kuva, teksti, taulukko</a:t>
              </a:r>
            </a:p>
            <a:p>
              <a:pPr marL="285750" indent="-285750">
                <a:buFontTx/>
                <a:buChar char="-"/>
              </a:pPr>
              <a:r>
                <a:rPr lang="fi-FI" dirty="0" smtClean="0"/>
                <a:t>Ruutukaappaus, </a:t>
              </a:r>
            </a:p>
            <a:p>
              <a:pPr marL="285750" indent="-285750">
                <a:buFontTx/>
                <a:buChar char="-"/>
              </a:pPr>
              <a:r>
                <a:rPr lang="fi-FI" dirty="0" smtClean="0"/>
                <a:t>sähköposti, </a:t>
              </a:r>
            </a:p>
            <a:p>
              <a:pPr marL="285750" indent="-285750">
                <a:buFontTx/>
                <a:buChar char="-"/>
              </a:pPr>
              <a:r>
                <a:rPr lang="fi-FI" dirty="0" err="1" smtClean="0"/>
                <a:t>Live@Edu</a:t>
              </a:r>
              <a:endParaRPr lang="fi-FI" dirty="0" smtClean="0"/>
            </a:p>
            <a:p>
              <a:pPr marL="285750" indent="-285750">
                <a:buFontTx/>
                <a:buChar char="-"/>
              </a:pPr>
              <a:endParaRPr lang="fi-FI" dirty="0" smtClean="0"/>
            </a:p>
            <a:p>
              <a:pPr marL="285750" indent="-285750">
                <a:buFontTx/>
                <a:buChar char="-"/>
              </a:pPr>
              <a:r>
                <a:rPr lang="fi-FI" dirty="0" smtClean="0"/>
                <a:t>LUOKKAKALENTERIT</a:t>
              </a:r>
            </a:p>
            <a:p>
              <a:pPr marL="285750" indent="-285750">
                <a:buFontTx/>
                <a:buChar char="-"/>
              </a:pPr>
              <a:r>
                <a:rPr lang="fi-FI" dirty="0" smtClean="0"/>
                <a:t>MOBIILISISÄLLÖT</a:t>
              </a:r>
            </a:p>
            <a:p>
              <a:pPr marL="285750" indent="-285750">
                <a:buFontTx/>
                <a:buChar char="-"/>
              </a:pPr>
              <a:r>
                <a:rPr lang="fi-FI" dirty="0" smtClean="0"/>
                <a:t>PELIT ERITTYJINÄ</a:t>
              </a:r>
            </a:p>
            <a:p>
              <a:pPr marL="285750" indent="-285750">
                <a:buFontTx/>
                <a:buChar char="-"/>
              </a:pPr>
              <a:endParaRPr lang="fi-FI" dirty="0" smtClean="0"/>
            </a:p>
            <a:p>
              <a:pPr marL="285750" indent="-285750">
                <a:buFontTx/>
                <a:buChar char="-"/>
              </a:pPr>
              <a:endParaRPr lang="fi-FI" dirty="0"/>
            </a:p>
          </p:txBody>
        </p:sp>
      </p:grpSp>
      <p:grpSp>
        <p:nvGrpSpPr>
          <p:cNvPr id="32" name="Ryhmitä 31"/>
          <p:cNvGrpSpPr/>
          <p:nvPr/>
        </p:nvGrpSpPr>
        <p:grpSpPr>
          <a:xfrm>
            <a:off x="3033933" y="1163809"/>
            <a:ext cx="400111" cy="5129660"/>
            <a:chOff x="7321680" y="500264"/>
            <a:chExt cx="400111" cy="5129660"/>
          </a:xfrm>
        </p:grpSpPr>
        <p:sp>
          <p:nvSpPr>
            <p:cNvPr id="30" name="Suorakulmio 29"/>
            <p:cNvSpPr/>
            <p:nvPr/>
          </p:nvSpPr>
          <p:spPr>
            <a:xfrm>
              <a:off x="7321680" y="500264"/>
              <a:ext cx="395529" cy="512966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1" name="Tekstiruutu 30"/>
            <p:cNvSpPr txBox="1"/>
            <p:nvPr/>
          </p:nvSpPr>
          <p:spPr>
            <a:xfrm rot="5400000">
              <a:off x="6200951" y="2899586"/>
              <a:ext cx="2641569" cy="400110"/>
            </a:xfrm>
            <a:prstGeom prst="rect">
              <a:avLst/>
            </a:prstGeom>
            <a:noFill/>
          </p:spPr>
          <p:txBody>
            <a:bodyPr wrap="none" rtlCol="0">
              <a:spAutoFit/>
            </a:bodyPr>
            <a:lstStyle/>
            <a:p>
              <a:r>
                <a:rPr lang="fi-FI" sz="2000" b="1" dirty="0" smtClean="0"/>
                <a:t>ARVIOINTI JA PÄIVITYS </a:t>
              </a:r>
              <a:endParaRPr lang="fi-FI" sz="2000" b="1" dirty="0"/>
            </a:p>
          </p:txBody>
        </p:sp>
      </p:grpSp>
      <p:grpSp>
        <p:nvGrpSpPr>
          <p:cNvPr id="42" name="Ryhmitä 41"/>
          <p:cNvGrpSpPr/>
          <p:nvPr/>
        </p:nvGrpSpPr>
        <p:grpSpPr>
          <a:xfrm>
            <a:off x="6524193" y="1167949"/>
            <a:ext cx="3241080" cy="5681329"/>
            <a:chOff x="6524193" y="1167949"/>
            <a:chExt cx="3241080" cy="5681329"/>
          </a:xfrm>
        </p:grpSpPr>
        <p:sp>
          <p:nvSpPr>
            <p:cNvPr id="29" name="Tekstiruutu 28"/>
            <p:cNvSpPr txBox="1"/>
            <p:nvPr/>
          </p:nvSpPr>
          <p:spPr>
            <a:xfrm>
              <a:off x="6724249" y="6479946"/>
              <a:ext cx="1314482" cy="369332"/>
            </a:xfrm>
            <a:prstGeom prst="rect">
              <a:avLst/>
            </a:prstGeom>
            <a:noFill/>
          </p:spPr>
          <p:txBody>
            <a:bodyPr wrap="none" rtlCol="0">
              <a:spAutoFit/>
            </a:bodyPr>
            <a:lstStyle/>
            <a:p>
              <a:r>
                <a:rPr lang="fi-FI" dirty="0" smtClean="0"/>
                <a:t>KEVÄT 2013 </a:t>
              </a:r>
              <a:endParaRPr lang="fi-FI" dirty="0"/>
            </a:p>
          </p:txBody>
        </p:sp>
        <p:grpSp>
          <p:nvGrpSpPr>
            <p:cNvPr id="33" name="Ryhmitä 32"/>
            <p:cNvGrpSpPr/>
            <p:nvPr/>
          </p:nvGrpSpPr>
          <p:grpSpPr>
            <a:xfrm>
              <a:off x="6524193" y="1167949"/>
              <a:ext cx="400111" cy="5129660"/>
              <a:chOff x="7321680" y="500264"/>
              <a:chExt cx="400111" cy="5129660"/>
            </a:xfrm>
          </p:grpSpPr>
          <p:sp>
            <p:nvSpPr>
              <p:cNvPr id="34" name="Suorakulmio 33"/>
              <p:cNvSpPr/>
              <p:nvPr/>
            </p:nvSpPr>
            <p:spPr>
              <a:xfrm>
                <a:off x="7321680" y="500264"/>
                <a:ext cx="395529" cy="5129660"/>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5" name="Tekstiruutu 34"/>
              <p:cNvSpPr txBox="1"/>
              <p:nvPr/>
            </p:nvSpPr>
            <p:spPr>
              <a:xfrm rot="5400000">
                <a:off x="6200951" y="2899586"/>
                <a:ext cx="2641569" cy="400110"/>
              </a:xfrm>
              <a:prstGeom prst="rect">
                <a:avLst/>
              </a:prstGeom>
              <a:noFill/>
            </p:spPr>
            <p:txBody>
              <a:bodyPr wrap="none" rtlCol="0">
                <a:spAutoFit/>
              </a:bodyPr>
              <a:lstStyle/>
              <a:p>
                <a:r>
                  <a:rPr lang="fi-FI" sz="2000" b="1" dirty="0" smtClean="0"/>
                  <a:t>ARVIOINTI JA PÄIVITYS </a:t>
                </a:r>
                <a:endParaRPr lang="fi-FI" sz="2000" b="1" dirty="0"/>
              </a:p>
            </p:txBody>
          </p:sp>
        </p:grpSp>
        <p:grpSp>
          <p:nvGrpSpPr>
            <p:cNvPr id="36" name="Ryhmitä 35"/>
            <p:cNvGrpSpPr/>
            <p:nvPr/>
          </p:nvGrpSpPr>
          <p:grpSpPr>
            <a:xfrm>
              <a:off x="6919722" y="4719835"/>
              <a:ext cx="2845551" cy="1573634"/>
              <a:chOff x="3288353" y="3480040"/>
              <a:chExt cx="2845551" cy="1573634"/>
            </a:xfrm>
          </p:grpSpPr>
          <p:sp>
            <p:nvSpPr>
              <p:cNvPr id="37" name="Suorakulmio 36"/>
              <p:cNvSpPr/>
              <p:nvPr/>
            </p:nvSpPr>
            <p:spPr>
              <a:xfrm>
                <a:off x="3288353" y="3480040"/>
                <a:ext cx="2845551" cy="157363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8" name="Tekstiruutu 37"/>
              <p:cNvSpPr txBox="1"/>
              <p:nvPr/>
            </p:nvSpPr>
            <p:spPr>
              <a:xfrm>
                <a:off x="3288353" y="3542504"/>
                <a:ext cx="2845551" cy="1200329"/>
              </a:xfrm>
              <a:prstGeom prst="rect">
                <a:avLst/>
              </a:prstGeom>
              <a:noFill/>
            </p:spPr>
            <p:txBody>
              <a:bodyPr wrap="none" rtlCol="0">
                <a:spAutoFit/>
              </a:bodyPr>
              <a:lstStyle/>
              <a:p>
                <a:r>
                  <a:rPr lang="fi-FI" dirty="0" smtClean="0"/>
                  <a:t>OSAAMISEN KEHITTÄMINEN</a:t>
                </a:r>
              </a:p>
              <a:p>
                <a:pPr marL="285750" indent="-285750">
                  <a:buFontTx/>
                  <a:buChar char="-"/>
                </a:pPr>
                <a:r>
                  <a:rPr lang="fi-FI" b="1" dirty="0" smtClean="0"/>
                  <a:t>Vertaiskoulutus</a:t>
                </a:r>
              </a:p>
              <a:p>
                <a:pPr marL="285750" indent="-285750">
                  <a:buFontTx/>
                  <a:buChar char="-"/>
                </a:pPr>
                <a:r>
                  <a:rPr lang="fi-FI" b="1" dirty="0" err="1" smtClean="0"/>
                  <a:t>Digitutor</a:t>
                </a:r>
                <a:endParaRPr lang="fi-FI" b="1" dirty="0" smtClean="0"/>
              </a:p>
              <a:p>
                <a:pPr marL="285750" indent="-285750">
                  <a:buFontTx/>
                  <a:buChar char="-"/>
                </a:pPr>
                <a:r>
                  <a:rPr lang="fi-FI" b="1" dirty="0" smtClean="0"/>
                  <a:t>Openkortit</a:t>
                </a:r>
              </a:p>
            </p:txBody>
          </p:sp>
        </p:grpSp>
        <p:grpSp>
          <p:nvGrpSpPr>
            <p:cNvPr id="39" name="Ryhmitä 38"/>
            <p:cNvGrpSpPr/>
            <p:nvPr/>
          </p:nvGrpSpPr>
          <p:grpSpPr>
            <a:xfrm>
              <a:off x="6919722" y="1341456"/>
              <a:ext cx="2467342" cy="4258760"/>
              <a:chOff x="1865639" y="4581163"/>
              <a:chExt cx="2467342" cy="2276815"/>
            </a:xfrm>
          </p:grpSpPr>
          <p:sp>
            <p:nvSpPr>
              <p:cNvPr id="40" name="Suorakulmio 39"/>
              <p:cNvSpPr/>
              <p:nvPr/>
            </p:nvSpPr>
            <p:spPr>
              <a:xfrm>
                <a:off x="1865639" y="4581163"/>
                <a:ext cx="2467342" cy="175432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1" name="Tekstiruutu 40"/>
              <p:cNvSpPr txBox="1"/>
              <p:nvPr/>
            </p:nvSpPr>
            <p:spPr>
              <a:xfrm>
                <a:off x="1865639" y="4581163"/>
                <a:ext cx="2467342" cy="2276815"/>
              </a:xfrm>
              <a:prstGeom prst="rect">
                <a:avLst/>
              </a:prstGeom>
              <a:noFill/>
            </p:spPr>
            <p:txBody>
              <a:bodyPr wrap="none" rtlCol="0">
                <a:spAutoFit/>
              </a:bodyPr>
              <a:lstStyle/>
              <a:p>
                <a:r>
                  <a:rPr lang="fi-FI" dirty="0" smtClean="0"/>
                  <a:t>OPPILAAN</a:t>
                </a:r>
              </a:p>
              <a:p>
                <a:r>
                  <a:rPr lang="fi-FI" dirty="0" smtClean="0"/>
                  <a:t>TAITOJEN KEHITYS</a:t>
                </a:r>
              </a:p>
              <a:p>
                <a:pPr marL="285750" indent="-285750">
                  <a:buFontTx/>
                  <a:buChar char="-"/>
                </a:pPr>
                <a:r>
                  <a:rPr lang="fi-FI" dirty="0" smtClean="0"/>
                  <a:t>10 sormijärjestelmä</a:t>
                </a:r>
              </a:p>
              <a:p>
                <a:pPr marL="285750" indent="-285750">
                  <a:buFontTx/>
                  <a:buChar char="-"/>
                </a:pPr>
                <a:r>
                  <a:rPr lang="fi-FI" dirty="0" smtClean="0"/>
                  <a:t>Kuva, teksti, taulukko</a:t>
                </a:r>
              </a:p>
              <a:p>
                <a:pPr marL="285750" indent="-285750">
                  <a:buFontTx/>
                  <a:buChar char="-"/>
                </a:pPr>
                <a:r>
                  <a:rPr lang="fi-FI" dirty="0" smtClean="0"/>
                  <a:t>Ruutukaappaus, </a:t>
                </a:r>
              </a:p>
              <a:p>
                <a:pPr marL="285750" indent="-285750">
                  <a:buFontTx/>
                  <a:buChar char="-"/>
                </a:pPr>
                <a:r>
                  <a:rPr lang="fi-FI" dirty="0" smtClean="0"/>
                  <a:t>sähköposti, </a:t>
                </a:r>
              </a:p>
              <a:p>
                <a:pPr marL="285750" indent="-285750">
                  <a:buFontTx/>
                  <a:buChar char="-"/>
                </a:pPr>
                <a:r>
                  <a:rPr lang="fi-FI" dirty="0" err="1" smtClean="0"/>
                  <a:t>Live@Edu</a:t>
                </a:r>
                <a:endParaRPr lang="fi-FI" dirty="0" smtClean="0"/>
              </a:p>
              <a:p>
                <a:pPr marL="285750" indent="-285750">
                  <a:buFontTx/>
                  <a:buChar char="-"/>
                </a:pPr>
                <a:endParaRPr lang="fi-FI" dirty="0" smtClean="0"/>
              </a:p>
              <a:p>
                <a:pPr marL="285750" indent="-285750">
                  <a:buFontTx/>
                  <a:buChar char="-"/>
                </a:pPr>
                <a:r>
                  <a:rPr lang="fi-FI" dirty="0" smtClean="0"/>
                  <a:t>LUOKKAKALENTERIT</a:t>
                </a:r>
              </a:p>
              <a:p>
                <a:pPr marL="285750" indent="-285750">
                  <a:buFontTx/>
                  <a:buChar char="-"/>
                </a:pPr>
                <a:r>
                  <a:rPr lang="fi-FI" dirty="0" smtClean="0"/>
                  <a:t>MOBIILISISÄLLÖT</a:t>
                </a:r>
              </a:p>
              <a:p>
                <a:pPr marL="285750" indent="-285750">
                  <a:buFontTx/>
                  <a:buChar char="-"/>
                </a:pPr>
                <a:r>
                  <a:rPr lang="fi-FI" dirty="0" smtClean="0"/>
                  <a:t>PELIT ERITTYJINÄ</a:t>
                </a:r>
              </a:p>
              <a:p>
                <a:pPr marL="285750" indent="-285750">
                  <a:buFontTx/>
                  <a:buChar char="-"/>
                </a:pPr>
                <a:endParaRPr lang="fi-FI" dirty="0" smtClean="0"/>
              </a:p>
              <a:p>
                <a:pPr marL="285750" indent="-285750">
                  <a:buFontTx/>
                  <a:buChar char="-"/>
                </a:pPr>
                <a:endParaRPr lang="fi-FI" dirty="0"/>
              </a:p>
            </p:txBody>
          </p:sp>
        </p:grpSp>
      </p:grpSp>
    </p:spTree>
    <p:extLst>
      <p:ext uri="{BB962C8B-B14F-4D97-AF65-F5344CB8AC3E}">
        <p14:creationId xmlns:p14="http://schemas.microsoft.com/office/powerpoint/2010/main" val="1048756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linds(horizont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linds(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linds(horizontal)">
                                      <p:cBhvr>
                                        <p:cTn id="4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flipV="1">
            <a:off x="327025" y="1412875"/>
            <a:ext cx="8569325" cy="4264025"/>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158723" name="Rectangle 3"/>
          <p:cNvSpPr>
            <a:spLocks noChangeArrowheads="1"/>
          </p:cNvSpPr>
          <p:nvPr/>
        </p:nvSpPr>
        <p:spPr bwMode="auto">
          <a:xfrm>
            <a:off x="304800" y="5257800"/>
            <a:ext cx="8713788" cy="504825"/>
          </a:xfrm>
          <a:prstGeom prst="rect">
            <a:avLst/>
          </a:prstGeom>
          <a:solidFill>
            <a:srgbClr val="DDDDDD">
              <a:alpha val="50195"/>
            </a:srgbClr>
          </a:solidFill>
          <a:ln w="9525">
            <a:solidFill>
              <a:schemeClr val="tx1"/>
            </a:solidFill>
            <a:miter lim="800000"/>
            <a:headEnd/>
            <a:tailEnd/>
          </a:ln>
        </p:spPr>
        <p:txBody>
          <a:bodyPr wrap="none" anchor="ctr"/>
          <a:lstStyle/>
          <a:p>
            <a:pPr algn="ctr"/>
            <a:endParaRPr lang="en-US" sz="2400"/>
          </a:p>
        </p:txBody>
      </p:sp>
      <p:sp>
        <p:nvSpPr>
          <p:cNvPr id="158724" name="Text Box 4"/>
          <p:cNvSpPr txBox="1">
            <a:spLocks noChangeArrowheads="1"/>
          </p:cNvSpPr>
          <p:nvPr/>
        </p:nvSpPr>
        <p:spPr bwMode="auto">
          <a:xfrm>
            <a:off x="381000" y="5257800"/>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OPETTAJAN VERKOTTUMINEN</a:t>
            </a:r>
            <a:endParaRPr lang="en-GB" sz="1200" b="1">
              <a:latin typeface="Arial" charset="0"/>
            </a:endParaRPr>
          </a:p>
        </p:txBody>
      </p:sp>
      <p:sp>
        <p:nvSpPr>
          <p:cNvPr id="158725" name="Text Box 5"/>
          <p:cNvSpPr txBox="1">
            <a:spLocks noChangeArrowheads="1"/>
          </p:cNvSpPr>
          <p:nvPr/>
        </p:nvSpPr>
        <p:spPr bwMode="auto">
          <a:xfrm>
            <a:off x="3581400" y="5257800"/>
            <a:ext cx="1728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tuotantotiimiin osallistuminen</a:t>
            </a:r>
            <a:endParaRPr lang="en-GB" sz="1200" b="1">
              <a:latin typeface="Arial" charset="0"/>
            </a:endParaRPr>
          </a:p>
        </p:txBody>
      </p:sp>
      <p:sp>
        <p:nvSpPr>
          <p:cNvPr id="158726" name="Text Box 6"/>
          <p:cNvSpPr txBox="1">
            <a:spLocks noChangeArrowheads="1"/>
          </p:cNvSpPr>
          <p:nvPr/>
        </p:nvSpPr>
        <p:spPr bwMode="auto">
          <a:xfrm>
            <a:off x="5181600" y="5334000"/>
            <a:ext cx="1474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GB" sz="1200" b="1">
                <a:latin typeface="Arial" charset="0"/>
              </a:rPr>
              <a:t>Oppiaine-verkot</a:t>
            </a:r>
          </a:p>
        </p:txBody>
      </p:sp>
      <p:sp>
        <p:nvSpPr>
          <p:cNvPr id="158727" name="Text Box 7"/>
          <p:cNvSpPr txBox="1">
            <a:spLocks noChangeArrowheads="1"/>
          </p:cNvSpPr>
          <p:nvPr/>
        </p:nvSpPr>
        <p:spPr bwMode="auto">
          <a:xfrm>
            <a:off x="6858000" y="5257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GB" sz="1200" b="1">
                <a:latin typeface="Arial" charset="0"/>
              </a:rPr>
              <a:t>Organisaatioiden yhteiset kurssisisällöt</a:t>
            </a:r>
          </a:p>
        </p:txBody>
      </p:sp>
      <p:sp>
        <p:nvSpPr>
          <p:cNvPr id="158728" name="Rectangle 8"/>
          <p:cNvSpPr>
            <a:spLocks noChangeArrowheads="1"/>
          </p:cNvSpPr>
          <p:nvPr/>
        </p:nvSpPr>
        <p:spPr bwMode="auto">
          <a:xfrm>
            <a:off x="304800" y="4038600"/>
            <a:ext cx="8713788" cy="576263"/>
          </a:xfrm>
          <a:prstGeom prst="rect">
            <a:avLst/>
          </a:prstGeom>
          <a:solidFill>
            <a:schemeClr val="hlink">
              <a:alpha val="50195"/>
            </a:schemeClr>
          </a:solidFill>
          <a:ln w="9525">
            <a:solidFill>
              <a:schemeClr val="tx1"/>
            </a:solidFill>
            <a:miter lim="800000"/>
            <a:headEnd/>
            <a:tailEnd/>
          </a:ln>
        </p:spPr>
        <p:txBody>
          <a:bodyPr wrap="none" anchor="ctr"/>
          <a:lstStyle/>
          <a:p>
            <a:pPr algn="ctr"/>
            <a:endParaRPr lang="en-US" sz="2400"/>
          </a:p>
        </p:txBody>
      </p:sp>
      <p:sp>
        <p:nvSpPr>
          <p:cNvPr id="158729" name="Text Box 9"/>
          <p:cNvSpPr txBox="1">
            <a:spLocks noChangeArrowheads="1"/>
          </p:cNvSpPr>
          <p:nvPr/>
        </p:nvSpPr>
        <p:spPr bwMode="auto">
          <a:xfrm>
            <a:off x="1884363" y="4111625"/>
            <a:ext cx="151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GB" sz="1400" b="1">
                <a:latin typeface="Arial" charset="0"/>
              </a:rPr>
              <a:t>Koulun omat</a:t>
            </a:r>
          </a:p>
        </p:txBody>
      </p:sp>
      <p:sp>
        <p:nvSpPr>
          <p:cNvPr id="158730" name="Text Box 10"/>
          <p:cNvSpPr txBox="1">
            <a:spLocks noChangeArrowheads="1"/>
          </p:cNvSpPr>
          <p:nvPr/>
        </p:nvSpPr>
        <p:spPr bwMode="auto">
          <a:xfrm>
            <a:off x="304800" y="4191000"/>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GB" sz="1200" b="1">
                <a:latin typeface="Arial" charset="0"/>
              </a:rPr>
              <a:t>TEKNOLOGIA KÄYTÖSSÄ</a:t>
            </a:r>
          </a:p>
        </p:txBody>
      </p:sp>
      <p:sp>
        <p:nvSpPr>
          <p:cNvPr id="158731" name="Text Box 11"/>
          <p:cNvSpPr txBox="1">
            <a:spLocks noChangeArrowheads="1"/>
          </p:cNvSpPr>
          <p:nvPr/>
        </p:nvSpPr>
        <p:spPr bwMode="auto">
          <a:xfrm>
            <a:off x="3886200" y="4038600"/>
            <a:ext cx="17287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GB" sz="1400" b="1">
                <a:latin typeface="Arial" charset="0"/>
              </a:rPr>
              <a:t>Koulu, koti, kirjasto</a:t>
            </a:r>
          </a:p>
        </p:txBody>
      </p:sp>
      <p:sp>
        <p:nvSpPr>
          <p:cNvPr id="158732" name="Text Box 12"/>
          <p:cNvSpPr txBox="1">
            <a:spLocks noChangeArrowheads="1"/>
          </p:cNvSpPr>
          <p:nvPr/>
        </p:nvSpPr>
        <p:spPr bwMode="auto">
          <a:xfrm>
            <a:off x="6096000" y="4114800"/>
            <a:ext cx="2663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GB" sz="1400" b="1">
                <a:latin typeface="Arial" charset="0"/>
              </a:rPr>
              <a:t>Oman ajanhallinnan mukaan paikasta riippumatta</a:t>
            </a:r>
          </a:p>
        </p:txBody>
      </p:sp>
      <p:sp>
        <p:nvSpPr>
          <p:cNvPr id="158733" name="Rectangle 13"/>
          <p:cNvSpPr>
            <a:spLocks noChangeArrowheads="1"/>
          </p:cNvSpPr>
          <p:nvPr/>
        </p:nvSpPr>
        <p:spPr bwMode="auto">
          <a:xfrm>
            <a:off x="300038" y="4648200"/>
            <a:ext cx="8713787" cy="609600"/>
          </a:xfrm>
          <a:prstGeom prst="rect">
            <a:avLst/>
          </a:prstGeom>
          <a:solidFill>
            <a:srgbClr val="DFBFFF">
              <a:alpha val="50195"/>
            </a:srgbClr>
          </a:solidFill>
          <a:ln w="9525">
            <a:solidFill>
              <a:schemeClr val="tx1"/>
            </a:solidFill>
            <a:miter lim="800000"/>
            <a:headEnd/>
            <a:tailEnd/>
          </a:ln>
        </p:spPr>
        <p:txBody>
          <a:bodyPr wrap="none" anchor="ctr"/>
          <a:lstStyle/>
          <a:p>
            <a:pPr algn="ctr"/>
            <a:endParaRPr lang="en-US" sz="2400"/>
          </a:p>
        </p:txBody>
      </p:sp>
      <p:sp>
        <p:nvSpPr>
          <p:cNvPr id="158734" name="Text Box 14"/>
          <p:cNvSpPr txBox="1">
            <a:spLocks noChangeArrowheads="1"/>
          </p:cNvSpPr>
          <p:nvPr/>
        </p:nvSpPr>
        <p:spPr bwMode="auto">
          <a:xfrm>
            <a:off x="1884363" y="4721225"/>
            <a:ext cx="151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uteliaisuus</a:t>
            </a:r>
            <a:endParaRPr lang="en-GB" sz="1400" b="1">
              <a:latin typeface="Arial" charset="0"/>
            </a:endParaRPr>
          </a:p>
        </p:txBody>
      </p:sp>
      <p:sp>
        <p:nvSpPr>
          <p:cNvPr id="158735" name="Text Box 15"/>
          <p:cNvSpPr txBox="1">
            <a:spLocks noChangeArrowheads="1"/>
          </p:cNvSpPr>
          <p:nvPr/>
        </p:nvSpPr>
        <p:spPr bwMode="auto">
          <a:xfrm>
            <a:off x="304800" y="4800600"/>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ORGANISAATION MUUTOS</a:t>
            </a:r>
            <a:endParaRPr lang="en-GB" sz="1200" b="1">
              <a:latin typeface="Arial" charset="0"/>
            </a:endParaRPr>
          </a:p>
        </p:txBody>
      </p:sp>
      <p:sp>
        <p:nvSpPr>
          <p:cNvPr id="158736" name="Text Box 16"/>
          <p:cNvSpPr txBox="1">
            <a:spLocks noChangeArrowheads="1"/>
          </p:cNvSpPr>
          <p:nvPr/>
        </p:nvSpPr>
        <p:spPr bwMode="auto">
          <a:xfrm>
            <a:off x="3325813" y="4721225"/>
            <a:ext cx="1728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vastustus ja hyöty</a:t>
            </a:r>
            <a:endParaRPr lang="en-GB" sz="1400" b="1">
              <a:latin typeface="Arial" charset="0"/>
            </a:endParaRPr>
          </a:p>
        </p:txBody>
      </p:sp>
      <p:sp>
        <p:nvSpPr>
          <p:cNvPr id="158737" name="Text Box 17"/>
          <p:cNvSpPr txBox="1">
            <a:spLocks noChangeArrowheads="1"/>
          </p:cNvSpPr>
          <p:nvPr/>
        </p:nvSpPr>
        <p:spPr bwMode="auto">
          <a:xfrm>
            <a:off x="5181600" y="4724400"/>
            <a:ext cx="1584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käytänne</a:t>
            </a:r>
          </a:p>
          <a:p>
            <a:pPr>
              <a:lnSpc>
                <a:spcPct val="50000"/>
              </a:lnSpc>
              <a:spcBef>
                <a:spcPct val="50000"/>
              </a:spcBef>
            </a:pPr>
            <a:r>
              <a:rPr lang="fi-FI" sz="1400" b="1">
                <a:latin typeface="Arial" charset="0"/>
              </a:rPr>
              <a:t>= &gt;kokeilu</a:t>
            </a:r>
            <a:endParaRPr lang="en-GB" sz="1400" b="1">
              <a:latin typeface="Arial" charset="0"/>
            </a:endParaRPr>
          </a:p>
        </p:txBody>
      </p:sp>
      <p:sp>
        <p:nvSpPr>
          <p:cNvPr id="158738" name="Text Box 18"/>
          <p:cNvSpPr txBox="1">
            <a:spLocks noChangeArrowheads="1"/>
          </p:cNvSpPr>
          <p:nvPr/>
        </p:nvSpPr>
        <p:spPr bwMode="auto">
          <a:xfrm>
            <a:off x="6553200" y="4724400"/>
            <a:ext cx="1474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käytäntö</a:t>
            </a:r>
            <a:endParaRPr lang="en-GB" sz="1400" b="1">
              <a:latin typeface="Arial" charset="0"/>
            </a:endParaRPr>
          </a:p>
        </p:txBody>
      </p:sp>
      <p:sp>
        <p:nvSpPr>
          <p:cNvPr id="158739" name="Rectangle 19"/>
          <p:cNvSpPr>
            <a:spLocks noChangeArrowheads="1"/>
          </p:cNvSpPr>
          <p:nvPr/>
        </p:nvSpPr>
        <p:spPr bwMode="auto">
          <a:xfrm>
            <a:off x="304800" y="2590800"/>
            <a:ext cx="8713788" cy="719138"/>
          </a:xfrm>
          <a:prstGeom prst="rect">
            <a:avLst/>
          </a:prstGeom>
          <a:solidFill>
            <a:srgbClr val="DDDDDD">
              <a:alpha val="50195"/>
            </a:srgbClr>
          </a:solidFill>
          <a:ln w="9525">
            <a:solidFill>
              <a:schemeClr val="tx1"/>
            </a:solidFill>
            <a:miter lim="800000"/>
            <a:headEnd/>
            <a:tailEnd/>
          </a:ln>
        </p:spPr>
        <p:txBody>
          <a:bodyPr wrap="none" anchor="ctr"/>
          <a:lstStyle/>
          <a:p>
            <a:pPr algn="ctr"/>
            <a:endParaRPr lang="en-US" sz="2400"/>
          </a:p>
        </p:txBody>
      </p:sp>
      <p:sp>
        <p:nvSpPr>
          <p:cNvPr id="158740" name="Text Box 20"/>
          <p:cNvSpPr txBox="1">
            <a:spLocks noChangeArrowheads="1"/>
          </p:cNvSpPr>
          <p:nvPr/>
        </p:nvSpPr>
        <p:spPr bwMode="auto">
          <a:xfrm>
            <a:off x="1911350" y="2811463"/>
            <a:ext cx="1511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oma opettaja</a:t>
            </a:r>
            <a:endParaRPr lang="en-GB" sz="1400" b="1">
              <a:latin typeface="Arial" charset="0"/>
            </a:endParaRPr>
          </a:p>
        </p:txBody>
      </p:sp>
      <p:sp>
        <p:nvSpPr>
          <p:cNvPr id="158741" name="Text Box 21"/>
          <p:cNvSpPr txBox="1">
            <a:spLocks noChangeArrowheads="1"/>
          </p:cNvSpPr>
          <p:nvPr/>
        </p:nvSpPr>
        <p:spPr bwMode="auto">
          <a:xfrm>
            <a:off x="381000" y="2743200"/>
            <a:ext cx="20161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TARJONTA </a:t>
            </a:r>
          </a:p>
          <a:p>
            <a:pPr>
              <a:spcBef>
                <a:spcPct val="50000"/>
              </a:spcBef>
            </a:pPr>
            <a:r>
              <a:rPr lang="fi-FI" sz="1200" b="1">
                <a:latin typeface="Arial" charset="0"/>
              </a:rPr>
              <a:t>OPS:SSA</a:t>
            </a:r>
            <a:endParaRPr lang="en-GB" sz="1200" b="1">
              <a:latin typeface="Arial" charset="0"/>
            </a:endParaRPr>
          </a:p>
        </p:txBody>
      </p:sp>
      <p:sp>
        <p:nvSpPr>
          <p:cNvPr id="158742" name="Text Box 22"/>
          <p:cNvSpPr txBox="1">
            <a:spLocks noChangeArrowheads="1"/>
          </p:cNvSpPr>
          <p:nvPr/>
        </p:nvSpPr>
        <p:spPr bwMode="auto">
          <a:xfrm>
            <a:off x="3352800" y="2667000"/>
            <a:ext cx="17287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oma opettaja</a:t>
            </a:r>
          </a:p>
          <a:p>
            <a:pPr>
              <a:lnSpc>
                <a:spcPct val="50000"/>
              </a:lnSpc>
              <a:spcBef>
                <a:spcPct val="50000"/>
              </a:spcBef>
            </a:pPr>
            <a:r>
              <a:rPr lang="fi-FI" sz="1400" b="1">
                <a:latin typeface="Arial" charset="0"/>
              </a:rPr>
              <a:t>valinnaiskurssit</a:t>
            </a:r>
            <a:endParaRPr lang="en-GB" sz="1400" b="1">
              <a:latin typeface="Arial" charset="0"/>
            </a:endParaRPr>
          </a:p>
        </p:txBody>
      </p:sp>
      <p:sp>
        <p:nvSpPr>
          <p:cNvPr id="158743" name="Text Box 23"/>
          <p:cNvSpPr txBox="1">
            <a:spLocks noChangeArrowheads="1"/>
          </p:cNvSpPr>
          <p:nvPr/>
        </p:nvSpPr>
        <p:spPr bwMode="auto">
          <a:xfrm>
            <a:off x="5008563" y="2667000"/>
            <a:ext cx="1584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oman </a:t>
            </a:r>
          </a:p>
          <a:p>
            <a:pPr>
              <a:lnSpc>
                <a:spcPct val="50000"/>
              </a:lnSpc>
              <a:spcBef>
                <a:spcPct val="50000"/>
              </a:spcBef>
            </a:pPr>
            <a:r>
              <a:rPr lang="fi-FI" sz="1400" b="1">
                <a:latin typeface="Arial" charset="0"/>
              </a:rPr>
              <a:t>opettajan</a:t>
            </a:r>
            <a:endParaRPr lang="en-GB" sz="1400" b="1">
              <a:latin typeface="Arial" charset="0"/>
            </a:endParaRPr>
          </a:p>
        </p:txBody>
      </p:sp>
      <p:sp>
        <p:nvSpPr>
          <p:cNvPr id="158744" name="Text Box 24"/>
          <p:cNvSpPr txBox="1">
            <a:spLocks noChangeArrowheads="1"/>
          </p:cNvSpPr>
          <p:nvPr/>
        </p:nvSpPr>
        <p:spPr bwMode="auto">
          <a:xfrm>
            <a:off x="6448425" y="2667000"/>
            <a:ext cx="1474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HOPS</a:t>
            </a:r>
            <a:endParaRPr lang="en-GB" sz="1400" b="1">
              <a:latin typeface="Arial" charset="0"/>
            </a:endParaRPr>
          </a:p>
        </p:txBody>
      </p:sp>
      <p:sp>
        <p:nvSpPr>
          <p:cNvPr id="158745" name="Text Box 25"/>
          <p:cNvSpPr txBox="1">
            <a:spLocks noChangeArrowheads="1"/>
          </p:cNvSpPr>
          <p:nvPr/>
        </p:nvSpPr>
        <p:spPr bwMode="auto">
          <a:xfrm>
            <a:off x="7848600" y="2667000"/>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OPS sisältö</a:t>
            </a:r>
            <a:endParaRPr lang="en-GB" sz="1400" b="1">
              <a:latin typeface="Arial" charset="0"/>
            </a:endParaRPr>
          </a:p>
        </p:txBody>
      </p:sp>
      <p:sp>
        <p:nvSpPr>
          <p:cNvPr id="158746" name="Rectangle 26"/>
          <p:cNvSpPr>
            <a:spLocks noChangeArrowheads="1"/>
          </p:cNvSpPr>
          <p:nvPr/>
        </p:nvSpPr>
        <p:spPr bwMode="auto">
          <a:xfrm>
            <a:off x="304800" y="3276600"/>
            <a:ext cx="8713788" cy="792163"/>
          </a:xfrm>
          <a:prstGeom prst="rect">
            <a:avLst/>
          </a:prstGeom>
          <a:solidFill>
            <a:schemeClr val="hlink">
              <a:alpha val="50195"/>
            </a:schemeClr>
          </a:solidFill>
          <a:ln w="9525">
            <a:solidFill>
              <a:schemeClr val="tx1"/>
            </a:solidFill>
            <a:miter lim="800000"/>
            <a:headEnd/>
            <a:tailEnd/>
          </a:ln>
        </p:spPr>
        <p:txBody>
          <a:bodyPr wrap="none" anchor="ctr"/>
          <a:lstStyle/>
          <a:p>
            <a:pPr algn="ctr"/>
            <a:endParaRPr lang="en-US" sz="2400"/>
          </a:p>
        </p:txBody>
      </p:sp>
      <p:sp>
        <p:nvSpPr>
          <p:cNvPr id="158747" name="Text Box 27"/>
          <p:cNvSpPr txBox="1">
            <a:spLocks noChangeArrowheads="1"/>
          </p:cNvSpPr>
          <p:nvPr/>
        </p:nvSpPr>
        <p:spPr bwMode="auto">
          <a:xfrm>
            <a:off x="1911350" y="3467100"/>
            <a:ext cx="15113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fi-FI" sz="1400" b="1">
                <a:latin typeface="Arial" charset="0"/>
              </a:rPr>
              <a:t>ensi </a:t>
            </a:r>
          </a:p>
          <a:p>
            <a:pPr>
              <a:lnSpc>
                <a:spcPct val="50000"/>
              </a:lnSpc>
              <a:spcBef>
                <a:spcPct val="50000"/>
              </a:spcBef>
            </a:pPr>
            <a:r>
              <a:rPr lang="fi-FI" sz="1400" b="1">
                <a:latin typeface="Arial" charset="0"/>
              </a:rPr>
              <a:t>kokemukset</a:t>
            </a:r>
            <a:endParaRPr lang="en-GB" sz="1400" b="1">
              <a:latin typeface="Arial" charset="0"/>
            </a:endParaRPr>
          </a:p>
        </p:txBody>
      </p:sp>
      <p:sp>
        <p:nvSpPr>
          <p:cNvPr id="158748" name="Text Box 28"/>
          <p:cNvSpPr txBox="1">
            <a:spLocks noChangeArrowheads="1"/>
          </p:cNvSpPr>
          <p:nvPr/>
        </p:nvSpPr>
        <p:spPr bwMode="auto">
          <a:xfrm>
            <a:off x="304800" y="34290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OPISKELIJA</a:t>
            </a:r>
            <a:endParaRPr lang="en-GB" sz="1400" b="1">
              <a:latin typeface="Arial" charset="0"/>
            </a:endParaRPr>
          </a:p>
        </p:txBody>
      </p:sp>
      <p:sp>
        <p:nvSpPr>
          <p:cNvPr id="158749" name="Text Box 29"/>
          <p:cNvSpPr txBox="1">
            <a:spLocks noChangeArrowheads="1"/>
          </p:cNvSpPr>
          <p:nvPr/>
        </p:nvSpPr>
        <p:spPr bwMode="auto">
          <a:xfrm>
            <a:off x="3276600" y="3505200"/>
            <a:ext cx="18811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fi-FI" sz="1400" b="1">
                <a:latin typeface="Arial" charset="0"/>
              </a:rPr>
              <a:t>uusi </a:t>
            </a:r>
          </a:p>
          <a:p>
            <a:pPr>
              <a:lnSpc>
                <a:spcPct val="50000"/>
              </a:lnSpc>
              <a:spcBef>
                <a:spcPct val="50000"/>
              </a:spcBef>
            </a:pPr>
            <a:r>
              <a:rPr lang="fi-FI" sz="1400" b="1">
                <a:latin typeface="Arial" charset="0"/>
              </a:rPr>
              <a:t>toimintamalli</a:t>
            </a:r>
            <a:endParaRPr lang="en-GB" sz="1400" b="1">
              <a:latin typeface="Arial" charset="0"/>
            </a:endParaRPr>
          </a:p>
        </p:txBody>
      </p:sp>
      <p:sp>
        <p:nvSpPr>
          <p:cNvPr id="158750" name="Text Box 30"/>
          <p:cNvSpPr txBox="1">
            <a:spLocks noChangeArrowheads="1"/>
          </p:cNvSpPr>
          <p:nvPr/>
        </p:nvSpPr>
        <p:spPr bwMode="auto">
          <a:xfrm>
            <a:off x="4876800" y="3505200"/>
            <a:ext cx="17287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fi-FI" sz="1400" b="1">
                <a:latin typeface="Arial" charset="0"/>
              </a:rPr>
              <a:t>käyttökokemus</a:t>
            </a:r>
          </a:p>
          <a:p>
            <a:pPr>
              <a:lnSpc>
                <a:spcPct val="50000"/>
              </a:lnSpc>
              <a:spcBef>
                <a:spcPct val="50000"/>
              </a:spcBef>
            </a:pPr>
            <a:r>
              <a:rPr lang="fi-FI" sz="1400" b="1">
                <a:latin typeface="Arial" charset="0"/>
              </a:rPr>
              <a:t>ajanhallinta </a:t>
            </a:r>
            <a:endParaRPr lang="en-GB" sz="1400" b="1">
              <a:latin typeface="Arial" charset="0"/>
            </a:endParaRPr>
          </a:p>
        </p:txBody>
      </p:sp>
      <p:sp>
        <p:nvSpPr>
          <p:cNvPr id="158751" name="Text Box 31"/>
          <p:cNvSpPr txBox="1">
            <a:spLocks noChangeArrowheads="1"/>
          </p:cNvSpPr>
          <p:nvPr/>
        </p:nvSpPr>
        <p:spPr bwMode="auto">
          <a:xfrm>
            <a:off x="6477000" y="3581400"/>
            <a:ext cx="14747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en-GB" sz="1400" b="1">
                <a:latin typeface="Arial" charset="0"/>
              </a:rPr>
              <a:t>Perustaidot</a:t>
            </a:r>
          </a:p>
        </p:txBody>
      </p:sp>
      <p:sp>
        <p:nvSpPr>
          <p:cNvPr id="158752" name="Text Box 32"/>
          <p:cNvSpPr txBox="1">
            <a:spLocks noChangeArrowheads="1"/>
          </p:cNvSpPr>
          <p:nvPr/>
        </p:nvSpPr>
        <p:spPr bwMode="auto">
          <a:xfrm>
            <a:off x="7816850" y="3322638"/>
            <a:ext cx="14033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fi-FI" sz="1400" b="1">
                <a:latin typeface="Arial" charset="0"/>
              </a:rPr>
              <a:t>virtuaaliset</a:t>
            </a:r>
          </a:p>
          <a:p>
            <a:pPr>
              <a:lnSpc>
                <a:spcPct val="50000"/>
              </a:lnSpc>
              <a:spcBef>
                <a:spcPct val="50000"/>
              </a:spcBef>
            </a:pPr>
            <a:r>
              <a:rPr lang="fi-FI" sz="1400" b="1">
                <a:latin typeface="Arial" charset="0"/>
              </a:rPr>
              <a:t>opiskelu-</a:t>
            </a:r>
          </a:p>
          <a:p>
            <a:pPr>
              <a:lnSpc>
                <a:spcPct val="50000"/>
              </a:lnSpc>
              <a:spcBef>
                <a:spcPct val="50000"/>
              </a:spcBef>
            </a:pPr>
            <a:r>
              <a:rPr lang="fi-FI" sz="1400" b="1">
                <a:latin typeface="Arial" charset="0"/>
              </a:rPr>
              <a:t>taidot</a:t>
            </a:r>
            <a:endParaRPr lang="en-GB" sz="1400" b="1">
              <a:latin typeface="Arial" charset="0"/>
            </a:endParaRPr>
          </a:p>
        </p:txBody>
      </p:sp>
      <p:sp>
        <p:nvSpPr>
          <p:cNvPr id="158753" name="Rectangle 33"/>
          <p:cNvSpPr>
            <a:spLocks noChangeArrowheads="1"/>
          </p:cNvSpPr>
          <p:nvPr/>
        </p:nvSpPr>
        <p:spPr bwMode="auto">
          <a:xfrm>
            <a:off x="304800" y="1981200"/>
            <a:ext cx="8713788" cy="609600"/>
          </a:xfrm>
          <a:prstGeom prst="rect">
            <a:avLst/>
          </a:prstGeom>
          <a:solidFill>
            <a:srgbClr val="DFBFFF">
              <a:alpha val="50195"/>
            </a:srgbClr>
          </a:solidFill>
          <a:ln w="9525">
            <a:solidFill>
              <a:schemeClr val="tx1"/>
            </a:solidFill>
            <a:miter lim="800000"/>
            <a:headEnd/>
            <a:tailEnd/>
          </a:ln>
        </p:spPr>
        <p:txBody>
          <a:bodyPr wrap="none" anchor="ctr"/>
          <a:lstStyle/>
          <a:p>
            <a:pPr algn="ctr"/>
            <a:endParaRPr lang="en-US" sz="2400"/>
          </a:p>
        </p:txBody>
      </p:sp>
      <p:sp>
        <p:nvSpPr>
          <p:cNvPr id="158754" name="Text Box 34"/>
          <p:cNvSpPr txBox="1">
            <a:spLocks noChangeArrowheads="1"/>
          </p:cNvSpPr>
          <p:nvPr/>
        </p:nvSpPr>
        <p:spPr bwMode="auto">
          <a:xfrm>
            <a:off x="1905000" y="2057400"/>
            <a:ext cx="151130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fi-FI" sz="1400" b="1">
                <a:latin typeface="Arial" charset="0"/>
              </a:rPr>
              <a:t>didaktiikan </a:t>
            </a:r>
          </a:p>
          <a:p>
            <a:pPr>
              <a:lnSpc>
                <a:spcPct val="50000"/>
              </a:lnSpc>
              <a:spcBef>
                <a:spcPct val="50000"/>
              </a:spcBef>
            </a:pPr>
            <a:r>
              <a:rPr lang="fi-FI" sz="1400" b="1">
                <a:latin typeface="Arial" charset="0"/>
              </a:rPr>
              <a:t>alkeet</a:t>
            </a:r>
            <a:endParaRPr lang="en-GB" sz="1400" b="1">
              <a:latin typeface="Arial" charset="0"/>
            </a:endParaRPr>
          </a:p>
        </p:txBody>
      </p:sp>
      <p:sp>
        <p:nvSpPr>
          <p:cNvPr id="158755" name="Text Box 35"/>
          <p:cNvSpPr txBox="1">
            <a:spLocks noChangeArrowheads="1"/>
          </p:cNvSpPr>
          <p:nvPr/>
        </p:nvSpPr>
        <p:spPr bwMode="auto">
          <a:xfrm>
            <a:off x="381000" y="2057400"/>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OPETTAJAN OSAAMINEN</a:t>
            </a:r>
            <a:endParaRPr lang="en-GB" sz="1200" b="1">
              <a:latin typeface="Arial" charset="0"/>
            </a:endParaRPr>
          </a:p>
        </p:txBody>
      </p:sp>
      <p:sp>
        <p:nvSpPr>
          <p:cNvPr id="158756" name="Text Box 36"/>
          <p:cNvSpPr txBox="1">
            <a:spLocks noChangeArrowheads="1"/>
          </p:cNvSpPr>
          <p:nvPr/>
        </p:nvSpPr>
        <p:spPr bwMode="auto">
          <a:xfrm>
            <a:off x="3352800" y="2057400"/>
            <a:ext cx="172878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fi-FI" sz="1400" b="1">
                <a:latin typeface="Arial" charset="0"/>
              </a:rPr>
              <a:t>didaktinen </a:t>
            </a:r>
          </a:p>
          <a:p>
            <a:pPr>
              <a:lnSpc>
                <a:spcPct val="50000"/>
              </a:lnSpc>
              <a:spcBef>
                <a:spcPct val="50000"/>
              </a:spcBef>
            </a:pPr>
            <a:r>
              <a:rPr lang="fi-FI" sz="1400" b="1">
                <a:latin typeface="Arial" charset="0"/>
              </a:rPr>
              <a:t>kokemus</a:t>
            </a:r>
            <a:endParaRPr lang="en-GB" sz="1400" b="1">
              <a:latin typeface="Arial" charset="0"/>
            </a:endParaRPr>
          </a:p>
        </p:txBody>
      </p:sp>
      <p:sp>
        <p:nvSpPr>
          <p:cNvPr id="158757" name="Text Box 37"/>
          <p:cNvSpPr txBox="1">
            <a:spLocks noChangeArrowheads="1"/>
          </p:cNvSpPr>
          <p:nvPr/>
        </p:nvSpPr>
        <p:spPr bwMode="auto">
          <a:xfrm>
            <a:off x="5078413" y="2057400"/>
            <a:ext cx="15843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fi-FI" sz="1400" b="1">
                <a:latin typeface="Arial" charset="0"/>
              </a:rPr>
              <a:t>didaktisia </a:t>
            </a:r>
          </a:p>
          <a:p>
            <a:pPr>
              <a:lnSpc>
                <a:spcPct val="50000"/>
              </a:lnSpc>
              <a:spcBef>
                <a:spcPct val="50000"/>
              </a:spcBef>
            </a:pPr>
            <a:r>
              <a:rPr lang="fi-FI" sz="1400" b="1">
                <a:latin typeface="Arial" charset="0"/>
              </a:rPr>
              <a:t>perustaitoja</a:t>
            </a:r>
            <a:endParaRPr lang="en-GB" sz="1400" b="1">
              <a:latin typeface="Arial" charset="0"/>
            </a:endParaRPr>
          </a:p>
        </p:txBody>
      </p:sp>
      <p:sp>
        <p:nvSpPr>
          <p:cNvPr id="158758" name="Text Box 38"/>
          <p:cNvSpPr txBox="1">
            <a:spLocks noChangeArrowheads="1"/>
          </p:cNvSpPr>
          <p:nvPr/>
        </p:nvSpPr>
        <p:spPr bwMode="auto">
          <a:xfrm>
            <a:off x="6772275" y="2057400"/>
            <a:ext cx="24479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nSpc>
                <a:spcPct val="50000"/>
              </a:lnSpc>
              <a:spcBef>
                <a:spcPct val="50000"/>
              </a:spcBef>
            </a:pPr>
            <a:r>
              <a:rPr lang="fi-FI" sz="1400" b="1">
                <a:latin typeface="Arial" charset="0"/>
              </a:rPr>
              <a:t>didaktiikan alkeiden</a:t>
            </a:r>
          </a:p>
          <a:p>
            <a:pPr>
              <a:lnSpc>
                <a:spcPct val="50000"/>
              </a:lnSpc>
              <a:spcBef>
                <a:spcPct val="50000"/>
              </a:spcBef>
            </a:pPr>
            <a:r>
              <a:rPr lang="fi-FI" sz="1400" b="1">
                <a:latin typeface="Arial" charset="0"/>
              </a:rPr>
              <a:t> hallinta</a:t>
            </a:r>
            <a:endParaRPr lang="en-GB" sz="1400" b="1">
              <a:latin typeface="Arial" charset="0"/>
            </a:endParaRPr>
          </a:p>
        </p:txBody>
      </p:sp>
      <p:sp>
        <p:nvSpPr>
          <p:cNvPr id="158759" name="Rectangle 39"/>
          <p:cNvSpPr>
            <a:spLocks noChangeArrowheads="1"/>
          </p:cNvSpPr>
          <p:nvPr/>
        </p:nvSpPr>
        <p:spPr bwMode="auto">
          <a:xfrm>
            <a:off x="327025" y="1268413"/>
            <a:ext cx="8713788" cy="720725"/>
          </a:xfrm>
          <a:prstGeom prst="rect">
            <a:avLst/>
          </a:prstGeom>
          <a:solidFill>
            <a:srgbClr val="DDDDDD">
              <a:alpha val="50195"/>
            </a:srgbClr>
          </a:solidFill>
          <a:ln w="9525">
            <a:solidFill>
              <a:schemeClr val="tx1"/>
            </a:solidFill>
            <a:miter lim="800000"/>
            <a:headEnd/>
            <a:tailEnd/>
          </a:ln>
        </p:spPr>
        <p:txBody>
          <a:bodyPr wrap="none" anchor="ctr"/>
          <a:lstStyle/>
          <a:p>
            <a:pPr algn="ctr"/>
            <a:endParaRPr lang="en-US" sz="2400"/>
          </a:p>
        </p:txBody>
      </p:sp>
      <p:sp>
        <p:nvSpPr>
          <p:cNvPr id="158760" name="Text Box 40"/>
          <p:cNvSpPr txBox="1">
            <a:spLocks noChangeArrowheads="1"/>
          </p:cNvSpPr>
          <p:nvPr/>
        </p:nvSpPr>
        <p:spPr bwMode="auto">
          <a:xfrm>
            <a:off x="304800" y="1447800"/>
            <a:ext cx="2016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OPETTAJA</a:t>
            </a:r>
            <a:endParaRPr lang="en-GB" sz="1400" b="1">
              <a:latin typeface="Arial" charset="0"/>
            </a:endParaRPr>
          </a:p>
        </p:txBody>
      </p:sp>
      <p:sp>
        <p:nvSpPr>
          <p:cNvPr id="99369" name="Text Box 41"/>
          <p:cNvSpPr txBox="1">
            <a:spLocks noChangeArrowheads="1"/>
          </p:cNvSpPr>
          <p:nvPr/>
        </p:nvSpPr>
        <p:spPr bwMode="auto">
          <a:xfrm>
            <a:off x="6683375" y="5486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endParaRPr lang="en-US" sz="2400">
              <a:latin typeface="Times New Roman" charset="0"/>
            </a:endParaRPr>
          </a:p>
        </p:txBody>
      </p:sp>
      <p:sp>
        <p:nvSpPr>
          <p:cNvPr id="99370" name="Line 42"/>
          <p:cNvSpPr>
            <a:spLocks noChangeShapeType="1"/>
          </p:cNvSpPr>
          <p:nvPr/>
        </p:nvSpPr>
        <p:spPr bwMode="auto">
          <a:xfrm>
            <a:off x="304800" y="5730875"/>
            <a:ext cx="8915400" cy="3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99371" name="Line 43"/>
          <p:cNvSpPr>
            <a:spLocks noChangeShapeType="1"/>
          </p:cNvSpPr>
          <p:nvPr/>
        </p:nvSpPr>
        <p:spPr bwMode="auto">
          <a:xfrm flipV="1">
            <a:off x="304800" y="1052513"/>
            <a:ext cx="22225" cy="46783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99372" name="Text Box 44"/>
          <p:cNvSpPr txBox="1">
            <a:spLocks noChangeArrowheads="1"/>
          </p:cNvSpPr>
          <p:nvPr/>
        </p:nvSpPr>
        <p:spPr bwMode="auto">
          <a:xfrm>
            <a:off x="838200" y="0"/>
            <a:ext cx="91440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b="1">
                <a:latin typeface="Arial" charset="0"/>
              </a:rPr>
              <a:t>VERKKO-OPETUS JA -OPISKELUTAITOJEN KEHITTYMINEN </a:t>
            </a:r>
            <a:r>
              <a:rPr lang="fi-FI" sz="2000" b="1" i="1" u="sng">
                <a:solidFill>
                  <a:schemeClr val="accent2"/>
                </a:solidFill>
                <a:latin typeface="Arial" charset="0"/>
              </a:rPr>
              <a:t>VIERIKOULUTUSMALLISSA</a:t>
            </a:r>
            <a:endParaRPr lang="en-GB" sz="2000" b="1" i="1" u="sng">
              <a:solidFill>
                <a:schemeClr val="accent2"/>
              </a:solidFill>
              <a:latin typeface="Arial" charset="0"/>
            </a:endParaRPr>
          </a:p>
        </p:txBody>
      </p:sp>
      <p:sp>
        <p:nvSpPr>
          <p:cNvPr id="99373" name="Text Box 45"/>
          <p:cNvSpPr txBox="1">
            <a:spLocks noChangeArrowheads="1"/>
          </p:cNvSpPr>
          <p:nvPr/>
        </p:nvSpPr>
        <p:spPr bwMode="auto">
          <a:xfrm>
            <a:off x="1911350" y="5302250"/>
            <a:ext cx="1511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endParaRPr lang="en-US" sz="1600" b="1">
              <a:latin typeface="Arial" charset="0"/>
            </a:endParaRPr>
          </a:p>
        </p:txBody>
      </p:sp>
      <p:sp>
        <p:nvSpPr>
          <p:cNvPr id="99374" name="Text Box 46"/>
          <p:cNvSpPr txBox="1">
            <a:spLocks noChangeArrowheads="1"/>
          </p:cNvSpPr>
          <p:nvPr/>
        </p:nvSpPr>
        <p:spPr bwMode="auto">
          <a:xfrm>
            <a:off x="3352800" y="5302250"/>
            <a:ext cx="17287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endParaRPr lang="en-US" sz="1600" b="1">
              <a:latin typeface="Arial" charset="0"/>
            </a:endParaRPr>
          </a:p>
        </p:txBody>
      </p:sp>
      <p:grpSp>
        <p:nvGrpSpPr>
          <p:cNvPr id="2" name="Group 47"/>
          <p:cNvGrpSpPr>
            <a:grpSpLocks/>
          </p:cNvGrpSpPr>
          <p:nvPr/>
        </p:nvGrpSpPr>
        <p:grpSpPr bwMode="auto">
          <a:xfrm>
            <a:off x="1219200" y="762000"/>
            <a:ext cx="2197100" cy="1219200"/>
            <a:chOff x="720" y="480"/>
            <a:chExt cx="1384" cy="768"/>
          </a:xfrm>
        </p:grpSpPr>
        <p:sp>
          <p:nvSpPr>
            <p:cNvPr id="99400" name="Text Box 48"/>
            <p:cNvSpPr txBox="1">
              <a:spLocks noChangeArrowheads="1"/>
            </p:cNvSpPr>
            <p:nvPr/>
          </p:nvSpPr>
          <p:spPr bwMode="auto">
            <a:xfrm>
              <a:off x="1152" y="912"/>
              <a:ext cx="9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oma käyttö</a:t>
              </a:r>
              <a:endParaRPr lang="en-GB" sz="1400" b="1">
                <a:latin typeface="Arial" charset="0"/>
              </a:endParaRPr>
            </a:p>
          </p:txBody>
        </p:sp>
        <p:sp>
          <p:nvSpPr>
            <p:cNvPr id="99401" name="Text Box 49"/>
            <p:cNvSpPr txBox="1">
              <a:spLocks noChangeArrowheads="1"/>
            </p:cNvSpPr>
            <p:nvPr/>
          </p:nvSpPr>
          <p:spPr bwMode="auto">
            <a:xfrm>
              <a:off x="720" y="480"/>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Vierikou- lutus  1.  vko</a:t>
              </a:r>
              <a:endParaRPr lang="en-US" sz="1200" b="1">
                <a:latin typeface="Arial" charset="0"/>
              </a:endParaRPr>
            </a:p>
          </p:txBody>
        </p:sp>
        <p:sp>
          <p:nvSpPr>
            <p:cNvPr id="99402" name="Rectangle 50"/>
            <p:cNvSpPr>
              <a:spLocks noChangeArrowheads="1"/>
            </p:cNvSpPr>
            <p:nvPr/>
          </p:nvSpPr>
          <p:spPr bwMode="auto">
            <a:xfrm>
              <a:off x="912" y="768"/>
              <a:ext cx="144" cy="480"/>
            </a:xfrm>
            <a:prstGeom prst="rect">
              <a:avLst/>
            </a:prstGeom>
            <a:solidFill>
              <a:schemeClr val="accent1">
                <a:alpha val="50195"/>
              </a:schemeClr>
            </a:solidFill>
            <a:ln w="9525">
              <a:solidFill>
                <a:schemeClr val="tx1"/>
              </a:solidFill>
              <a:miter lim="800000"/>
              <a:headEnd/>
              <a:tailEnd/>
            </a:ln>
          </p:spPr>
          <p:txBody>
            <a:bodyPr wrap="none" anchor="ctr"/>
            <a:lstStyle/>
            <a:p>
              <a:endParaRPr lang="fi-FI">
                <a:latin typeface="Calibri" charset="0"/>
              </a:endParaRPr>
            </a:p>
          </p:txBody>
        </p:sp>
      </p:grpSp>
      <p:grpSp>
        <p:nvGrpSpPr>
          <p:cNvPr id="3" name="Group 51"/>
          <p:cNvGrpSpPr>
            <a:grpSpLocks/>
          </p:cNvGrpSpPr>
          <p:nvPr/>
        </p:nvGrpSpPr>
        <p:grpSpPr bwMode="auto">
          <a:xfrm>
            <a:off x="2819400" y="762000"/>
            <a:ext cx="2262188" cy="1219200"/>
            <a:chOff x="1728" y="480"/>
            <a:chExt cx="1425" cy="768"/>
          </a:xfrm>
        </p:grpSpPr>
        <p:sp>
          <p:nvSpPr>
            <p:cNvPr id="99397" name="Text Box 52"/>
            <p:cNvSpPr txBox="1">
              <a:spLocks noChangeArrowheads="1"/>
            </p:cNvSpPr>
            <p:nvPr/>
          </p:nvSpPr>
          <p:spPr bwMode="auto">
            <a:xfrm>
              <a:off x="2064" y="935"/>
              <a:ext cx="108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osakurssi</a:t>
              </a:r>
              <a:endParaRPr lang="en-GB" sz="1400" b="1">
                <a:latin typeface="Arial" charset="0"/>
              </a:endParaRPr>
            </a:p>
          </p:txBody>
        </p:sp>
        <p:sp>
          <p:nvSpPr>
            <p:cNvPr id="99398" name="Text Box 53"/>
            <p:cNvSpPr txBox="1">
              <a:spLocks noChangeArrowheads="1"/>
            </p:cNvSpPr>
            <p:nvPr/>
          </p:nvSpPr>
          <p:spPr bwMode="auto">
            <a:xfrm>
              <a:off x="1728" y="480"/>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Vierikou- lutus  2.  vko</a:t>
              </a:r>
              <a:endParaRPr lang="en-US" sz="1200" b="1">
                <a:latin typeface="Arial" charset="0"/>
              </a:endParaRPr>
            </a:p>
          </p:txBody>
        </p:sp>
        <p:sp>
          <p:nvSpPr>
            <p:cNvPr id="99399" name="Rectangle 54"/>
            <p:cNvSpPr>
              <a:spLocks noChangeArrowheads="1"/>
            </p:cNvSpPr>
            <p:nvPr/>
          </p:nvSpPr>
          <p:spPr bwMode="auto">
            <a:xfrm>
              <a:off x="1920" y="768"/>
              <a:ext cx="144" cy="480"/>
            </a:xfrm>
            <a:prstGeom prst="rect">
              <a:avLst/>
            </a:prstGeom>
            <a:solidFill>
              <a:schemeClr val="accent1">
                <a:alpha val="50195"/>
              </a:schemeClr>
            </a:solidFill>
            <a:ln w="9525">
              <a:solidFill>
                <a:schemeClr val="tx1"/>
              </a:solidFill>
              <a:miter lim="800000"/>
              <a:headEnd/>
              <a:tailEnd/>
            </a:ln>
          </p:spPr>
          <p:txBody>
            <a:bodyPr wrap="none" anchor="ctr"/>
            <a:lstStyle/>
            <a:p>
              <a:endParaRPr lang="fi-FI">
                <a:latin typeface="Calibri" charset="0"/>
              </a:endParaRPr>
            </a:p>
          </p:txBody>
        </p:sp>
      </p:grpSp>
      <p:grpSp>
        <p:nvGrpSpPr>
          <p:cNvPr id="4" name="Group 55"/>
          <p:cNvGrpSpPr>
            <a:grpSpLocks/>
          </p:cNvGrpSpPr>
          <p:nvPr/>
        </p:nvGrpSpPr>
        <p:grpSpPr bwMode="auto">
          <a:xfrm>
            <a:off x="4191000" y="762000"/>
            <a:ext cx="2401888" cy="1219200"/>
            <a:chOff x="2592" y="480"/>
            <a:chExt cx="1513" cy="768"/>
          </a:xfrm>
        </p:grpSpPr>
        <p:sp>
          <p:nvSpPr>
            <p:cNvPr id="99394" name="Text Box 56"/>
            <p:cNvSpPr txBox="1">
              <a:spLocks noChangeArrowheads="1"/>
            </p:cNvSpPr>
            <p:nvPr/>
          </p:nvSpPr>
          <p:spPr bwMode="auto">
            <a:xfrm>
              <a:off x="3107" y="890"/>
              <a:ext cx="998"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osa sisältöjä vaihdossa</a:t>
              </a:r>
              <a:endParaRPr lang="en-GB" sz="1400" b="1">
                <a:latin typeface="Arial" charset="0"/>
              </a:endParaRPr>
            </a:p>
          </p:txBody>
        </p:sp>
        <p:sp>
          <p:nvSpPr>
            <p:cNvPr id="99395" name="Text Box 57"/>
            <p:cNvSpPr txBox="1">
              <a:spLocks noChangeArrowheads="1"/>
            </p:cNvSpPr>
            <p:nvPr/>
          </p:nvSpPr>
          <p:spPr bwMode="auto">
            <a:xfrm>
              <a:off x="2592" y="480"/>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Vierikou- lutus  3.  vko</a:t>
              </a:r>
              <a:endParaRPr lang="en-US" sz="1200" b="1">
                <a:latin typeface="Arial" charset="0"/>
              </a:endParaRPr>
            </a:p>
          </p:txBody>
        </p:sp>
        <p:sp>
          <p:nvSpPr>
            <p:cNvPr id="99396" name="Rectangle 58"/>
            <p:cNvSpPr>
              <a:spLocks noChangeArrowheads="1"/>
            </p:cNvSpPr>
            <p:nvPr/>
          </p:nvSpPr>
          <p:spPr bwMode="auto">
            <a:xfrm>
              <a:off x="2832" y="768"/>
              <a:ext cx="144" cy="480"/>
            </a:xfrm>
            <a:prstGeom prst="rect">
              <a:avLst/>
            </a:prstGeom>
            <a:solidFill>
              <a:schemeClr val="accent1">
                <a:alpha val="50195"/>
              </a:schemeClr>
            </a:solidFill>
            <a:ln w="9525">
              <a:solidFill>
                <a:schemeClr val="tx1"/>
              </a:solidFill>
              <a:miter lim="800000"/>
              <a:headEnd/>
              <a:tailEnd/>
            </a:ln>
          </p:spPr>
          <p:txBody>
            <a:bodyPr wrap="none" anchor="ctr"/>
            <a:lstStyle/>
            <a:p>
              <a:endParaRPr lang="fi-FI">
                <a:latin typeface="Calibri" charset="0"/>
              </a:endParaRPr>
            </a:p>
          </p:txBody>
        </p:sp>
      </p:grpSp>
      <p:grpSp>
        <p:nvGrpSpPr>
          <p:cNvPr id="5" name="Group 59"/>
          <p:cNvGrpSpPr>
            <a:grpSpLocks/>
          </p:cNvGrpSpPr>
          <p:nvPr/>
        </p:nvGrpSpPr>
        <p:grpSpPr bwMode="auto">
          <a:xfrm>
            <a:off x="5943600" y="762000"/>
            <a:ext cx="2008188" cy="1219200"/>
            <a:chOff x="3696" y="480"/>
            <a:chExt cx="1265" cy="768"/>
          </a:xfrm>
        </p:grpSpPr>
        <p:sp>
          <p:nvSpPr>
            <p:cNvPr id="99391" name="Text Box 60"/>
            <p:cNvSpPr txBox="1">
              <a:spLocks noChangeArrowheads="1"/>
            </p:cNvSpPr>
            <p:nvPr/>
          </p:nvSpPr>
          <p:spPr bwMode="auto">
            <a:xfrm>
              <a:off x="4032" y="912"/>
              <a:ext cx="9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laaja kurssi</a:t>
              </a:r>
              <a:endParaRPr lang="en-GB" sz="1400" b="1">
                <a:latin typeface="Arial" charset="0"/>
              </a:endParaRPr>
            </a:p>
          </p:txBody>
        </p:sp>
        <p:sp>
          <p:nvSpPr>
            <p:cNvPr id="99392" name="Text Box 61"/>
            <p:cNvSpPr txBox="1">
              <a:spLocks noChangeArrowheads="1"/>
            </p:cNvSpPr>
            <p:nvPr/>
          </p:nvSpPr>
          <p:spPr bwMode="auto">
            <a:xfrm>
              <a:off x="3696" y="480"/>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Vierikou- lutus  4.  vko</a:t>
              </a:r>
              <a:endParaRPr lang="en-US" sz="1200" b="1">
                <a:latin typeface="Arial" charset="0"/>
              </a:endParaRPr>
            </a:p>
          </p:txBody>
        </p:sp>
        <p:sp>
          <p:nvSpPr>
            <p:cNvPr id="99393" name="Rectangle 62"/>
            <p:cNvSpPr>
              <a:spLocks noChangeArrowheads="1"/>
            </p:cNvSpPr>
            <p:nvPr/>
          </p:nvSpPr>
          <p:spPr bwMode="auto">
            <a:xfrm>
              <a:off x="3888" y="768"/>
              <a:ext cx="144" cy="480"/>
            </a:xfrm>
            <a:prstGeom prst="rect">
              <a:avLst/>
            </a:prstGeom>
            <a:solidFill>
              <a:schemeClr val="accent1">
                <a:alpha val="50195"/>
              </a:schemeClr>
            </a:solidFill>
            <a:ln w="9525">
              <a:solidFill>
                <a:schemeClr val="tx1"/>
              </a:solidFill>
              <a:miter lim="800000"/>
              <a:headEnd/>
              <a:tailEnd/>
            </a:ln>
          </p:spPr>
          <p:txBody>
            <a:bodyPr wrap="none" anchor="ctr"/>
            <a:lstStyle/>
            <a:p>
              <a:endParaRPr lang="fi-FI">
                <a:latin typeface="Calibri" charset="0"/>
              </a:endParaRPr>
            </a:p>
          </p:txBody>
        </p:sp>
      </p:grpSp>
      <p:grpSp>
        <p:nvGrpSpPr>
          <p:cNvPr id="6" name="Group 63"/>
          <p:cNvGrpSpPr>
            <a:grpSpLocks/>
          </p:cNvGrpSpPr>
          <p:nvPr/>
        </p:nvGrpSpPr>
        <p:grpSpPr bwMode="auto">
          <a:xfrm>
            <a:off x="7391400" y="762000"/>
            <a:ext cx="1828800" cy="1219200"/>
            <a:chOff x="4608" y="480"/>
            <a:chExt cx="1152" cy="768"/>
          </a:xfrm>
        </p:grpSpPr>
        <p:sp>
          <p:nvSpPr>
            <p:cNvPr id="99388" name="Text Box 64"/>
            <p:cNvSpPr txBox="1">
              <a:spLocks noChangeArrowheads="1"/>
            </p:cNvSpPr>
            <p:nvPr/>
          </p:nvSpPr>
          <p:spPr bwMode="auto">
            <a:xfrm>
              <a:off x="5034" y="768"/>
              <a:ext cx="72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yhteisiä kursseja</a:t>
              </a:r>
            </a:p>
            <a:p>
              <a:pPr>
                <a:lnSpc>
                  <a:spcPct val="50000"/>
                </a:lnSpc>
                <a:spcBef>
                  <a:spcPct val="50000"/>
                </a:spcBef>
              </a:pPr>
              <a:r>
                <a:rPr lang="fi-FI" sz="1400" b="1">
                  <a:latin typeface="Arial" charset="0"/>
                </a:rPr>
                <a:t>-&gt;vaihto</a:t>
              </a:r>
              <a:endParaRPr lang="en-GB" sz="1400" b="1">
                <a:latin typeface="Arial" charset="0"/>
              </a:endParaRPr>
            </a:p>
          </p:txBody>
        </p:sp>
        <p:sp>
          <p:nvSpPr>
            <p:cNvPr id="99389" name="Text Box 65"/>
            <p:cNvSpPr txBox="1">
              <a:spLocks noChangeArrowheads="1"/>
            </p:cNvSpPr>
            <p:nvPr/>
          </p:nvSpPr>
          <p:spPr bwMode="auto">
            <a:xfrm>
              <a:off x="4608" y="480"/>
              <a:ext cx="7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200" b="1">
                  <a:latin typeface="Arial" charset="0"/>
                </a:rPr>
                <a:t>Vierikou- lutus  5.  vko</a:t>
              </a:r>
              <a:endParaRPr lang="en-US" sz="1200" b="1">
                <a:latin typeface="Arial" charset="0"/>
              </a:endParaRPr>
            </a:p>
          </p:txBody>
        </p:sp>
        <p:sp>
          <p:nvSpPr>
            <p:cNvPr id="99390" name="Rectangle 66"/>
            <p:cNvSpPr>
              <a:spLocks noChangeArrowheads="1"/>
            </p:cNvSpPr>
            <p:nvPr/>
          </p:nvSpPr>
          <p:spPr bwMode="auto">
            <a:xfrm>
              <a:off x="4800" y="768"/>
              <a:ext cx="144" cy="480"/>
            </a:xfrm>
            <a:prstGeom prst="rect">
              <a:avLst/>
            </a:prstGeom>
            <a:solidFill>
              <a:schemeClr val="accent1">
                <a:alpha val="50195"/>
              </a:schemeClr>
            </a:solidFill>
            <a:ln w="9525">
              <a:solidFill>
                <a:schemeClr val="tx1"/>
              </a:solidFill>
              <a:miter lim="800000"/>
              <a:headEnd/>
              <a:tailEnd/>
            </a:ln>
          </p:spPr>
          <p:txBody>
            <a:bodyPr wrap="none" anchor="ctr"/>
            <a:lstStyle/>
            <a:p>
              <a:endParaRPr lang="fi-FI">
                <a:latin typeface="Calibri" charset="0"/>
              </a:endParaRPr>
            </a:p>
          </p:txBody>
        </p:sp>
      </p:grpSp>
      <p:pic>
        <p:nvPicPr>
          <p:cNvPr id="99380" name="Picture 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90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1" name="Picture 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90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82" name="Picture 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590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83" name="Text Box 70"/>
          <p:cNvSpPr txBox="1">
            <a:spLocks noChangeArrowheads="1"/>
          </p:cNvSpPr>
          <p:nvPr/>
        </p:nvSpPr>
        <p:spPr bwMode="auto">
          <a:xfrm>
            <a:off x="76200" y="5867400"/>
            <a:ext cx="18875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fi-FI" sz="1200" b="1">
                <a:latin typeface="Times New Roman" charset="0"/>
              </a:rPr>
              <a:t>PERINTEINEN OPETUS</a:t>
            </a:r>
          </a:p>
        </p:txBody>
      </p:sp>
      <p:sp>
        <p:nvSpPr>
          <p:cNvPr id="99384" name="Text Box 71"/>
          <p:cNvSpPr txBox="1">
            <a:spLocks noChangeArrowheads="1"/>
          </p:cNvSpPr>
          <p:nvPr/>
        </p:nvSpPr>
        <p:spPr bwMode="auto">
          <a:xfrm>
            <a:off x="7489825" y="5867400"/>
            <a:ext cx="14398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fi-FI" sz="1200" b="1">
                <a:latin typeface="Times New Roman" charset="0"/>
              </a:rPr>
              <a:t>VIRTUAALISUUS</a:t>
            </a:r>
          </a:p>
        </p:txBody>
      </p:sp>
      <p:sp>
        <p:nvSpPr>
          <p:cNvPr id="99385" name="Text Box 72"/>
          <p:cNvSpPr txBox="1">
            <a:spLocks noChangeArrowheads="1"/>
          </p:cNvSpPr>
          <p:nvPr/>
        </p:nvSpPr>
        <p:spPr bwMode="auto">
          <a:xfrm>
            <a:off x="8061325" y="46878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endParaRPr lang="fi-FI" sz="2400">
              <a:latin typeface="Arial" charset="0"/>
            </a:endParaRPr>
          </a:p>
        </p:txBody>
      </p:sp>
      <p:sp>
        <p:nvSpPr>
          <p:cNvPr id="158793" name="Text Box 73"/>
          <p:cNvSpPr txBox="1">
            <a:spLocks noChangeArrowheads="1"/>
          </p:cNvSpPr>
          <p:nvPr/>
        </p:nvSpPr>
        <p:spPr bwMode="auto">
          <a:xfrm>
            <a:off x="7848600" y="4724400"/>
            <a:ext cx="1152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fi-FI" sz="1400" b="1">
                <a:latin typeface="Arial" charset="0"/>
              </a:rPr>
              <a:t>OPS sisältö</a:t>
            </a:r>
            <a:endParaRPr lang="en-GB" sz="1400" b="1">
              <a:latin typeface="Arial" charset="0"/>
            </a:endParaRPr>
          </a:p>
        </p:txBody>
      </p:sp>
      <p:sp>
        <p:nvSpPr>
          <p:cNvPr id="99387" name="Text Box 74"/>
          <p:cNvSpPr txBox="1">
            <a:spLocks noChangeArrowheads="1"/>
          </p:cNvSpPr>
          <p:nvPr/>
        </p:nvSpPr>
        <p:spPr bwMode="auto">
          <a:xfrm>
            <a:off x="0" y="838200"/>
            <a:ext cx="615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lgn="ctr"/>
            <a:r>
              <a:rPr lang="fi-FI" sz="1200" b="1">
                <a:latin typeface="Times New Roman" charset="0"/>
              </a:rPr>
              <a:t>Taidot</a:t>
            </a:r>
          </a:p>
        </p:txBody>
      </p:sp>
    </p:spTree>
    <p:extLst>
      <p:ext uri="{BB962C8B-B14F-4D97-AF65-F5344CB8AC3E}">
        <p14:creationId xmlns:p14="http://schemas.microsoft.com/office/powerpoint/2010/main" val="1779689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barn(outHorizontal)">
                                      <p:cBhvr>
                                        <p:cTn id="7" dur="500"/>
                                        <p:tgtEl>
                                          <p:spTgt spid="158722"/>
                                        </p:tgtEl>
                                      </p:cBhvr>
                                    </p:animEffect>
                                  </p:childTnLst>
                                  <p:subTnLst>
                                    <p:animClr clrSpc="rgb" dir="cw">
                                      <p:cBhvr override="childStyle">
                                        <p:cTn dur="1" fill="hold" display="0" masterRel="nextClick" afterEffect="1"/>
                                        <p:tgtEl>
                                          <p:spTgt spid="158722"/>
                                        </p:tgtEl>
                                        <p:attrNameLst>
                                          <p:attrName>ppt_c</p:attrName>
                                        </p:attrNameLst>
                                      </p:cBhvr>
                                      <p:to>
                                        <a:srgbClr val="DDDDDD"/>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8760"/>
                                        </p:tgtEl>
                                        <p:attrNameLst>
                                          <p:attrName>style.visibility</p:attrName>
                                        </p:attrNameLst>
                                      </p:cBhvr>
                                      <p:to>
                                        <p:strVal val="visible"/>
                                      </p:to>
                                    </p:set>
                                    <p:anim calcmode="lin" valueType="num">
                                      <p:cBhvr additive="base">
                                        <p:cTn id="12" dur="500" fill="hold"/>
                                        <p:tgtEl>
                                          <p:spTgt spid="158760"/>
                                        </p:tgtEl>
                                        <p:attrNameLst>
                                          <p:attrName>ppt_x</p:attrName>
                                        </p:attrNameLst>
                                      </p:cBhvr>
                                      <p:tavLst>
                                        <p:tav tm="0">
                                          <p:val>
                                            <p:strVal val="0-#ppt_w/2"/>
                                          </p:val>
                                        </p:tav>
                                        <p:tav tm="100000">
                                          <p:val>
                                            <p:strVal val="#ppt_x"/>
                                          </p:val>
                                        </p:tav>
                                      </p:tavLst>
                                    </p:anim>
                                    <p:anim calcmode="lin" valueType="num">
                                      <p:cBhvr additive="base">
                                        <p:cTn id="13" dur="500" fill="hold"/>
                                        <p:tgtEl>
                                          <p:spTgt spid="15876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8759"/>
                                        </p:tgtEl>
                                        <p:attrNameLst>
                                          <p:attrName>style.visibility</p:attrName>
                                        </p:attrNameLst>
                                      </p:cBhvr>
                                      <p:to>
                                        <p:strVal val="visible"/>
                                      </p:to>
                                    </p:set>
                                    <p:anim calcmode="lin" valueType="num">
                                      <p:cBhvr additive="base">
                                        <p:cTn id="18" dur="500" fill="hold"/>
                                        <p:tgtEl>
                                          <p:spTgt spid="158759"/>
                                        </p:tgtEl>
                                        <p:attrNameLst>
                                          <p:attrName>ppt_x</p:attrName>
                                        </p:attrNameLst>
                                      </p:cBhvr>
                                      <p:tavLst>
                                        <p:tav tm="0">
                                          <p:val>
                                            <p:strVal val="0-#ppt_w/2"/>
                                          </p:val>
                                        </p:tav>
                                        <p:tav tm="100000">
                                          <p:val>
                                            <p:strVal val="#ppt_x"/>
                                          </p:val>
                                        </p:tav>
                                      </p:tavLst>
                                    </p:anim>
                                    <p:anim calcmode="lin" valueType="num">
                                      <p:cBhvr additive="base">
                                        <p:cTn id="19" dur="500" fill="hold"/>
                                        <p:tgtEl>
                                          <p:spTgt spid="15875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58755"/>
                                        </p:tgtEl>
                                        <p:attrNameLst>
                                          <p:attrName>style.visibility</p:attrName>
                                        </p:attrNameLst>
                                      </p:cBhvr>
                                      <p:to>
                                        <p:strVal val="visible"/>
                                      </p:to>
                                    </p:set>
                                    <p:anim calcmode="lin" valueType="num">
                                      <p:cBhvr additive="base">
                                        <p:cTn id="30" dur="500" fill="hold"/>
                                        <p:tgtEl>
                                          <p:spTgt spid="158755"/>
                                        </p:tgtEl>
                                        <p:attrNameLst>
                                          <p:attrName>ppt_x</p:attrName>
                                        </p:attrNameLst>
                                      </p:cBhvr>
                                      <p:tavLst>
                                        <p:tav tm="0">
                                          <p:val>
                                            <p:strVal val="0-#ppt_w/2"/>
                                          </p:val>
                                        </p:tav>
                                        <p:tav tm="100000">
                                          <p:val>
                                            <p:strVal val="#ppt_x"/>
                                          </p:val>
                                        </p:tav>
                                      </p:tavLst>
                                    </p:anim>
                                    <p:anim calcmode="lin" valueType="num">
                                      <p:cBhvr additive="base">
                                        <p:cTn id="31" dur="500" fill="hold"/>
                                        <p:tgtEl>
                                          <p:spTgt spid="158755"/>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58753"/>
                                        </p:tgtEl>
                                        <p:attrNameLst>
                                          <p:attrName>style.visibility</p:attrName>
                                        </p:attrNameLst>
                                      </p:cBhvr>
                                      <p:to>
                                        <p:strVal val="visible"/>
                                      </p:to>
                                    </p:set>
                                    <p:anim calcmode="lin" valueType="num">
                                      <p:cBhvr additive="base">
                                        <p:cTn id="36" dur="500" fill="hold"/>
                                        <p:tgtEl>
                                          <p:spTgt spid="158753"/>
                                        </p:tgtEl>
                                        <p:attrNameLst>
                                          <p:attrName>ppt_x</p:attrName>
                                        </p:attrNameLst>
                                      </p:cBhvr>
                                      <p:tavLst>
                                        <p:tav tm="0">
                                          <p:val>
                                            <p:strVal val="0-#ppt_w/2"/>
                                          </p:val>
                                        </p:tav>
                                        <p:tav tm="100000">
                                          <p:val>
                                            <p:strVal val="#ppt_x"/>
                                          </p:val>
                                        </p:tav>
                                      </p:tavLst>
                                    </p:anim>
                                    <p:anim calcmode="lin" valueType="num">
                                      <p:cBhvr additive="base">
                                        <p:cTn id="37" dur="500" fill="hold"/>
                                        <p:tgtEl>
                                          <p:spTgt spid="15875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58754"/>
                                        </p:tgtEl>
                                        <p:attrNameLst>
                                          <p:attrName>style.visibility</p:attrName>
                                        </p:attrNameLst>
                                      </p:cBhvr>
                                      <p:to>
                                        <p:strVal val="visible"/>
                                      </p:to>
                                    </p:set>
                                    <p:anim calcmode="lin" valueType="num">
                                      <p:cBhvr additive="base">
                                        <p:cTn id="42" dur="500" fill="hold"/>
                                        <p:tgtEl>
                                          <p:spTgt spid="158754"/>
                                        </p:tgtEl>
                                        <p:attrNameLst>
                                          <p:attrName>ppt_x</p:attrName>
                                        </p:attrNameLst>
                                      </p:cBhvr>
                                      <p:tavLst>
                                        <p:tav tm="0">
                                          <p:val>
                                            <p:strVal val="0-#ppt_w/2"/>
                                          </p:val>
                                        </p:tav>
                                        <p:tav tm="100000">
                                          <p:val>
                                            <p:strVal val="#ppt_x"/>
                                          </p:val>
                                        </p:tav>
                                      </p:tavLst>
                                    </p:anim>
                                    <p:anim calcmode="lin" valueType="num">
                                      <p:cBhvr additive="base">
                                        <p:cTn id="43" dur="500" fill="hold"/>
                                        <p:tgtEl>
                                          <p:spTgt spid="158754"/>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58756"/>
                                        </p:tgtEl>
                                        <p:attrNameLst>
                                          <p:attrName>style.visibility</p:attrName>
                                        </p:attrNameLst>
                                      </p:cBhvr>
                                      <p:to>
                                        <p:strVal val="visible"/>
                                      </p:to>
                                    </p:set>
                                    <p:anim calcmode="lin" valueType="num">
                                      <p:cBhvr additive="base">
                                        <p:cTn id="54" dur="500" fill="hold"/>
                                        <p:tgtEl>
                                          <p:spTgt spid="158756"/>
                                        </p:tgtEl>
                                        <p:attrNameLst>
                                          <p:attrName>ppt_x</p:attrName>
                                        </p:attrNameLst>
                                      </p:cBhvr>
                                      <p:tavLst>
                                        <p:tav tm="0">
                                          <p:val>
                                            <p:strVal val="0-#ppt_w/2"/>
                                          </p:val>
                                        </p:tav>
                                        <p:tav tm="100000">
                                          <p:val>
                                            <p:strVal val="#ppt_x"/>
                                          </p:val>
                                        </p:tav>
                                      </p:tavLst>
                                    </p:anim>
                                    <p:anim calcmode="lin" valueType="num">
                                      <p:cBhvr additive="base">
                                        <p:cTn id="55" dur="500" fill="hold"/>
                                        <p:tgtEl>
                                          <p:spTgt spid="158756"/>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0-#ppt_w/2"/>
                                          </p:val>
                                        </p:tav>
                                        <p:tav tm="100000">
                                          <p:val>
                                            <p:strVal val="#ppt_x"/>
                                          </p:val>
                                        </p:tav>
                                      </p:tavLst>
                                    </p:anim>
                                    <p:anim calcmode="lin" valueType="num">
                                      <p:cBhvr additive="base">
                                        <p:cTn id="61"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58757"/>
                                        </p:tgtEl>
                                        <p:attrNameLst>
                                          <p:attrName>style.visibility</p:attrName>
                                        </p:attrNameLst>
                                      </p:cBhvr>
                                      <p:to>
                                        <p:strVal val="visible"/>
                                      </p:to>
                                    </p:set>
                                    <p:anim calcmode="lin" valueType="num">
                                      <p:cBhvr additive="base">
                                        <p:cTn id="66" dur="500" fill="hold"/>
                                        <p:tgtEl>
                                          <p:spTgt spid="158757"/>
                                        </p:tgtEl>
                                        <p:attrNameLst>
                                          <p:attrName>ppt_x</p:attrName>
                                        </p:attrNameLst>
                                      </p:cBhvr>
                                      <p:tavLst>
                                        <p:tav tm="0">
                                          <p:val>
                                            <p:strVal val="0-#ppt_w/2"/>
                                          </p:val>
                                        </p:tav>
                                        <p:tav tm="100000">
                                          <p:val>
                                            <p:strVal val="#ppt_x"/>
                                          </p:val>
                                        </p:tav>
                                      </p:tavLst>
                                    </p:anim>
                                    <p:anim calcmode="lin" valueType="num">
                                      <p:cBhvr additive="base">
                                        <p:cTn id="67" dur="500" fill="hold"/>
                                        <p:tgtEl>
                                          <p:spTgt spid="158757"/>
                                        </p:tgtEl>
                                        <p:attrNameLst>
                                          <p:attrName>ppt_y</p:attrName>
                                        </p:attrNameLst>
                                      </p:cBhvr>
                                      <p:tavLst>
                                        <p:tav tm="0">
                                          <p:val>
                                            <p:strVal val="#ppt_y"/>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8"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58758"/>
                                        </p:tgtEl>
                                        <p:attrNameLst>
                                          <p:attrName>style.visibility</p:attrName>
                                        </p:attrNameLst>
                                      </p:cBhvr>
                                      <p:to>
                                        <p:strVal val="visible"/>
                                      </p:to>
                                    </p:set>
                                    <p:anim calcmode="lin" valueType="num">
                                      <p:cBhvr additive="base">
                                        <p:cTn id="78" dur="500" fill="hold"/>
                                        <p:tgtEl>
                                          <p:spTgt spid="158758"/>
                                        </p:tgtEl>
                                        <p:attrNameLst>
                                          <p:attrName>ppt_x</p:attrName>
                                        </p:attrNameLst>
                                      </p:cBhvr>
                                      <p:tavLst>
                                        <p:tav tm="0">
                                          <p:val>
                                            <p:strVal val="0-#ppt_w/2"/>
                                          </p:val>
                                        </p:tav>
                                        <p:tav tm="100000">
                                          <p:val>
                                            <p:strVal val="#ppt_x"/>
                                          </p:val>
                                        </p:tav>
                                      </p:tavLst>
                                    </p:anim>
                                    <p:anim calcmode="lin" valueType="num">
                                      <p:cBhvr additive="base">
                                        <p:cTn id="79" dur="500" fill="hold"/>
                                        <p:tgtEl>
                                          <p:spTgt spid="158758"/>
                                        </p:tgtEl>
                                        <p:attrNameLst>
                                          <p:attrName>ppt_y</p:attrName>
                                        </p:attrNameLst>
                                      </p:cBhvr>
                                      <p:tavLst>
                                        <p:tav tm="0">
                                          <p:val>
                                            <p:strVal val="#ppt_y"/>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8" fill="hold" nodeType="click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500" fill="hold"/>
                                        <p:tgtEl>
                                          <p:spTgt spid="6"/>
                                        </p:tgtEl>
                                        <p:attrNameLst>
                                          <p:attrName>ppt_x</p:attrName>
                                        </p:attrNameLst>
                                      </p:cBhvr>
                                      <p:tavLst>
                                        <p:tav tm="0">
                                          <p:val>
                                            <p:strVal val="0-#ppt_w/2"/>
                                          </p:val>
                                        </p:tav>
                                        <p:tav tm="100000">
                                          <p:val>
                                            <p:strVal val="#ppt_x"/>
                                          </p:val>
                                        </p:tav>
                                      </p:tavLst>
                                    </p:anim>
                                    <p:anim calcmode="lin" valueType="num">
                                      <p:cBhvr additive="base">
                                        <p:cTn id="85"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58741"/>
                                        </p:tgtEl>
                                        <p:attrNameLst>
                                          <p:attrName>style.visibility</p:attrName>
                                        </p:attrNameLst>
                                      </p:cBhvr>
                                      <p:to>
                                        <p:strVal val="visible"/>
                                      </p:to>
                                    </p:set>
                                    <p:anim calcmode="lin" valueType="num">
                                      <p:cBhvr additive="base">
                                        <p:cTn id="90" dur="500" fill="hold"/>
                                        <p:tgtEl>
                                          <p:spTgt spid="158741"/>
                                        </p:tgtEl>
                                        <p:attrNameLst>
                                          <p:attrName>ppt_x</p:attrName>
                                        </p:attrNameLst>
                                      </p:cBhvr>
                                      <p:tavLst>
                                        <p:tav tm="0">
                                          <p:val>
                                            <p:strVal val="0-#ppt_w/2"/>
                                          </p:val>
                                        </p:tav>
                                        <p:tav tm="100000">
                                          <p:val>
                                            <p:strVal val="#ppt_x"/>
                                          </p:val>
                                        </p:tav>
                                      </p:tavLst>
                                    </p:anim>
                                    <p:anim calcmode="lin" valueType="num">
                                      <p:cBhvr additive="base">
                                        <p:cTn id="91" dur="500" fill="hold"/>
                                        <p:tgtEl>
                                          <p:spTgt spid="158741"/>
                                        </p:tgtEl>
                                        <p:attrNameLst>
                                          <p:attrName>ppt_y</p:attrName>
                                        </p:attrNameLst>
                                      </p:cBhvr>
                                      <p:tavLst>
                                        <p:tav tm="0">
                                          <p:val>
                                            <p:strVal val="#ppt_y"/>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fill="hold" grpId="0" nodeType="clickEffect">
                                  <p:stCondLst>
                                    <p:cond delay="0"/>
                                  </p:stCondLst>
                                  <p:childTnLst>
                                    <p:set>
                                      <p:cBhvr>
                                        <p:cTn id="95" dur="1" fill="hold">
                                          <p:stCondLst>
                                            <p:cond delay="0"/>
                                          </p:stCondLst>
                                        </p:cTn>
                                        <p:tgtEl>
                                          <p:spTgt spid="158739"/>
                                        </p:tgtEl>
                                        <p:attrNameLst>
                                          <p:attrName>style.visibility</p:attrName>
                                        </p:attrNameLst>
                                      </p:cBhvr>
                                      <p:to>
                                        <p:strVal val="visible"/>
                                      </p:to>
                                    </p:set>
                                    <p:anim calcmode="lin" valueType="num">
                                      <p:cBhvr additive="base">
                                        <p:cTn id="96" dur="500" fill="hold"/>
                                        <p:tgtEl>
                                          <p:spTgt spid="158739"/>
                                        </p:tgtEl>
                                        <p:attrNameLst>
                                          <p:attrName>ppt_x</p:attrName>
                                        </p:attrNameLst>
                                      </p:cBhvr>
                                      <p:tavLst>
                                        <p:tav tm="0">
                                          <p:val>
                                            <p:strVal val="0-#ppt_w/2"/>
                                          </p:val>
                                        </p:tav>
                                        <p:tav tm="100000">
                                          <p:val>
                                            <p:strVal val="#ppt_x"/>
                                          </p:val>
                                        </p:tav>
                                      </p:tavLst>
                                    </p:anim>
                                    <p:anim calcmode="lin" valueType="num">
                                      <p:cBhvr additive="base">
                                        <p:cTn id="97" dur="500" fill="hold"/>
                                        <p:tgtEl>
                                          <p:spTgt spid="158739"/>
                                        </p:tgtEl>
                                        <p:attrNameLst>
                                          <p:attrName>ppt_y</p:attrName>
                                        </p:attrNameLst>
                                      </p:cBhvr>
                                      <p:tavLst>
                                        <p:tav tm="0">
                                          <p:val>
                                            <p:strVal val="#ppt_y"/>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8" fill="hold" grpId="0" nodeType="clickEffect">
                                  <p:stCondLst>
                                    <p:cond delay="0"/>
                                  </p:stCondLst>
                                  <p:childTnLst>
                                    <p:set>
                                      <p:cBhvr>
                                        <p:cTn id="101" dur="1" fill="hold">
                                          <p:stCondLst>
                                            <p:cond delay="0"/>
                                          </p:stCondLst>
                                        </p:cTn>
                                        <p:tgtEl>
                                          <p:spTgt spid="158748"/>
                                        </p:tgtEl>
                                        <p:attrNameLst>
                                          <p:attrName>style.visibility</p:attrName>
                                        </p:attrNameLst>
                                      </p:cBhvr>
                                      <p:to>
                                        <p:strVal val="visible"/>
                                      </p:to>
                                    </p:set>
                                    <p:anim calcmode="lin" valueType="num">
                                      <p:cBhvr additive="base">
                                        <p:cTn id="102" dur="500" fill="hold"/>
                                        <p:tgtEl>
                                          <p:spTgt spid="158748"/>
                                        </p:tgtEl>
                                        <p:attrNameLst>
                                          <p:attrName>ppt_x</p:attrName>
                                        </p:attrNameLst>
                                      </p:cBhvr>
                                      <p:tavLst>
                                        <p:tav tm="0">
                                          <p:val>
                                            <p:strVal val="0-#ppt_w/2"/>
                                          </p:val>
                                        </p:tav>
                                        <p:tav tm="100000">
                                          <p:val>
                                            <p:strVal val="#ppt_x"/>
                                          </p:val>
                                        </p:tav>
                                      </p:tavLst>
                                    </p:anim>
                                    <p:anim calcmode="lin" valueType="num">
                                      <p:cBhvr additive="base">
                                        <p:cTn id="103" dur="500" fill="hold"/>
                                        <p:tgtEl>
                                          <p:spTgt spid="158748"/>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8" fill="hold" grpId="0" nodeType="clickEffect">
                                  <p:stCondLst>
                                    <p:cond delay="0"/>
                                  </p:stCondLst>
                                  <p:childTnLst>
                                    <p:set>
                                      <p:cBhvr>
                                        <p:cTn id="107" dur="1" fill="hold">
                                          <p:stCondLst>
                                            <p:cond delay="0"/>
                                          </p:stCondLst>
                                        </p:cTn>
                                        <p:tgtEl>
                                          <p:spTgt spid="158746"/>
                                        </p:tgtEl>
                                        <p:attrNameLst>
                                          <p:attrName>style.visibility</p:attrName>
                                        </p:attrNameLst>
                                      </p:cBhvr>
                                      <p:to>
                                        <p:strVal val="visible"/>
                                      </p:to>
                                    </p:set>
                                    <p:anim calcmode="lin" valueType="num">
                                      <p:cBhvr additive="base">
                                        <p:cTn id="108" dur="500" fill="hold"/>
                                        <p:tgtEl>
                                          <p:spTgt spid="158746"/>
                                        </p:tgtEl>
                                        <p:attrNameLst>
                                          <p:attrName>ppt_x</p:attrName>
                                        </p:attrNameLst>
                                      </p:cBhvr>
                                      <p:tavLst>
                                        <p:tav tm="0">
                                          <p:val>
                                            <p:strVal val="0-#ppt_w/2"/>
                                          </p:val>
                                        </p:tav>
                                        <p:tav tm="100000">
                                          <p:val>
                                            <p:strVal val="#ppt_x"/>
                                          </p:val>
                                        </p:tav>
                                      </p:tavLst>
                                    </p:anim>
                                    <p:anim calcmode="lin" valueType="num">
                                      <p:cBhvr additive="base">
                                        <p:cTn id="109" dur="500" fill="hold"/>
                                        <p:tgtEl>
                                          <p:spTgt spid="158746"/>
                                        </p:tgtEl>
                                        <p:attrNameLst>
                                          <p:attrName>ppt_y</p:attrName>
                                        </p:attrNameLst>
                                      </p:cBhvr>
                                      <p:tavLst>
                                        <p:tav tm="0">
                                          <p:val>
                                            <p:strVal val="#ppt_y"/>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8" fill="hold" grpId="0" nodeType="clickEffect">
                                  <p:stCondLst>
                                    <p:cond delay="0"/>
                                  </p:stCondLst>
                                  <p:childTnLst>
                                    <p:set>
                                      <p:cBhvr>
                                        <p:cTn id="113" dur="1" fill="hold">
                                          <p:stCondLst>
                                            <p:cond delay="0"/>
                                          </p:stCondLst>
                                        </p:cTn>
                                        <p:tgtEl>
                                          <p:spTgt spid="158740"/>
                                        </p:tgtEl>
                                        <p:attrNameLst>
                                          <p:attrName>style.visibility</p:attrName>
                                        </p:attrNameLst>
                                      </p:cBhvr>
                                      <p:to>
                                        <p:strVal val="visible"/>
                                      </p:to>
                                    </p:set>
                                    <p:anim calcmode="lin" valueType="num">
                                      <p:cBhvr additive="base">
                                        <p:cTn id="114" dur="500" fill="hold"/>
                                        <p:tgtEl>
                                          <p:spTgt spid="158740"/>
                                        </p:tgtEl>
                                        <p:attrNameLst>
                                          <p:attrName>ppt_x</p:attrName>
                                        </p:attrNameLst>
                                      </p:cBhvr>
                                      <p:tavLst>
                                        <p:tav tm="0">
                                          <p:val>
                                            <p:strVal val="0-#ppt_w/2"/>
                                          </p:val>
                                        </p:tav>
                                        <p:tav tm="100000">
                                          <p:val>
                                            <p:strVal val="#ppt_x"/>
                                          </p:val>
                                        </p:tav>
                                      </p:tavLst>
                                    </p:anim>
                                    <p:anim calcmode="lin" valueType="num">
                                      <p:cBhvr additive="base">
                                        <p:cTn id="115" dur="500" fill="hold"/>
                                        <p:tgtEl>
                                          <p:spTgt spid="158740"/>
                                        </p:tgtEl>
                                        <p:attrNameLst>
                                          <p:attrName>ppt_y</p:attrName>
                                        </p:attrNameLst>
                                      </p:cBhvr>
                                      <p:tavLst>
                                        <p:tav tm="0">
                                          <p:val>
                                            <p:strVal val="#ppt_y"/>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158747"/>
                                        </p:tgtEl>
                                        <p:attrNameLst>
                                          <p:attrName>style.visibility</p:attrName>
                                        </p:attrNameLst>
                                      </p:cBhvr>
                                      <p:to>
                                        <p:strVal val="visible"/>
                                      </p:to>
                                    </p:set>
                                    <p:anim calcmode="lin" valueType="num">
                                      <p:cBhvr additive="base">
                                        <p:cTn id="120" dur="500" fill="hold"/>
                                        <p:tgtEl>
                                          <p:spTgt spid="158747"/>
                                        </p:tgtEl>
                                        <p:attrNameLst>
                                          <p:attrName>ppt_x</p:attrName>
                                        </p:attrNameLst>
                                      </p:cBhvr>
                                      <p:tavLst>
                                        <p:tav tm="0">
                                          <p:val>
                                            <p:strVal val="0-#ppt_w/2"/>
                                          </p:val>
                                        </p:tav>
                                        <p:tav tm="100000">
                                          <p:val>
                                            <p:strVal val="#ppt_x"/>
                                          </p:val>
                                        </p:tav>
                                      </p:tavLst>
                                    </p:anim>
                                    <p:anim calcmode="lin" valueType="num">
                                      <p:cBhvr additive="base">
                                        <p:cTn id="121" dur="500" fill="hold"/>
                                        <p:tgtEl>
                                          <p:spTgt spid="158747"/>
                                        </p:tgtEl>
                                        <p:attrNameLst>
                                          <p:attrName>ppt_y</p:attrName>
                                        </p:attrNameLst>
                                      </p:cBhvr>
                                      <p:tavLst>
                                        <p:tav tm="0">
                                          <p:val>
                                            <p:strVal val="#ppt_y"/>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8" fill="hold" grpId="0" nodeType="clickEffect">
                                  <p:stCondLst>
                                    <p:cond delay="0"/>
                                  </p:stCondLst>
                                  <p:childTnLst>
                                    <p:set>
                                      <p:cBhvr>
                                        <p:cTn id="125" dur="1" fill="hold">
                                          <p:stCondLst>
                                            <p:cond delay="0"/>
                                          </p:stCondLst>
                                        </p:cTn>
                                        <p:tgtEl>
                                          <p:spTgt spid="158742"/>
                                        </p:tgtEl>
                                        <p:attrNameLst>
                                          <p:attrName>style.visibility</p:attrName>
                                        </p:attrNameLst>
                                      </p:cBhvr>
                                      <p:to>
                                        <p:strVal val="visible"/>
                                      </p:to>
                                    </p:set>
                                    <p:anim calcmode="lin" valueType="num">
                                      <p:cBhvr additive="base">
                                        <p:cTn id="126" dur="500" fill="hold"/>
                                        <p:tgtEl>
                                          <p:spTgt spid="158742"/>
                                        </p:tgtEl>
                                        <p:attrNameLst>
                                          <p:attrName>ppt_x</p:attrName>
                                        </p:attrNameLst>
                                      </p:cBhvr>
                                      <p:tavLst>
                                        <p:tav tm="0">
                                          <p:val>
                                            <p:strVal val="0-#ppt_w/2"/>
                                          </p:val>
                                        </p:tav>
                                        <p:tav tm="100000">
                                          <p:val>
                                            <p:strVal val="#ppt_x"/>
                                          </p:val>
                                        </p:tav>
                                      </p:tavLst>
                                    </p:anim>
                                    <p:anim calcmode="lin" valueType="num">
                                      <p:cBhvr additive="base">
                                        <p:cTn id="127" dur="500" fill="hold"/>
                                        <p:tgtEl>
                                          <p:spTgt spid="158742"/>
                                        </p:tgtEl>
                                        <p:attrNameLst>
                                          <p:attrName>ppt_y</p:attrName>
                                        </p:attrNameLst>
                                      </p:cBhvr>
                                      <p:tavLst>
                                        <p:tav tm="0">
                                          <p:val>
                                            <p:strVal val="#ppt_y"/>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8" fill="hold" grpId="0" nodeType="clickEffect">
                                  <p:stCondLst>
                                    <p:cond delay="0"/>
                                  </p:stCondLst>
                                  <p:childTnLst>
                                    <p:set>
                                      <p:cBhvr>
                                        <p:cTn id="131" dur="1" fill="hold">
                                          <p:stCondLst>
                                            <p:cond delay="0"/>
                                          </p:stCondLst>
                                        </p:cTn>
                                        <p:tgtEl>
                                          <p:spTgt spid="158749"/>
                                        </p:tgtEl>
                                        <p:attrNameLst>
                                          <p:attrName>style.visibility</p:attrName>
                                        </p:attrNameLst>
                                      </p:cBhvr>
                                      <p:to>
                                        <p:strVal val="visible"/>
                                      </p:to>
                                    </p:set>
                                    <p:anim calcmode="lin" valueType="num">
                                      <p:cBhvr additive="base">
                                        <p:cTn id="132" dur="500" fill="hold"/>
                                        <p:tgtEl>
                                          <p:spTgt spid="158749"/>
                                        </p:tgtEl>
                                        <p:attrNameLst>
                                          <p:attrName>ppt_x</p:attrName>
                                        </p:attrNameLst>
                                      </p:cBhvr>
                                      <p:tavLst>
                                        <p:tav tm="0">
                                          <p:val>
                                            <p:strVal val="0-#ppt_w/2"/>
                                          </p:val>
                                        </p:tav>
                                        <p:tav tm="100000">
                                          <p:val>
                                            <p:strVal val="#ppt_x"/>
                                          </p:val>
                                        </p:tav>
                                      </p:tavLst>
                                    </p:anim>
                                    <p:anim calcmode="lin" valueType="num">
                                      <p:cBhvr additive="base">
                                        <p:cTn id="133" dur="500" fill="hold"/>
                                        <p:tgtEl>
                                          <p:spTgt spid="158749"/>
                                        </p:tgtEl>
                                        <p:attrNameLst>
                                          <p:attrName>ppt_y</p:attrName>
                                        </p:attrNameLst>
                                      </p:cBhvr>
                                      <p:tavLst>
                                        <p:tav tm="0">
                                          <p:val>
                                            <p:strVal val="#ppt_y"/>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 presetClass="entr" presetSubtype="8" fill="hold" grpId="0" nodeType="clickEffect">
                                  <p:stCondLst>
                                    <p:cond delay="0"/>
                                  </p:stCondLst>
                                  <p:childTnLst>
                                    <p:set>
                                      <p:cBhvr>
                                        <p:cTn id="137" dur="1" fill="hold">
                                          <p:stCondLst>
                                            <p:cond delay="0"/>
                                          </p:stCondLst>
                                        </p:cTn>
                                        <p:tgtEl>
                                          <p:spTgt spid="158743"/>
                                        </p:tgtEl>
                                        <p:attrNameLst>
                                          <p:attrName>style.visibility</p:attrName>
                                        </p:attrNameLst>
                                      </p:cBhvr>
                                      <p:to>
                                        <p:strVal val="visible"/>
                                      </p:to>
                                    </p:set>
                                    <p:anim calcmode="lin" valueType="num">
                                      <p:cBhvr additive="base">
                                        <p:cTn id="138" dur="500" fill="hold"/>
                                        <p:tgtEl>
                                          <p:spTgt spid="158743"/>
                                        </p:tgtEl>
                                        <p:attrNameLst>
                                          <p:attrName>ppt_x</p:attrName>
                                        </p:attrNameLst>
                                      </p:cBhvr>
                                      <p:tavLst>
                                        <p:tav tm="0">
                                          <p:val>
                                            <p:strVal val="0-#ppt_w/2"/>
                                          </p:val>
                                        </p:tav>
                                        <p:tav tm="100000">
                                          <p:val>
                                            <p:strVal val="#ppt_x"/>
                                          </p:val>
                                        </p:tav>
                                      </p:tavLst>
                                    </p:anim>
                                    <p:anim calcmode="lin" valueType="num">
                                      <p:cBhvr additive="base">
                                        <p:cTn id="139" dur="500" fill="hold"/>
                                        <p:tgtEl>
                                          <p:spTgt spid="158743"/>
                                        </p:tgtEl>
                                        <p:attrNameLst>
                                          <p:attrName>ppt_y</p:attrName>
                                        </p:attrNameLst>
                                      </p:cBhvr>
                                      <p:tavLst>
                                        <p:tav tm="0">
                                          <p:val>
                                            <p:strVal val="#ppt_y"/>
                                          </p:val>
                                        </p:tav>
                                        <p:tav tm="100000">
                                          <p:val>
                                            <p:strVal val="#ppt_y"/>
                                          </p:val>
                                        </p:tav>
                                      </p:tavLst>
                                    </p:anim>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8" fill="hold" grpId="0" nodeType="clickEffect">
                                  <p:stCondLst>
                                    <p:cond delay="0"/>
                                  </p:stCondLst>
                                  <p:childTnLst>
                                    <p:set>
                                      <p:cBhvr>
                                        <p:cTn id="143" dur="1" fill="hold">
                                          <p:stCondLst>
                                            <p:cond delay="0"/>
                                          </p:stCondLst>
                                        </p:cTn>
                                        <p:tgtEl>
                                          <p:spTgt spid="158750"/>
                                        </p:tgtEl>
                                        <p:attrNameLst>
                                          <p:attrName>style.visibility</p:attrName>
                                        </p:attrNameLst>
                                      </p:cBhvr>
                                      <p:to>
                                        <p:strVal val="visible"/>
                                      </p:to>
                                    </p:set>
                                    <p:anim calcmode="lin" valueType="num">
                                      <p:cBhvr additive="base">
                                        <p:cTn id="144" dur="500" fill="hold"/>
                                        <p:tgtEl>
                                          <p:spTgt spid="158750"/>
                                        </p:tgtEl>
                                        <p:attrNameLst>
                                          <p:attrName>ppt_x</p:attrName>
                                        </p:attrNameLst>
                                      </p:cBhvr>
                                      <p:tavLst>
                                        <p:tav tm="0">
                                          <p:val>
                                            <p:strVal val="0-#ppt_w/2"/>
                                          </p:val>
                                        </p:tav>
                                        <p:tav tm="100000">
                                          <p:val>
                                            <p:strVal val="#ppt_x"/>
                                          </p:val>
                                        </p:tav>
                                      </p:tavLst>
                                    </p:anim>
                                    <p:anim calcmode="lin" valueType="num">
                                      <p:cBhvr additive="base">
                                        <p:cTn id="145" dur="500" fill="hold"/>
                                        <p:tgtEl>
                                          <p:spTgt spid="158750"/>
                                        </p:tgtEl>
                                        <p:attrNameLst>
                                          <p:attrName>ppt_y</p:attrName>
                                        </p:attrNameLst>
                                      </p:cBhvr>
                                      <p:tavLst>
                                        <p:tav tm="0">
                                          <p:val>
                                            <p:strVal val="#ppt_y"/>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 presetClass="entr" presetSubtype="8" fill="hold" grpId="0" nodeType="clickEffect">
                                  <p:stCondLst>
                                    <p:cond delay="0"/>
                                  </p:stCondLst>
                                  <p:childTnLst>
                                    <p:set>
                                      <p:cBhvr>
                                        <p:cTn id="149" dur="1" fill="hold">
                                          <p:stCondLst>
                                            <p:cond delay="0"/>
                                          </p:stCondLst>
                                        </p:cTn>
                                        <p:tgtEl>
                                          <p:spTgt spid="158744"/>
                                        </p:tgtEl>
                                        <p:attrNameLst>
                                          <p:attrName>style.visibility</p:attrName>
                                        </p:attrNameLst>
                                      </p:cBhvr>
                                      <p:to>
                                        <p:strVal val="visible"/>
                                      </p:to>
                                    </p:set>
                                    <p:anim calcmode="lin" valueType="num">
                                      <p:cBhvr additive="base">
                                        <p:cTn id="150" dur="500" fill="hold"/>
                                        <p:tgtEl>
                                          <p:spTgt spid="158744"/>
                                        </p:tgtEl>
                                        <p:attrNameLst>
                                          <p:attrName>ppt_x</p:attrName>
                                        </p:attrNameLst>
                                      </p:cBhvr>
                                      <p:tavLst>
                                        <p:tav tm="0">
                                          <p:val>
                                            <p:strVal val="0-#ppt_w/2"/>
                                          </p:val>
                                        </p:tav>
                                        <p:tav tm="100000">
                                          <p:val>
                                            <p:strVal val="#ppt_x"/>
                                          </p:val>
                                        </p:tav>
                                      </p:tavLst>
                                    </p:anim>
                                    <p:anim calcmode="lin" valueType="num">
                                      <p:cBhvr additive="base">
                                        <p:cTn id="151" dur="500" fill="hold"/>
                                        <p:tgtEl>
                                          <p:spTgt spid="158744"/>
                                        </p:tgtEl>
                                        <p:attrNameLst>
                                          <p:attrName>ppt_y</p:attrName>
                                        </p:attrNameLst>
                                      </p:cBhvr>
                                      <p:tavLst>
                                        <p:tav tm="0">
                                          <p:val>
                                            <p:strVal val="#ppt_y"/>
                                          </p:val>
                                        </p:tav>
                                        <p:tav tm="100000">
                                          <p:val>
                                            <p:strVal val="#ppt_y"/>
                                          </p:val>
                                        </p:tav>
                                      </p:tavLst>
                                    </p:anim>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8" fill="hold" grpId="0" nodeType="clickEffect">
                                  <p:stCondLst>
                                    <p:cond delay="0"/>
                                  </p:stCondLst>
                                  <p:childTnLst>
                                    <p:set>
                                      <p:cBhvr>
                                        <p:cTn id="155" dur="1" fill="hold">
                                          <p:stCondLst>
                                            <p:cond delay="0"/>
                                          </p:stCondLst>
                                        </p:cTn>
                                        <p:tgtEl>
                                          <p:spTgt spid="158751"/>
                                        </p:tgtEl>
                                        <p:attrNameLst>
                                          <p:attrName>style.visibility</p:attrName>
                                        </p:attrNameLst>
                                      </p:cBhvr>
                                      <p:to>
                                        <p:strVal val="visible"/>
                                      </p:to>
                                    </p:set>
                                    <p:anim calcmode="lin" valueType="num">
                                      <p:cBhvr additive="base">
                                        <p:cTn id="156" dur="500" fill="hold"/>
                                        <p:tgtEl>
                                          <p:spTgt spid="158751"/>
                                        </p:tgtEl>
                                        <p:attrNameLst>
                                          <p:attrName>ppt_x</p:attrName>
                                        </p:attrNameLst>
                                      </p:cBhvr>
                                      <p:tavLst>
                                        <p:tav tm="0">
                                          <p:val>
                                            <p:strVal val="0-#ppt_w/2"/>
                                          </p:val>
                                        </p:tav>
                                        <p:tav tm="100000">
                                          <p:val>
                                            <p:strVal val="#ppt_x"/>
                                          </p:val>
                                        </p:tav>
                                      </p:tavLst>
                                    </p:anim>
                                    <p:anim calcmode="lin" valueType="num">
                                      <p:cBhvr additive="base">
                                        <p:cTn id="157" dur="500" fill="hold"/>
                                        <p:tgtEl>
                                          <p:spTgt spid="158751"/>
                                        </p:tgtEl>
                                        <p:attrNameLst>
                                          <p:attrName>ppt_y</p:attrName>
                                        </p:attrNameLst>
                                      </p:cBhvr>
                                      <p:tavLst>
                                        <p:tav tm="0">
                                          <p:val>
                                            <p:strVal val="#ppt_y"/>
                                          </p:val>
                                        </p:tav>
                                        <p:tav tm="100000">
                                          <p:val>
                                            <p:strVal val="#ppt_y"/>
                                          </p:val>
                                        </p:tav>
                                      </p:tavLst>
                                    </p:anim>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 presetClass="entr" presetSubtype="8" fill="hold" grpId="0" nodeType="clickEffect">
                                  <p:stCondLst>
                                    <p:cond delay="0"/>
                                  </p:stCondLst>
                                  <p:childTnLst>
                                    <p:set>
                                      <p:cBhvr>
                                        <p:cTn id="161" dur="1" fill="hold">
                                          <p:stCondLst>
                                            <p:cond delay="0"/>
                                          </p:stCondLst>
                                        </p:cTn>
                                        <p:tgtEl>
                                          <p:spTgt spid="158745"/>
                                        </p:tgtEl>
                                        <p:attrNameLst>
                                          <p:attrName>style.visibility</p:attrName>
                                        </p:attrNameLst>
                                      </p:cBhvr>
                                      <p:to>
                                        <p:strVal val="visible"/>
                                      </p:to>
                                    </p:set>
                                    <p:anim calcmode="lin" valueType="num">
                                      <p:cBhvr additive="base">
                                        <p:cTn id="162" dur="500" fill="hold"/>
                                        <p:tgtEl>
                                          <p:spTgt spid="158745"/>
                                        </p:tgtEl>
                                        <p:attrNameLst>
                                          <p:attrName>ppt_x</p:attrName>
                                        </p:attrNameLst>
                                      </p:cBhvr>
                                      <p:tavLst>
                                        <p:tav tm="0">
                                          <p:val>
                                            <p:strVal val="0-#ppt_w/2"/>
                                          </p:val>
                                        </p:tav>
                                        <p:tav tm="100000">
                                          <p:val>
                                            <p:strVal val="#ppt_x"/>
                                          </p:val>
                                        </p:tav>
                                      </p:tavLst>
                                    </p:anim>
                                    <p:anim calcmode="lin" valueType="num">
                                      <p:cBhvr additive="base">
                                        <p:cTn id="163" dur="500" fill="hold"/>
                                        <p:tgtEl>
                                          <p:spTgt spid="158745"/>
                                        </p:tgtEl>
                                        <p:attrNameLst>
                                          <p:attrName>ppt_y</p:attrName>
                                        </p:attrNameLst>
                                      </p:cBhvr>
                                      <p:tavLst>
                                        <p:tav tm="0">
                                          <p:val>
                                            <p:strVal val="#ppt_y"/>
                                          </p:val>
                                        </p:tav>
                                        <p:tav tm="100000">
                                          <p:val>
                                            <p:strVal val="#ppt_y"/>
                                          </p:val>
                                        </p:tav>
                                      </p:tavLst>
                                    </p:anim>
                                  </p:childTnLst>
                                </p:cTn>
                              </p:par>
                            </p:childTnLst>
                          </p:cTn>
                        </p:par>
                      </p:childTnLst>
                    </p:cTn>
                  </p:par>
                  <p:par>
                    <p:cTn id="164" fill="hold" nodeType="clickPar">
                      <p:stCondLst>
                        <p:cond delay="indefinite"/>
                      </p:stCondLst>
                      <p:childTnLst>
                        <p:par>
                          <p:cTn id="165" fill="hold" nodeType="withGroup">
                            <p:stCondLst>
                              <p:cond delay="0"/>
                            </p:stCondLst>
                            <p:childTnLst>
                              <p:par>
                                <p:cTn id="166" presetID="2" presetClass="entr" presetSubtype="8" fill="hold" grpId="0" nodeType="clickEffect">
                                  <p:stCondLst>
                                    <p:cond delay="0"/>
                                  </p:stCondLst>
                                  <p:childTnLst>
                                    <p:set>
                                      <p:cBhvr>
                                        <p:cTn id="167" dur="1" fill="hold">
                                          <p:stCondLst>
                                            <p:cond delay="0"/>
                                          </p:stCondLst>
                                        </p:cTn>
                                        <p:tgtEl>
                                          <p:spTgt spid="158752"/>
                                        </p:tgtEl>
                                        <p:attrNameLst>
                                          <p:attrName>style.visibility</p:attrName>
                                        </p:attrNameLst>
                                      </p:cBhvr>
                                      <p:to>
                                        <p:strVal val="visible"/>
                                      </p:to>
                                    </p:set>
                                    <p:anim calcmode="lin" valueType="num">
                                      <p:cBhvr additive="base">
                                        <p:cTn id="168" dur="500" fill="hold"/>
                                        <p:tgtEl>
                                          <p:spTgt spid="158752"/>
                                        </p:tgtEl>
                                        <p:attrNameLst>
                                          <p:attrName>ppt_x</p:attrName>
                                        </p:attrNameLst>
                                      </p:cBhvr>
                                      <p:tavLst>
                                        <p:tav tm="0">
                                          <p:val>
                                            <p:strVal val="0-#ppt_w/2"/>
                                          </p:val>
                                        </p:tav>
                                        <p:tav tm="100000">
                                          <p:val>
                                            <p:strVal val="#ppt_x"/>
                                          </p:val>
                                        </p:tav>
                                      </p:tavLst>
                                    </p:anim>
                                    <p:anim calcmode="lin" valueType="num">
                                      <p:cBhvr additive="base">
                                        <p:cTn id="169" dur="500" fill="hold"/>
                                        <p:tgtEl>
                                          <p:spTgt spid="158752"/>
                                        </p:tgtEl>
                                        <p:attrNameLst>
                                          <p:attrName>ppt_y</p:attrName>
                                        </p:attrNameLst>
                                      </p:cBhvr>
                                      <p:tavLst>
                                        <p:tav tm="0">
                                          <p:val>
                                            <p:strVal val="#ppt_y"/>
                                          </p:val>
                                        </p:tav>
                                        <p:tav tm="100000">
                                          <p:val>
                                            <p:strVal val="#ppt_y"/>
                                          </p:val>
                                        </p:tav>
                                      </p:tavLst>
                                    </p:anim>
                                  </p:childTnLst>
                                </p:cTn>
                              </p:par>
                            </p:childTnLst>
                          </p:cTn>
                        </p:par>
                      </p:childTnLst>
                    </p:cTn>
                  </p:par>
                  <p:par>
                    <p:cTn id="170" fill="hold" nodeType="clickPar">
                      <p:stCondLst>
                        <p:cond delay="indefinite"/>
                      </p:stCondLst>
                      <p:childTnLst>
                        <p:par>
                          <p:cTn id="171" fill="hold" nodeType="withGroup">
                            <p:stCondLst>
                              <p:cond delay="0"/>
                            </p:stCondLst>
                            <p:childTnLst>
                              <p:par>
                                <p:cTn id="172" presetID="2" presetClass="entr" presetSubtype="8" fill="hold" grpId="0" nodeType="clickEffect">
                                  <p:stCondLst>
                                    <p:cond delay="0"/>
                                  </p:stCondLst>
                                  <p:childTnLst>
                                    <p:set>
                                      <p:cBhvr>
                                        <p:cTn id="173" dur="1" fill="hold">
                                          <p:stCondLst>
                                            <p:cond delay="0"/>
                                          </p:stCondLst>
                                        </p:cTn>
                                        <p:tgtEl>
                                          <p:spTgt spid="158730"/>
                                        </p:tgtEl>
                                        <p:attrNameLst>
                                          <p:attrName>style.visibility</p:attrName>
                                        </p:attrNameLst>
                                      </p:cBhvr>
                                      <p:to>
                                        <p:strVal val="visible"/>
                                      </p:to>
                                    </p:set>
                                    <p:anim calcmode="lin" valueType="num">
                                      <p:cBhvr additive="base">
                                        <p:cTn id="174" dur="500" fill="hold"/>
                                        <p:tgtEl>
                                          <p:spTgt spid="158730"/>
                                        </p:tgtEl>
                                        <p:attrNameLst>
                                          <p:attrName>ppt_x</p:attrName>
                                        </p:attrNameLst>
                                      </p:cBhvr>
                                      <p:tavLst>
                                        <p:tav tm="0">
                                          <p:val>
                                            <p:strVal val="0-#ppt_w/2"/>
                                          </p:val>
                                        </p:tav>
                                        <p:tav tm="100000">
                                          <p:val>
                                            <p:strVal val="#ppt_x"/>
                                          </p:val>
                                        </p:tav>
                                      </p:tavLst>
                                    </p:anim>
                                    <p:anim calcmode="lin" valueType="num">
                                      <p:cBhvr additive="base">
                                        <p:cTn id="175" dur="500" fill="hold"/>
                                        <p:tgtEl>
                                          <p:spTgt spid="158730"/>
                                        </p:tgtEl>
                                        <p:attrNameLst>
                                          <p:attrName>ppt_y</p:attrName>
                                        </p:attrNameLst>
                                      </p:cBhvr>
                                      <p:tavLst>
                                        <p:tav tm="0">
                                          <p:val>
                                            <p:strVal val="#ppt_y"/>
                                          </p:val>
                                        </p:tav>
                                        <p:tav tm="100000">
                                          <p:val>
                                            <p:strVal val="#ppt_y"/>
                                          </p:val>
                                        </p:tav>
                                      </p:tavLst>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2" presetClass="entr" presetSubtype="8" fill="hold" grpId="0" nodeType="clickEffect">
                                  <p:stCondLst>
                                    <p:cond delay="0"/>
                                  </p:stCondLst>
                                  <p:childTnLst>
                                    <p:set>
                                      <p:cBhvr>
                                        <p:cTn id="179" dur="1" fill="hold">
                                          <p:stCondLst>
                                            <p:cond delay="0"/>
                                          </p:stCondLst>
                                        </p:cTn>
                                        <p:tgtEl>
                                          <p:spTgt spid="158728"/>
                                        </p:tgtEl>
                                        <p:attrNameLst>
                                          <p:attrName>style.visibility</p:attrName>
                                        </p:attrNameLst>
                                      </p:cBhvr>
                                      <p:to>
                                        <p:strVal val="visible"/>
                                      </p:to>
                                    </p:set>
                                    <p:anim calcmode="lin" valueType="num">
                                      <p:cBhvr additive="base">
                                        <p:cTn id="180" dur="500" fill="hold"/>
                                        <p:tgtEl>
                                          <p:spTgt spid="158728"/>
                                        </p:tgtEl>
                                        <p:attrNameLst>
                                          <p:attrName>ppt_x</p:attrName>
                                        </p:attrNameLst>
                                      </p:cBhvr>
                                      <p:tavLst>
                                        <p:tav tm="0">
                                          <p:val>
                                            <p:strVal val="0-#ppt_w/2"/>
                                          </p:val>
                                        </p:tav>
                                        <p:tav tm="100000">
                                          <p:val>
                                            <p:strVal val="#ppt_x"/>
                                          </p:val>
                                        </p:tav>
                                      </p:tavLst>
                                    </p:anim>
                                    <p:anim calcmode="lin" valueType="num">
                                      <p:cBhvr additive="base">
                                        <p:cTn id="181" dur="500" fill="hold"/>
                                        <p:tgtEl>
                                          <p:spTgt spid="158728"/>
                                        </p:tgtEl>
                                        <p:attrNameLst>
                                          <p:attrName>ppt_y</p:attrName>
                                        </p:attrNameLst>
                                      </p:cBhvr>
                                      <p:tavLst>
                                        <p:tav tm="0">
                                          <p:val>
                                            <p:strVal val="#ppt_y"/>
                                          </p:val>
                                        </p:tav>
                                        <p:tav tm="100000">
                                          <p:val>
                                            <p:strVal val="#ppt_y"/>
                                          </p:val>
                                        </p:tav>
                                      </p:tavLst>
                                    </p:anim>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8" fill="hold" grpId="0" nodeType="clickEffect">
                                  <p:stCondLst>
                                    <p:cond delay="0"/>
                                  </p:stCondLst>
                                  <p:childTnLst>
                                    <p:set>
                                      <p:cBhvr>
                                        <p:cTn id="185" dur="1" fill="hold">
                                          <p:stCondLst>
                                            <p:cond delay="0"/>
                                          </p:stCondLst>
                                        </p:cTn>
                                        <p:tgtEl>
                                          <p:spTgt spid="158729"/>
                                        </p:tgtEl>
                                        <p:attrNameLst>
                                          <p:attrName>style.visibility</p:attrName>
                                        </p:attrNameLst>
                                      </p:cBhvr>
                                      <p:to>
                                        <p:strVal val="visible"/>
                                      </p:to>
                                    </p:set>
                                    <p:anim calcmode="lin" valueType="num">
                                      <p:cBhvr additive="base">
                                        <p:cTn id="186" dur="500" fill="hold"/>
                                        <p:tgtEl>
                                          <p:spTgt spid="158729"/>
                                        </p:tgtEl>
                                        <p:attrNameLst>
                                          <p:attrName>ppt_x</p:attrName>
                                        </p:attrNameLst>
                                      </p:cBhvr>
                                      <p:tavLst>
                                        <p:tav tm="0">
                                          <p:val>
                                            <p:strVal val="0-#ppt_w/2"/>
                                          </p:val>
                                        </p:tav>
                                        <p:tav tm="100000">
                                          <p:val>
                                            <p:strVal val="#ppt_x"/>
                                          </p:val>
                                        </p:tav>
                                      </p:tavLst>
                                    </p:anim>
                                    <p:anim calcmode="lin" valueType="num">
                                      <p:cBhvr additive="base">
                                        <p:cTn id="187" dur="500" fill="hold"/>
                                        <p:tgtEl>
                                          <p:spTgt spid="158729"/>
                                        </p:tgtEl>
                                        <p:attrNameLst>
                                          <p:attrName>ppt_y</p:attrName>
                                        </p:attrNameLst>
                                      </p:cBhvr>
                                      <p:tavLst>
                                        <p:tav tm="0">
                                          <p:val>
                                            <p:strVal val="#ppt_y"/>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8" fill="hold" grpId="0" nodeType="clickEffect">
                                  <p:stCondLst>
                                    <p:cond delay="0"/>
                                  </p:stCondLst>
                                  <p:childTnLst>
                                    <p:set>
                                      <p:cBhvr>
                                        <p:cTn id="191" dur="1" fill="hold">
                                          <p:stCondLst>
                                            <p:cond delay="0"/>
                                          </p:stCondLst>
                                        </p:cTn>
                                        <p:tgtEl>
                                          <p:spTgt spid="158731"/>
                                        </p:tgtEl>
                                        <p:attrNameLst>
                                          <p:attrName>style.visibility</p:attrName>
                                        </p:attrNameLst>
                                      </p:cBhvr>
                                      <p:to>
                                        <p:strVal val="visible"/>
                                      </p:to>
                                    </p:set>
                                    <p:anim calcmode="lin" valueType="num">
                                      <p:cBhvr additive="base">
                                        <p:cTn id="192" dur="500" fill="hold"/>
                                        <p:tgtEl>
                                          <p:spTgt spid="158731"/>
                                        </p:tgtEl>
                                        <p:attrNameLst>
                                          <p:attrName>ppt_x</p:attrName>
                                        </p:attrNameLst>
                                      </p:cBhvr>
                                      <p:tavLst>
                                        <p:tav tm="0">
                                          <p:val>
                                            <p:strVal val="0-#ppt_w/2"/>
                                          </p:val>
                                        </p:tav>
                                        <p:tav tm="100000">
                                          <p:val>
                                            <p:strVal val="#ppt_x"/>
                                          </p:val>
                                        </p:tav>
                                      </p:tavLst>
                                    </p:anim>
                                    <p:anim calcmode="lin" valueType="num">
                                      <p:cBhvr additive="base">
                                        <p:cTn id="193" dur="500" fill="hold"/>
                                        <p:tgtEl>
                                          <p:spTgt spid="158731"/>
                                        </p:tgtEl>
                                        <p:attrNameLst>
                                          <p:attrName>ppt_y</p:attrName>
                                        </p:attrNameLst>
                                      </p:cBhvr>
                                      <p:tavLst>
                                        <p:tav tm="0">
                                          <p:val>
                                            <p:strVal val="#ppt_y"/>
                                          </p:val>
                                        </p:tav>
                                        <p:tav tm="100000">
                                          <p:val>
                                            <p:strVal val="#ppt_y"/>
                                          </p:val>
                                        </p:tav>
                                      </p:tavLst>
                                    </p:anim>
                                  </p:child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8" fill="hold" grpId="0" nodeType="clickEffect">
                                  <p:stCondLst>
                                    <p:cond delay="0"/>
                                  </p:stCondLst>
                                  <p:childTnLst>
                                    <p:set>
                                      <p:cBhvr>
                                        <p:cTn id="197" dur="1" fill="hold">
                                          <p:stCondLst>
                                            <p:cond delay="0"/>
                                          </p:stCondLst>
                                        </p:cTn>
                                        <p:tgtEl>
                                          <p:spTgt spid="158732"/>
                                        </p:tgtEl>
                                        <p:attrNameLst>
                                          <p:attrName>style.visibility</p:attrName>
                                        </p:attrNameLst>
                                      </p:cBhvr>
                                      <p:to>
                                        <p:strVal val="visible"/>
                                      </p:to>
                                    </p:set>
                                    <p:anim calcmode="lin" valueType="num">
                                      <p:cBhvr additive="base">
                                        <p:cTn id="198" dur="500" fill="hold"/>
                                        <p:tgtEl>
                                          <p:spTgt spid="158732"/>
                                        </p:tgtEl>
                                        <p:attrNameLst>
                                          <p:attrName>ppt_x</p:attrName>
                                        </p:attrNameLst>
                                      </p:cBhvr>
                                      <p:tavLst>
                                        <p:tav tm="0">
                                          <p:val>
                                            <p:strVal val="0-#ppt_w/2"/>
                                          </p:val>
                                        </p:tav>
                                        <p:tav tm="100000">
                                          <p:val>
                                            <p:strVal val="#ppt_x"/>
                                          </p:val>
                                        </p:tav>
                                      </p:tavLst>
                                    </p:anim>
                                    <p:anim calcmode="lin" valueType="num">
                                      <p:cBhvr additive="base">
                                        <p:cTn id="199" dur="500" fill="hold"/>
                                        <p:tgtEl>
                                          <p:spTgt spid="158732"/>
                                        </p:tgtEl>
                                        <p:attrNameLst>
                                          <p:attrName>ppt_y</p:attrName>
                                        </p:attrNameLst>
                                      </p:cBhvr>
                                      <p:tavLst>
                                        <p:tav tm="0">
                                          <p:val>
                                            <p:strVal val="#ppt_y"/>
                                          </p:val>
                                        </p:tav>
                                        <p:tav tm="100000">
                                          <p:val>
                                            <p:strVal val="#ppt_y"/>
                                          </p:val>
                                        </p:tav>
                                      </p:tavLst>
                                    </p:anim>
                                  </p:child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8" fill="hold" grpId="0" nodeType="clickEffect">
                                  <p:stCondLst>
                                    <p:cond delay="0"/>
                                  </p:stCondLst>
                                  <p:childTnLst>
                                    <p:set>
                                      <p:cBhvr>
                                        <p:cTn id="203" dur="1" fill="hold">
                                          <p:stCondLst>
                                            <p:cond delay="0"/>
                                          </p:stCondLst>
                                        </p:cTn>
                                        <p:tgtEl>
                                          <p:spTgt spid="158735"/>
                                        </p:tgtEl>
                                        <p:attrNameLst>
                                          <p:attrName>style.visibility</p:attrName>
                                        </p:attrNameLst>
                                      </p:cBhvr>
                                      <p:to>
                                        <p:strVal val="visible"/>
                                      </p:to>
                                    </p:set>
                                    <p:anim calcmode="lin" valueType="num">
                                      <p:cBhvr additive="base">
                                        <p:cTn id="204" dur="500" fill="hold"/>
                                        <p:tgtEl>
                                          <p:spTgt spid="158735"/>
                                        </p:tgtEl>
                                        <p:attrNameLst>
                                          <p:attrName>ppt_x</p:attrName>
                                        </p:attrNameLst>
                                      </p:cBhvr>
                                      <p:tavLst>
                                        <p:tav tm="0">
                                          <p:val>
                                            <p:strVal val="0-#ppt_w/2"/>
                                          </p:val>
                                        </p:tav>
                                        <p:tav tm="100000">
                                          <p:val>
                                            <p:strVal val="#ppt_x"/>
                                          </p:val>
                                        </p:tav>
                                      </p:tavLst>
                                    </p:anim>
                                    <p:anim calcmode="lin" valueType="num">
                                      <p:cBhvr additive="base">
                                        <p:cTn id="205" dur="500" fill="hold"/>
                                        <p:tgtEl>
                                          <p:spTgt spid="158735"/>
                                        </p:tgtEl>
                                        <p:attrNameLst>
                                          <p:attrName>ppt_y</p:attrName>
                                        </p:attrNameLst>
                                      </p:cBhvr>
                                      <p:tavLst>
                                        <p:tav tm="0">
                                          <p:val>
                                            <p:strVal val="#ppt_y"/>
                                          </p:val>
                                        </p:tav>
                                        <p:tav tm="100000">
                                          <p:val>
                                            <p:strVal val="#ppt_y"/>
                                          </p:val>
                                        </p:tav>
                                      </p:tavLst>
                                    </p:anim>
                                  </p:child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8" fill="hold" grpId="0" nodeType="clickEffect">
                                  <p:stCondLst>
                                    <p:cond delay="0"/>
                                  </p:stCondLst>
                                  <p:childTnLst>
                                    <p:set>
                                      <p:cBhvr>
                                        <p:cTn id="209" dur="1" fill="hold">
                                          <p:stCondLst>
                                            <p:cond delay="0"/>
                                          </p:stCondLst>
                                        </p:cTn>
                                        <p:tgtEl>
                                          <p:spTgt spid="158733"/>
                                        </p:tgtEl>
                                        <p:attrNameLst>
                                          <p:attrName>style.visibility</p:attrName>
                                        </p:attrNameLst>
                                      </p:cBhvr>
                                      <p:to>
                                        <p:strVal val="visible"/>
                                      </p:to>
                                    </p:set>
                                    <p:anim calcmode="lin" valueType="num">
                                      <p:cBhvr additive="base">
                                        <p:cTn id="210" dur="500" fill="hold"/>
                                        <p:tgtEl>
                                          <p:spTgt spid="158733"/>
                                        </p:tgtEl>
                                        <p:attrNameLst>
                                          <p:attrName>ppt_x</p:attrName>
                                        </p:attrNameLst>
                                      </p:cBhvr>
                                      <p:tavLst>
                                        <p:tav tm="0">
                                          <p:val>
                                            <p:strVal val="0-#ppt_w/2"/>
                                          </p:val>
                                        </p:tav>
                                        <p:tav tm="100000">
                                          <p:val>
                                            <p:strVal val="#ppt_x"/>
                                          </p:val>
                                        </p:tav>
                                      </p:tavLst>
                                    </p:anim>
                                    <p:anim calcmode="lin" valueType="num">
                                      <p:cBhvr additive="base">
                                        <p:cTn id="211" dur="500" fill="hold"/>
                                        <p:tgtEl>
                                          <p:spTgt spid="158733"/>
                                        </p:tgtEl>
                                        <p:attrNameLst>
                                          <p:attrName>ppt_y</p:attrName>
                                        </p:attrNameLst>
                                      </p:cBhvr>
                                      <p:tavLst>
                                        <p:tav tm="0">
                                          <p:val>
                                            <p:strVal val="#ppt_y"/>
                                          </p:val>
                                        </p:tav>
                                        <p:tav tm="100000">
                                          <p:val>
                                            <p:strVal val="#ppt_y"/>
                                          </p:val>
                                        </p:tav>
                                      </p:tavLst>
                                    </p:anim>
                                  </p:childTnLst>
                                </p:cTn>
                              </p:par>
                            </p:childTnLst>
                          </p:cTn>
                        </p:par>
                      </p:childTnLst>
                    </p:cTn>
                  </p:par>
                  <p:par>
                    <p:cTn id="212" fill="hold" nodeType="clickPar">
                      <p:stCondLst>
                        <p:cond delay="indefinite"/>
                      </p:stCondLst>
                      <p:childTnLst>
                        <p:par>
                          <p:cTn id="213" fill="hold" nodeType="withGroup">
                            <p:stCondLst>
                              <p:cond delay="0"/>
                            </p:stCondLst>
                            <p:childTnLst>
                              <p:par>
                                <p:cTn id="214" presetID="2" presetClass="entr" presetSubtype="8" fill="hold" grpId="0" nodeType="clickEffect">
                                  <p:stCondLst>
                                    <p:cond delay="0"/>
                                  </p:stCondLst>
                                  <p:childTnLst>
                                    <p:set>
                                      <p:cBhvr>
                                        <p:cTn id="215" dur="1" fill="hold">
                                          <p:stCondLst>
                                            <p:cond delay="0"/>
                                          </p:stCondLst>
                                        </p:cTn>
                                        <p:tgtEl>
                                          <p:spTgt spid="158734"/>
                                        </p:tgtEl>
                                        <p:attrNameLst>
                                          <p:attrName>style.visibility</p:attrName>
                                        </p:attrNameLst>
                                      </p:cBhvr>
                                      <p:to>
                                        <p:strVal val="visible"/>
                                      </p:to>
                                    </p:set>
                                    <p:anim calcmode="lin" valueType="num">
                                      <p:cBhvr additive="base">
                                        <p:cTn id="216" dur="500" fill="hold"/>
                                        <p:tgtEl>
                                          <p:spTgt spid="158734"/>
                                        </p:tgtEl>
                                        <p:attrNameLst>
                                          <p:attrName>ppt_x</p:attrName>
                                        </p:attrNameLst>
                                      </p:cBhvr>
                                      <p:tavLst>
                                        <p:tav tm="0">
                                          <p:val>
                                            <p:strVal val="0-#ppt_w/2"/>
                                          </p:val>
                                        </p:tav>
                                        <p:tav tm="100000">
                                          <p:val>
                                            <p:strVal val="#ppt_x"/>
                                          </p:val>
                                        </p:tav>
                                      </p:tavLst>
                                    </p:anim>
                                    <p:anim calcmode="lin" valueType="num">
                                      <p:cBhvr additive="base">
                                        <p:cTn id="217" dur="500" fill="hold"/>
                                        <p:tgtEl>
                                          <p:spTgt spid="158734"/>
                                        </p:tgtEl>
                                        <p:attrNameLst>
                                          <p:attrName>ppt_y</p:attrName>
                                        </p:attrNameLst>
                                      </p:cBhvr>
                                      <p:tavLst>
                                        <p:tav tm="0">
                                          <p:val>
                                            <p:strVal val="#ppt_y"/>
                                          </p:val>
                                        </p:tav>
                                        <p:tav tm="100000">
                                          <p:val>
                                            <p:strVal val="#ppt_y"/>
                                          </p:val>
                                        </p:tav>
                                      </p:tavLst>
                                    </p:anim>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ntr" presetSubtype="8" fill="hold" grpId="0" nodeType="clickEffect">
                                  <p:stCondLst>
                                    <p:cond delay="0"/>
                                  </p:stCondLst>
                                  <p:childTnLst>
                                    <p:set>
                                      <p:cBhvr>
                                        <p:cTn id="221" dur="1" fill="hold">
                                          <p:stCondLst>
                                            <p:cond delay="0"/>
                                          </p:stCondLst>
                                        </p:cTn>
                                        <p:tgtEl>
                                          <p:spTgt spid="158736"/>
                                        </p:tgtEl>
                                        <p:attrNameLst>
                                          <p:attrName>style.visibility</p:attrName>
                                        </p:attrNameLst>
                                      </p:cBhvr>
                                      <p:to>
                                        <p:strVal val="visible"/>
                                      </p:to>
                                    </p:set>
                                    <p:anim calcmode="lin" valueType="num">
                                      <p:cBhvr additive="base">
                                        <p:cTn id="222" dur="500" fill="hold"/>
                                        <p:tgtEl>
                                          <p:spTgt spid="158736"/>
                                        </p:tgtEl>
                                        <p:attrNameLst>
                                          <p:attrName>ppt_x</p:attrName>
                                        </p:attrNameLst>
                                      </p:cBhvr>
                                      <p:tavLst>
                                        <p:tav tm="0">
                                          <p:val>
                                            <p:strVal val="0-#ppt_w/2"/>
                                          </p:val>
                                        </p:tav>
                                        <p:tav tm="100000">
                                          <p:val>
                                            <p:strVal val="#ppt_x"/>
                                          </p:val>
                                        </p:tav>
                                      </p:tavLst>
                                    </p:anim>
                                    <p:anim calcmode="lin" valueType="num">
                                      <p:cBhvr additive="base">
                                        <p:cTn id="223" dur="500" fill="hold"/>
                                        <p:tgtEl>
                                          <p:spTgt spid="158736"/>
                                        </p:tgtEl>
                                        <p:attrNameLst>
                                          <p:attrName>ppt_y</p:attrName>
                                        </p:attrNameLst>
                                      </p:cBhvr>
                                      <p:tavLst>
                                        <p:tav tm="0">
                                          <p:val>
                                            <p:strVal val="#ppt_y"/>
                                          </p:val>
                                        </p:tav>
                                        <p:tav tm="100000">
                                          <p:val>
                                            <p:strVal val="#ppt_y"/>
                                          </p:val>
                                        </p:tav>
                                      </p:tavLst>
                                    </p:anim>
                                  </p:childTnLst>
                                </p:cTn>
                              </p:par>
                            </p:childTnLst>
                          </p:cTn>
                        </p:par>
                      </p:childTnLst>
                    </p:cTn>
                  </p:par>
                  <p:par>
                    <p:cTn id="224" fill="hold" nodeType="clickPar">
                      <p:stCondLst>
                        <p:cond delay="indefinite"/>
                      </p:stCondLst>
                      <p:childTnLst>
                        <p:par>
                          <p:cTn id="225" fill="hold" nodeType="withGroup">
                            <p:stCondLst>
                              <p:cond delay="0"/>
                            </p:stCondLst>
                            <p:childTnLst>
                              <p:par>
                                <p:cTn id="226" presetID="2" presetClass="entr" presetSubtype="8" fill="hold" grpId="0" nodeType="clickEffect">
                                  <p:stCondLst>
                                    <p:cond delay="0"/>
                                  </p:stCondLst>
                                  <p:childTnLst>
                                    <p:set>
                                      <p:cBhvr>
                                        <p:cTn id="227" dur="1" fill="hold">
                                          <p:stCondLst>
                                            <p:cond delay="0"/>
                                          </p:stCondLst>
                                        </p:cTn>
                                        <p:tgtEl>
                                          <p:spTgt spid="158737"/>
                                        </p:tgtEl>
                                        <p:attrNameLst>
                                          <p:attrName>style.visibility</p:attrName>
                                        </p:attrNameLst>
                                      </p:cBhvr>
                                      <p:to>
                                        <p:strVal val="visible"/>
                                      </p:to>
                                    </p:set>
                                    <p:anim calcmode="lin" valueType="num">
                                      <p:cBhvr additive="base">
                                        <p:cTn id="228" dur="500" fill="hold"/>
                                        <p:tgtEl>
                                          <p:spTgt spid="158737"/>
                                        </p:tgtEl>
                                        <p:attrNameLst>
                                          <p:attrName>ppt_x</p:attrName>
                                        </p:attrNameLst>
                                      </p:cBhvr>
                                      <p:tavLst>
                                        <p:tav tm="0">
                                          <p:val>
                                            <p:strVal val="0-#ppt_w/2"/>
                                          </p:val>
                                        </p:tav>
                                        <p:tav tm="100000">
                                          <p:val>
                                            <p:strVal val="#ppt_x"/>
                                          </p:val>
                                        </p:tav>
                                      </p:tavLst>
                                    </p:anim>
                                    <p:anim calcmode="lin" valueType="num">
                                      <p:cBhvr additive="base">
                                        <p:cTn id="229" dur="500" fill="hold"/>
                                        <p:tgtEl>
                                          <p:spTgt spid="158737"/>
                                        </p:tgtEl>
                                        <p:attrNameLst>
                                          <p:attrName>ppt_y</p:attrName>
                                        </p:attrNameLst>
                                      </p:cBhvr>
                                      <p:tavLst>
                                        <p:tav tm="0">
                                          <p:val>
                                            <p:strVal val="#ppt_y"/>
                                          </p:val>
                                        </p:tav>
                                        <p:tav tm="100000">
                                          <p:val>
                                            <p:strVal val="#ppt_y"/>
                                          </p:val>
                                        </p:tav>
                                      </p:tavLst>
                                    </p:anim>
                                  </p:childTnLst>
                                </p:cTn>
                              </p:par>
                            </p:childTnLst>
                          </p:cTn>
                        </p:par>
                      </p:childTnLst>
                    </p:cTn>
                  </p:par>
                  <p:par>
                    <p:cTn id="230" fill="hold" nodeType="clickPar">
                      <p:stCondLst>
                        <p:cond delay="indefinite"/>
                      </p:stCondLst>
                      <p:childTnLst>
                        <p:par>
                          <p:cTn id="231" fill="hold" nodeType="withGroup">
                            <p:stCondLst>
                              <p:cond delay="0"/>
                            </p:stCondLst>
                            <p:childTnLst>
                              <p:par>
                                <p:cTn id="232" presetID="2" presetClass="entr" presetSubtype="8" fill="hold" grpId="0" nodeType="clickEffect">
                                  <p:stCondLst>
                                    <p:cond delay="0"/>
                                  </p:stCondLst>
                                  <p:childTnLst>
                                    <p:set>
                                      <p:cBhvr>
                                        <p:cTn id="233" dur="1" fill="hold">
                                          <p:stCondLst>
                                            <p:cond delay="0"/>
                                          </p:stCondLst>
                                        </p:cTn>
                                        <p:tgtEl>
                                          <p:spTgt spid="158738"/>
                                        </p:tgtEl>
                                        <p:attrNameLst>
                                          <p:attrName>style.visibility</p:attrName>
                                        </p:attrNameLst>
                                      </p:cBhvr>
                                      <p:to>
                                        <p:strVal val="visible"/>
                                      </p:to>
                                    </p:set>
                                    <p:anim calcmode="lin" valueType="num">
                                      <p:cBhvr additive="base">
                                        <p:cTn id="234" dur="500" fill="hold"/>
                                        <p:tgtEl>
                                          <p:spTgt spid="158738"/>
                                        </p:tgtEl>
                                        <p:attrNameLst>
                                          <p:attrName>ppt_x</p:attrName>
                                        </p:attrNameLst>
                                      </p:cBhvr>
                                      <p:tavLst>
                                        <p:tav tm="0">
                                          <p:val>
                                            <p:strVal val="0-#ppt_w/2"/>
                                          </p:val>
                                        </p:tav>
                                        <p:tav tm="100000">
                                          <p:val>
                                            <p:strVal val="#ppt_x"/>
                                          </p:val>
                                        </p:tav>
                                      </p:tavLst>
                                    </p:anim>
                                    <p:anim calcmode="lin" valueType="num">
                                      <p:cBhvr additive="base">
                                        <p:cTn id="235" dur="500" fill="hold"/>
                                        <p:tgtEl>
                                          <p:spTgt spid="158738"/>
                                        </p:tgtEl>
                                        <p:attrNameLst>
                                          <p:attrName>ppt_y</p:attrName>
                                        </p:attrNameLst>
                                      </p:cBhvr>
                                      <p:tavLst>
                                        <p:tav tm="0">
                                          <p:val>
                                            <p:strVal val="#ppt_y"/>
                                          </p:val>
                                        </p:tav>
                                        <p:tav tm="100000">
                                          <p:val>
                                            <p:strVal val="#ppt_y"/>
                                          </p:val>
                                        </p:tav>
                                      </p:tavLst>
                                    </p:anim>
                                  </p:childTnLst>
                                </p:cTn>
                              </p:par>
                            </p:childTnLst>
                          </p:cTn>
                        </p:par>
                      </p:childTnLst>
                    </p:cTn>
                  </p:par>
                  <p:par>
                    <p:cTn id="236" fill="hold" nodeType="clickPar">
                      <p:stCondLst>
                        <p:cond delay="indefinite"/>
                      </p:stCondLst>
                      <p:childTnLst>
                        <p:par>
                          <p:cTn id="237" fill="hold" nodeType="withGroup">
                            <p:stCondLst>
                              <p:cond delay="0"/>
                            </p:stCondLst>
                            <p:childTnLst>
                              <p:par>
                                <p:cTn id="238" presetID="2" presetClass="entr" presetSubtype="8" fill="hold" grpId="0" nodeType="clickEffect">
                                  <p:stCondLst>
                                    <p:cond delay="0"/>
                                  </p:stCondLst>
                                  <p:childTnLst>
                                    <p:set>
                                      <p:cBhvr>
                                        <p:cTn id="239" dur="1" fill="hold">
                                          <p:stCondLst>
                                            <p:cond delay="0"/>
                                          </p:stCondLst>
                                        </p:cTn>
                                        <p:tgtEl>
                                          <p:spTgt spid="158793"/>
                                        </p:tgtEl>
                                        <p:attrNameLst>
                                          <p:attrName>style.visibility</p:attrName>
                                        </p:attrNameLst>
                                      </p:cBhvr>
                                      <p:to>
                                        <p:strVal val="visible"/>
                                      </p:to>
                                    </p:set>
                                    <p:anim calcmode="lin" valueType="num">
                                      <p:cBhvr additive="base">
                                        <p:cTn id="240" dur="500" fill="hold"/>
                                        <p:tgtEl>
                                          <p:spTgt spid="158793"/>
                                        </p:tgtEl>
                                        <p:attrNameLst>
                                          <p:attrName>ppt_x</p:attrName>
                                        </p:attrNameLst>
                                      </p:cBhvr>
                                      <p:tavLst>
                                        <p:tav tm="0">
                                          <p:val>
                                            <p:strVal val="0-#ppt_w/2"/>
                                          </p:val>
                                        </p:tav>
                                        <p:tav tm="100000">
                                          <p:val>
                                            <p:strVal val="#ppt_x"/>
                                          </p:val>
                                        </p:tav>
                                      </p:tavLst>
                                    </p:anim>
                                    <p:anim calcmode="lin" valueType="num">
                                      <p:cBhvr additive="base">
                                        <p:cTn id="241" dur="500" fill="hold"/>
                                        <p:tgtEl>
                                          <p:spTgt spid="158793"/>
                                        </p:tgtEl>
                                        <p:attrNameLst>
                                          <p:attrName>ppt_y</p:attrName>
                                        </p:attrNameLst>
                                      </p:cBhvr>
                                      <p:tavLst>
                                        <p:tav tm="0">
                                          <p:val>
                                            <p:strVal val="#ppt_y"/>
                                          </p:val>
                                        </p:tav>
                                        <p:tav tm="100000">
                                          <p:val>
                                            <p:strVal val="#ppt_y"/>
                                          </p:val>
                                        </p:tav>
                                      </p:tavLst>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2" presetClass="entr" presetSubtype="8" fill="hold" grpId="0" nodeType="clickEffect">
                                  <p:stCondLst>
                                    <p:cond delay="0"/>
                                  </p:stCondLst>
                                  <p:childTnLst>
                                    <p:set>
                                      <p:cBhvr>
                                        <p:cTn id="245" dur="1" fill="hold">
                                          <p:stCondLst>
                                            <p:cond delay="0"/>
                                          </p:stCondLst>
                                        </p:cTn>
                                        <p:tgtEl>
                                          <p:spTgt spid="158724"/>
                                        </p:tgtEl>
                                        <p:attrNameLst>
                                          <p:attrName>style.visibility</p:attrName>
                                        </p:attrNameLst>
                                      </p:cBhvr>
                                      <p:to>
                                        <p:strVal val="visible"/>
                                      </p:to>
                                    </p:set>
                                    <p:anim calcmode="lin" valueType="num">
                                      <p:cBhvr additive="base">
                                        <p:cTn id="246" dur="500" fill="hold"/>
                                        <p:tgtEl>
                                          <p:spTgt spid="158724"/>
                                        </p:tgtEl>
                                        <p:attrNameLst>
                                          <p:attrName>ppt_x</p:attrName>
                                        </p:attrNameLst>
                                      </p:cBhvr>
                                      <p:tavLst>
                                        <p:tav tm="0">
                                          <p:val>
                                            <p:strVal val="0-#ppt_w/2"/>
                                          </p:val>
                                        </p:tav>
                                        <p:tav tm="100000">
                                          <p:val>
                                            <p:strVal val="#ppt_x"/>
                                          </p:val>
                                        </p:tav>
                                      </p:tavLst>
                                    </p:anim>
                                    <p:anim calcmode="lin" valueType="num">
                                      <p:cBhvr additive="base">
                                        <p:cTn id="247" dur="500" fill="hold"/>
                                        <p:tgtEl>
                                          <p:spTgt spid="158724"/>
                                        </p:tgtEl>
                                        <p:attrNameLst>
                                          <p:attrName>ppt_y</p:attrName>
                                        </p:attrNameLst>
                                      </p:cBhvr>
                                      <p:tavLst>
                                        <p:tav tm="0">
                                          <p:val>
                                            <p:strVal val="#ppt_y"/>
                                          </p:val>
                                        </p:tav>
                                        <p:tav tm="100000">
                                          <p:val>
                                            <p:strVal val="#ppt_y"/>
                                          </p:val>
                                        </p:tav>
                                      </p:tavLst>
                                    </p:anim>
                                  </p:childTnLst>
                                </p:cTn>
                              </p:par>
                            </p:childTnLst>
                          </p:cTn>
                        </p:par>
                      </p:childTnLst>
                    </p:cTn>
                  </p:par>
                  <p:par>
                    <p:cTn id="248" fill="hold" nodeType="clickPar">
                      <p:stCondLst>
                        <p:cond delay="indefinite"/>
                      </p:stCondLst>
                      <p:childTnLst>
                        <p:par>
                          <p:cTn id="249" fill="hold" nodeType="withGroup">
                            <p:stCondLst>
                              <p:cond delay="0"/>
                            </p:stCondLst>
                            <p:childTnLst>
                              <p:par>
                                <p:cTn id="250" presetID="2" presetClass="entr" presetSubtype="8" fill="hold" grpId="0" nodeType="clickEffect">
                                  <p:stCondLst>
                                    <p:cond delay="0"/>
                                  </p:stCondLst>
                                  <p:childTnLst>
                                    <p:set>
                                      <p:cBhvr>
                                        <p:cTn id="251" dur="1" fill="hold">
                                          <p:stCondLst>
                                            <p:cond delay="0"/>
                                          </p:stCondLst>
                                        </p:cTn>
                                        <p:tgtEl>
                                          <p:spTgt spid="158723"/>
                                        </p:tgtEl>
                                        <p:attrNameLst>
                                          <p:attrName>style.visibility</p:attrName>
                                        </p:attrNameLst>
                                      </p:cBhvr>
                                      <p:to>
                                        <p:strVal val="visible"/>
                                      </p:to>
                                    </p:set>
                                    <p:anim calcmode="lin" valueType="num">
                                      <p:cBhvr additive="base">
                                        <p:cTn id="252" dur="500" fill="hold"/>
                                        <p:tgtEl>
                                          <p:spTgt spid="158723"/>
                                        </p:tgtEl>
                                        <p:attrNameLst>
                                          <p:attrName>ppt_x</p:attrName>
                                        </p:attrNameLst>
                                      </p:cBhvr>
                                      <p:tavLst>
                                        <p:tav tm="0">
                                          <p:val>
                                            <p:strVal val="0-#ppt_w/2"/>
                                          </p:val>
                                        </p:tav>
                                        <p:tav tm="100000">
                                          <p:val>
                                            <p:strVal val="#ppt_x"/>
                                          </p:val>
                                        </p:tav>
                                      </p:tavLst>
                                    </p:anim>
                                    <p:anim calcmode="lin" valueType="num">
                                      <p:cBhvr additive="base">
                                        <p:cTn id="253" dur="500" fill="hold"/>
                                        <p:tgtEl>
                                          <p:spTgt spid="158723"/>
                                        </p:tgtEl>
                                        <p:attrNameLst>
                                          <p:attrName>ppt_y</p:attrName>
                                        </p:attrNameLst>
                                      </p:cBhvr>
                                      <p:tavLst>
                                        <p:tav tm="0">
                                          <p:val>
                                            <p:strVal val="#ppt_y"/>
                                          </p:val>
                                        </p:tav>
                                        <p:tav tm="100000">
                                          <p:val>
                                            <p:strVal val="#ppt_y"/>
                                          </p:val>
                                        </p:tav>
                                      </p:tavLst>
                                    </p:anim>
                                  </p:childTnLst>
                                </p:cTn>
                              </p:par>
                            </p:childTnLst>
                          </p:cTn>
                        </p:par>
                      </p:childTnLst>
                    </p:cTn>
                  </p:par>
                  <p:par>
                    <p:cTn id="254" fill="hold" nodeType="clickPar">
                      <p:stCondLst>
                        <p:cond delay="indefinite"/>
                      </p:stCondLst>
                      <p:childTnLst>
                        <p:par>
                          <p:cTn id="255" fill="hold" nodeType="withGroup">
                            <p:stCondLst>
                              <p:cond delay="0"/>
                            </p:stCondLst>
                            <p:childTnLst>
                              <p:par>
                                <p:cTn id="256" presetID="2" presetClass="entr" presetSubtype="8" fill="hold" grpId="0" nodeType="clickEffect">
                                  <p:stCondLst>
                                    <p:cond delay="0"/>
                                  </p:stCondLst>
                                  <p:childTnLst>
                                    <p:set>
                                      <p:cBhvr>
                                        <p:cTn id="257" dur="1" fill="hold">
                                          <p:stCondLst>
                                            <p:cond delay="0"/>
                                          </p:stCondLst>
                                        </p:cTn>
                                        <p:tgtEl>
                                          <p:spTgt spid="158725"/>
                                        </p:tgtEl>
                                        <p:attrNameLst>
                                          <p:attrName>style.visibility</p:attrName>
                                        </p:attrNameLst>
                                      </p:cBhvr>
                                      <p:to>
                                        <p:strVal val="visible"/>
                                      </p:to>
                                    </p:set>
                                    <p:anim calcmode="lin" valueType="num">
                                      <p:cBhvr additive="base">
                                        <p:cTn id="258" dur="500" fill="hold"/>
                                        <p:tgtEl>
                                          <p:spTgt spid="158725"/>
                                        </p:tgtEl>
                                        <p:attrNameLst>
                                          <p:attrName>ppt_x</p:attrName>
                                        </p:attrNameLst>
                                      </p:cBhvr>
                                      <p:tavLst>
                                        <p:tav tm="0">
                                          <p:val>
                                            <p:strVal val="0-#ppt_w/2"/>
                                          </p:val>
                                        </p:tav>
                                        <p:tav tm="100000">
                                          <p:val>
                                            <p:strVal val="#ppt_x"/>
                                          </p:val>
                                        </p:tav>
                                      </p:tavLst>
                                    </p:anim>
                                    <p:anim calcmode="lin" valueType="num">
                                      <p:cBhvr additive="base">
                                        <p:cTn id="259" dur="500" fill="hold"/>
                                        <p:tgtEl>
                                          <p:spTgt spid="158725"/>
                                        </p:tgtEl>
                                        <p:attrNameLst>
                                          <p:attrName>ppt_y</p:attrName>
                                        </p:attrNameLst>
                                      </p:cBhvr>
                                      <p:tavLst>
                                        <p:tav tm="0">
                                          <p:val>
                                            <p:strVal val="#ppt_y"/>
                                          </p:val>
                                        </p:tav>
                                        <p:tav tm="100000">
                                          <p:val>
                                            <p:strVal val="#ppt_y"/>
                                          </p:val>
                                        </p:tav>
                                      </p:tavLst>
                                    </p:anim>
                                  </p:childTnLst>
                                </p:cTn>
                              </p:par>
                            </p:childTnLst>
                          </p:cTn>
                        </p:par>
                      </p:childTnLst>
                    </p:cTn>
                  </p:par>
                  <p:par>
                    <p:cTn id="260" fill="hold" nodeType="clickPar">
                      <p:stCondLst>
                        <p:cond delay="indefinite"/>
                      </p:stCondLst>
                      <p:childTnLst>
                        <p:par>
                          <p:cTn id="261" fill="hold" nodeType="withGroup">
                            <p:stCondLst>
                              <p:cond delay="0"/>
                            </p:stCondLst>
                            <p:childTnLst>
                              <p:par>
                                <p:cTn id="262" presetID="2" presetClass="entr" presetSubtype="8" fill="hold" grpId="0" nodeType="clickEffect">
                                  <p:stCondLst>
                                    <p:cond delay="0"/>
                                  </p:stCondLst>
                                  <p:childTnLst>
                                    <p:set>
                                      <p:cBhvr>
                                        <p:cTn id="263" dur="1" fill="hold">
                                          <p:stCondLst>
                                            <p:cond delay="0"/>
                                          </p:stCondLst>
                                        </p:cTn>
                                        <p:tgtEl>
                                          <p:spTgt spid="158726"/>
                                        </p:tgtEl>
                                        <p:attrNameLst>
                                          <p:attrName>style.visibility</p:attrName>
                                        </p:attrNameLst>
                                      </p:cBhvr>
                                      <p:to>
                                        <p:strVal val="visible"/>
                                      </p:to>
                                    </p:set>
                                    <p:anim calcmode="lin" valueType="num">
                                      <p:cBhvr additive="base">
                                        <p:cTn id="264" dur="500" fill="hold"/>
                                        <p:tgtEl>
                                          <p:spTgt spid="158726"/>
                                        </p:tgtEl>
                                        <p:attrNameLst>
                                          <p:attrName>ppt_x</p:attrName>
                                        </p:attrNameLst>
                                      </p:cBhvr>
                                      <p:tavLst>
                                        <p:tav tm="0">
                                          <p:val>
                                            <p:strVal val="0-#ppt_w/2"/>
                                          </p:val>
                                        </p:tav>
                                        <p:tav tm="100000">
                                          <p:val>
                                            <p:strVal val="#ppt_x"/>
                                          </p:val>
                                        </p:tav>
                                      </p:tavLst>
                                    </p:anim>
                                    <p:anim calcmode="lin" valueType="num">
                                      <p:cBhvr additive="base">
                                        <p:cTn id="265" dur="500" fill="hold"/>
                                        <p:tgtEl>
                                          <p:spTgt spid="158726"/>
                                        </p:tgtEl>
                                        <p:attrNameLst>
                                          <p:attrName>ppt_y</p:attrName>
                                        </p:attrNameLst>
                                      </p:cBhvr>
                                      <p:tavLst>
                                        <p:tav tm="0">
                                          <p:val>
                                            <p:strVal val="#ppt_y"/>
                                          </p:val>
                                        </p:tav>
                                        <p:tav tm="100000">
                                          <p:val>
                                            <p:strVal val="#ppt_y"/>
                                          </p:val>
                                        </p:tav>
                                      </p:tavLst>
                                    </p:anim>
                                  </p:childTnLst>
                                </p:cTn>
                              </p:par>
                            </p:childTnLst>
                          </p:cTn>
                        </p:par>
                      </p:childTnLst>
                    </p:cTn>
                  </p:par>
                  <p:par>
                    <p:cTn id="266" fill="hold" nodeType="clickPar">
                      <p:stCondLst>
                        <p:cond delay="indefinite"/>
                      </p:stCondLst>
                      <p:childTnLst>
                        <p:par>
                          <p:cTn id="267" fill="hold" nodeType="withGroup">
                            <p:stCondLst>
                              <p:cond delay="0"/>
                            </p:stCondLst>
                            <p:childTnLst>
                              <p:par>
                                <p:cTn id="268" presetID="2" presetClass="entr" presetSubtype="8" fill="hold" grpId="0" nodeType="clickEffect">
                                  <p:stCondLst>
                                    <p:cond delay="0"/>
                                  </p:stCondLst>
                                  <p:childTnLst>
                                    <p:set>
                                      <p:cBhvr>
                                        <p:cTn id="269" dur="1" fill="hold">
                                          <p:stCondLst>
                                            <p:cond delay="0"/>
                                          </p:stCondLst>
                                        </p:cTn>
                                        <p:tgtEl>
                                          <p:spTgt spid="158727"/>
                                        </p:tgtEl>
                                        <p:attrNameLst>
                                          <p:attrName>style.visibility</p:attrName>
                                        </p:attrNameLst>
                                      </p:cBhvr>
                                      <p:to>
                                        <p:strVal val="visible"/>
                                      </p:to>
                                    </p:set>
                                    <p:anim calcmode="lin" valueType="num">
                                      <p:cBhvr additive="base">
                                        <p:cTn id="270" dur="500" fill="hold"/>
                                        <p:tgtEl>
                                          <p:spTgt spid="158727"/>
                                        </p:tgtEl>
                                        <p:attrNameLst>
                                          <p:attrName>ppt_x</p:attrName>
                                        </p:attrNameLst>
                                      </p:cBhvr>
                                      <p:tavLst>
                                        <p:tav tm="0">
                                          <p:val>
                                            <p:strVal val="0-#ppt_w/2"/>
                                          </p:val>
                                        </p:tav>
                                        <p:tav tm="100000">
                                          <p:val>
                                            <p:strVal val="#ppt_x"/>
                                          </p:val>
                                        </p:tav>
                                      </p:tavLst>
                                    </p:anim>
                                    <p:anim calcmode="lin" valueType="num">
                                      <p:cBhvr additive="base">
                                        <p:cTn id="271" dur="500" fill="hold"/>
                                        <p:tgtEl>
                                          <p:spTgt spid="158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animBg="1"/>
      <p:bldP spid="158723" grpId="0" animBg="1" autoUpdateAnimBg="0"/>
      <p:bldP spid="158724" grpId="0" autoUpdateAnimBg="0"/>
      <p:bldP spid="158725" grpId="0" autoUpdateAnimBg="0"/>
      <p:bldP spid="158726" grpId="0" autoUpdateAnimBg="0"/>
      <p:bldP spid="158727" grpId="0" autoUpdateAnimBg="0"/>
      <p:bldP spid="158728" grpId="0" animBg="1" autoUpdateAnimBg="0"/>
      <p:bldP spid="158729" grpId="0" autoUpdateAnimBg="0"/>
      <p:bldP spid="158730" grpId="0" autoUpdateAnimBg="0"/>
      <p:bldP spid="158731" grpId="0" autoUpdateAnimBg="0"/>
      <p:bldP spid="158732" grpId="0" autoUpdateAnimBg="0"/>
      <p:bldP spid="158733" grpId="0" animBg="1" autoUpdateAnimBg="0"/>
      <p:bldP spid="158734" grpId="0" autoUpdateAnimBg="0"/>
      <p:bldP spid="158735" grpId="0" autoUpdateAnimBg="0"/>
      <p:bldP spid="158736" grpId="0" autoUpdateAnimBg="0"/>
      <p:bldP spid="158737" grpId="0" autoUpdateAnimBg="0"/>
      <p:bldP spid="158738" grpId="0" autoUpdateAnimBg="0"/>
      <p:bldP spid="158739" grpId="0" animBg="1" autoUpdateAnimBg="0"/>
      <p:bldP spid="158740" grpId="0" autoUpdateAnimBg="0"/>
      <p:bldP spid="158741" grpId="0" autoUpdateAnimBg="0"/>
      <p:bldP spid="158742" grpId="0" autoUpdateAnimBg="0"/>
      <p:bldP spid="158743" grpId="0" autoUpdateAnimBg="0"/>
      <p:bldP spid="158744" grpId="0" autoUpdateAnimBg="0"/>
      <p:bldP spid="158745" grpId="0" autoUpdateAnimBg="0"/>
      <p:bldP spid="158746" grpId="0" animBg="1" autoUpdateAnimBg="0"/>
      <p:bldP spid="158747" grpId="0" autoUpdateAnimBg="0"/>
      <p:bldP spid="158748" grpId="0" autoUpdateAnimBg="0"/>
      <p:bldP spid="158749" grpId="0" autoUpdateAnimBg="0"/>
      <p:bldP spid="158750" grpId="0" autoUpdateAnimBg="0"/>
      <p:bldP spid="158751" grpId="0" autoUpdateAnimBg="0"/>
      <p:bldP spid="158752" grpId="0" autoUpdateAnimBg="0"/>
      <p:bldP spid="158753" grpId="0" animBg="1" autoUpdateAnimBg="0"/>
      <p:bldP spid="158754" grpId="0" autoUpdateAnimBg="0"/>
      <p:bldP spid="158755" grpId="0" autoUpdateAnimBg="0"/>
      <p:bldP spid="158756" grpId="0" autoUpdateAnimBg="0"/>
      <p:bldP spid="158757" grpId="0" autoUpdateAnimBg="0"/>
      <p:bldP spid="158758" grpId="0" autoUpdateAnimBg="0"/>
      <p:bldP spid="158759" grpId="0" animBg="1" autoUpdateAnimBg="0"/>
      <p:bldP spid="158760" grpId="0" autoUpdateAnimBg="0"/>
      <p:bldP spid="158793"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orakulmio 5"/>
          <p:cNvSpPr>
            <a:spLocks noChangeArrowheads="1"/>
          </p:cNvSpPr>
          <p:nvPr/>
        </p:nvSpPr>
        <p:spPr bwMode="auto">
          <a:xfrm>
            <a:off x="604837" y="577850"/>
            <a:ext cx="3084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i-FI" sz="2800" b="1" dirty="0">
                <a:solidFill>
                  <a:srgbClr val="000000"/>
                </a:solidFill>
              </a:rPr>
              <a:t>Opekoulutusmalli</a:t>
            </a:r>
          </a:p>
        </p:txBody>
      </p:sp>
      <p:sp>
        <p:nvSpPr>
          <p:cNvPr id="25" name="Pyöristetty suorakulmio 24"/>
          <p:cNvSpPr/>
          <p:nvPr/>
        </p:nvSpPr>
        <p:spPr>
          <a:xfrm>
            <a:off x="466724" y="354013"/>
            <a:ext cx="3222203" cy="8382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nvGrpSpPr>
          <p:cNvPr id="35" name="Ryhmitä 34"/>
          <p:cNvGrpSpPr>
            <a:grpSpLocks/>
          </p:cNvGrpSpPr>
          <p:nvPr/>
        </p:nvGrpSpPr>
        <p:grpSpPr bwMode="auto">
          <a:xfrm>
            <a:off x="293688" y="1758950"/>
            <a:ext cx="8275637" cy="844550"/>
            <a:chOff x="294359" y="1759275"/>
            <a:chExt cx="8274878" cy="843443"/>
          </a:xfrm>
        </p:grpSpPr>
        <p:sp>
          <p:nvSpPr>
            <p:cNvPr id="9" name="Pyöristetty suorakulmio 8"/>
            <p:cNvSpPr/>
            <p:nvPr/>
          </p:nvSpPr>
          <p:spPr>
            <a:xfrm>
              <a:off x="338805" y="1759275"/>
              <a:ext cx="8230432" cy="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sz="2000" b="1"/>
            </a:p>
          </p:txBody>
        </p:sp>
        <p:sp>
          <p:nvSpPr>
            <p:cNvPr id="16411" name="Suorakulmio 12"/>
            <p:cNvSpPr>
              <a:spLocks noChangeArrowheads="1"/>
            </p:cNvSpPr>
            <p:nvPr/>
          </p:nvSpPr>
          <p:spPr bwMode="auto">
            <a:xfrm>
              <a:off x="2510803" y="1926184"/>
              <a:ext cx="43966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sz="2000" b="1">
                  <a:solidFill>
                    <a:srgbClr val="000000"/>
                  </a:solidFill>
                </a:rPr>
                <a:t>Kouluttajakouluttajien haku ja koulutus</a:t>
              </a:r>
            </a:p>
          </p:txBody>
        </p:sp>
        <p:sp>
          <p:nvSpPr>
            <p:cNvPr id="26" name="Pyöristetty suorakulmio 25"/>
            <p:cNvSpPr/>
            <p:nvPr/>
          </p:nvSpPr>
          <p:spPr>
            <a:xfrm>
              <a:off x="294359" y="1764032"/>
              <a:ext cx="8274878" cy="83868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grpSp>
        <p:nvGrpSpPr>
          <p:cNvPr id="41" name="Ryhmitä 40"/>
          <p:cNvGrpSpPr>
            <a:grpSpLocks/>
          </p:cNvGrpSpPr>
          <p:nvPr/>
        </p:nvGrpSpPr>
        <p:grpSpPr bwMode="auto">
          <a:xfrm>
            <a:off x="7669213" y="1443038"/>
            <a:ext cx="900112" cy="4799012"/>
            <a:chOff x="7668600" y="1443001"/>
            <a:chExt cx="900637" cy="4799289"/>
          </a:xfrm>
        </p:grpSpPr>
        <p:sp>
          <p:nvSpPr>
            <p:cNvPr id="16408" name="Suorakulmio 16"/>
            <p:cNvSpPr>
              <a:spLocks noChangeArrowheads="1"/>
            </p:cNvSpPr>
            <p:nvPr/>
          </p:nvSpPr>
          <p:spPr bwMode="auto">
            <a:xfrm rot="5400000">
              <a:off x="6480068" y="3982186"/>
              <a:ext cx="3548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sz="2000" b="1">
                  <a:solidFill>
                    <a:srgbClr val="000000"/>
                  </a:solidFill>
                </a:rPr>
                <a:t>Sisältöarsenaalin rakentaminen</a:t>
              </a:r>
            </a:p>
          </p:txBody>
        </p:sp>
        <p:sp>
          <p:nvSpPr>
            <p:cNvPr id="28" name="Pyöristetty suorakulmio 27"/>
            <p:cNvSpPr/>
            <p:nvPr/>
          </p:nvSpPr>
          <p:spPr>
            <a:xfrm>
              <a:off x="7668600" y="1443001"/>
              <a:ext cx="900637" cy="4799289"/>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grpSp>
        <p:nvGrpSpPr>
          <p:cNvPr id="42" name="Ryhmitä 41"/>
          <p:cNvGrpSpPr>
            <a:grpSpLocks/>
          </p:cNvGrpSpPr>
          <p:nvPr/>
        </p:nvGrpSpPr>
        <p:grpSpPr bwMode="auto">
          <a:xfrm>
            <a:off x="288925" y="5176838"/>
            <a:ext cx="8054975" cy="839787"/>
            <a:chOff x="288336" y="5176892"/>
            <a:chExt cx="8055818" cy="839046"/>
          </a:xfrm>
        </p:grpSpPr>
        <p:sp>
          <p:nvSpPr>
            <p:cNvPr id="12" name="Pyöristetty suorakulmio 11"/>
            <p:cNvSpPr/>
            <p:nvPr/>
          </p:nvSpPr>
          <p:spPr>
            <a:xfrm>
              <a:off x="466155" y="5186409"/>
              <a:ext cx="7877999" cy="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sz="2000" b="1"/>
            </a:p>
          </p:txBody>
        </p:sp>
        <p:sp>
          <p:nvSpPr>
            <p:cNvPr id="16406" name="Suorakulmio 15"/>
            <p:cNvSpPr>
              <a:spLocks noChangeArrowheads="1"/>
            </p:cNvSpPr>
            <p:nvPr/>
          </p:nvSpPr>
          <p:spPr bwMode="auto">
            <a:xfrm>
              <a:off x="2366411" y="5382310"/>
              <a:ext cx="32635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sz="2000" b="1">
                  <a:solidFill>
                    <a:srgbClr val="000000"/>
                  </a:solidFill>
                </a:rPr>
                <a:t>Jälkihoito, jatkojalostaminen</a:t>
              </a:r>
            </a:p>
          </p:txBody>
        </p:sp>
        <p:sp>
          <p:nvSpPr>
            <p:cNvPr id="29" name="Pyöristetty suorakulmio 28"/>
            <p:cNvSpPr/>
            <p:nvPr/>
          </p:nvSpPr>
          <p:spPr>
            <a:xfrm>
              <a:off x="288336" y="5176892"/>
              <a:ext cx="8055818" cy="839046"/>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grpSp>
        <p:nvGrpSpPr>
          <p:cNvPr id="36" name="Ryhmitä 35"/>
          <p:cNvGrpSpPr>
            <a:grpSpLocks/>
          </p:cNvGrpSpPr>
          <p:nvPr/>
        </p:nvGrpSpPr>
        <p:grpSpPr bwMode="auto">
          <a:xfrm>
            <a:off x="222250" y="2798763"/>
            <a:ext cx="4689475" cy="1817687"/>
            <a:chOff x="222038" y="2798483"/>
            <a:chExt cx="4689031" cy="1817404"/>
          </a:xfrm>
        </p:grpSpPr>
        <p:sp>
          <p:nvSpPr>
            <p:cNvPr id="16403" name="Suorakulmio 13"/>
            <p:cNvSpPr>
              <a:spLocks noChangeArrowheads="1"/>
            </p:cNvSpPr>
            <p:nvPr/>
          </p:nvSpPr>
          <p:spPr bwMode="auto">
            <a:xfrm>
              <a:off x="339069" y="3361338"/>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sz="2000" b="1">
                  <a:solidFill>
                    <a:srgbClr val="000000"/>
                  </a:solidFill>
                </a:rPr>
                <a:t>Markkinointi </a:t>
              </a:r>
            </a:p>
            <a:p>
              <a:r>
                <a:rPr lang="fi-FI" sz="2000" b="1">
                  <a:solidFill>
                    <a:srgbClr val="000000"/>
                  </a:solidFill>
                </a:rPr>
                <a:t>Räätälöinti</a:t>
              </a:r>
            </a:p>
          </p:txBody>
        </p:sp>
        <p:sp>
          <p:nvSpPr>
            <p:cNvPr id="30" name="Pyöristetty suorakulmio 29"/>
            <p:cNvSpPr/>
            <p:nvPr/>
          </p:nvSpPr>
          <p:spPr>
            <a:xfrm>
              <a:off x="222038" y="2798483"/>
              <a:ext cx="1750847" cy="181740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grpSp>
        <p:nvGrpSpPr>
          <p:cNvPr id="37" name="Ryhmitä 36"/>
          <p:cNvGrpSpPr>
            <a:grpSpLocks/>
          </p:cNvGrpSpPr>
          <p:nvPr/>
        </p:nvGrpSpPr>
        <p:grpSpPr bwMode="auto">
          <a:xfrm>
            <a:off x="2112963" y="2797175"/>
            <a:ext cx="1749425" cy="1817688"/>
            <a:chOff x="2112402" y="2797051"/>
            <a:chExt cx="1750176" cy="1817404"/>
          </a:xfrm>
        </p:grpSpPr>
        <p:sp>
          <p:nvSpPr>
            <p:cNvPr id="16401" name="Suorakulmio 14"/>
            <p:cNvSpPr>
              <a:spLocks noChangeArrowheads="1"/>
            </p:cNvSpPr>
            <p:nvPr/>
          </p:nvSpPr>
          <p:spPr bwMode="auto">
            <a:xfrm>
              <a:off x="2555399" y="3361338"/>
              <a:ext cx="11336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sz="2000" b="1">
                  <a:solidFill>
                    <a:srgbClr val="000000"/>
                  </a:solidFill>
                </a:rPr>
                <a:t>Koulutus</a:t>
              </a:r>
            </a:p>
          </p:txBody>
        </p:sp>
        <p:sp>
          <p:nvSpPr>
            <p:cNvPr id="31" name="Pyöristetty suorakulmio 30"/>
            <p:cNvSpPr/>
            <p:nvPr/>
          </p:nvSpPr>
          <p:spPr>
            <a:xfrm>
              <a:off x="2112402" y="2797051"/>
              <a:ext cx="1750176" cy="181740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grpSp>
        <p:nvGrpSpPr>
          <p:cNvPr id="38" name="Ryhmitä 37"/>
          <p:cNvGrpSpPr>
            <a:grpSpLocks/>
          </p:cNvGrpSpPr>
          <p:nvPr/>
        </p:nvGrpSpPr>
        <p:grpSpPr bwMode="auto">
          <a:xfrm>
            <a:off x="3970338" y="2798763"/>
            <a:ext cx="1749425" cy="1817687"/>
            <a:chOff x="3969839" y="2798483"/>
            <a:chExt cx="1750176" cy="1817404"/>
          </a:xfrm>
        </p:grpSpPr>
        <p:sp>
          <p:nvSpPr>
            <p:cNvPr id="16399" name="Suorakulmio 18"/>
            <p:cNvSpPr>
              <a:spLocks noChangeArrowheads="1"/>
            </p:cNvSpPr>
            <p:nvPr/>
          </p:nvSpPr>
          <p:spPr bwMode="auto">
            <a:xfrm>
              <a:off x="4548996" y="3364156"/>
              <a:ext cx="8144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sz="2000" b="1">
                  <a:solidFill>
                    <a:srgbClr val="000000"/>
                  </a:solidFill>
                </a:rPr>
                <a:t>Pilotti</a:t>
              </a:r>
            </a:p>
          </p:txBody>
        </p:sp>
        <p:sp>
          <p:nvSpPr>
            <p:cNvPr id="32" name="Pyöristetty suorakulmio 31"/>
            <p:cNvSpPr/>
            <p:nvPr/>
          </p:nvSpPr>
          <p:spPr>
            <a:xfrm>
              <a:off x="3969839" y="2798483"/>
              <a:ext cx="1750176" cy="181740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grpSp>
        <p:nvGrpSpPr>
          <p:cNvPr id="39" name="Ryhmitä 38"/>
          <p:cNvGrpSpPr>
            <a:grpSpLocks/>
          </p:cNvGrpSpPr>
          <p:nvPr/>
        </p:nvGrpSpPr>
        <p:grpSpPr bwMode="auto">
          <a:xfrm>
            <a:off x="5886450" y="2797175"/>
            <a:ext cx="1751013" cy="1817688"/>
            <a:chOff x="5886541" y="2797051"/>
            <a:chExt cx="1750176" cy="1817404"/>
          </a:xfrm>
        </p:grpSpPr>
        <p:sp>
          <p:nvSpPr>
            <p:cNvPr id="16397" name="Suorakulmio 20"/>
            <p:cNvSpPr>
              <a:spLocks noChangeArrowheads="1"/>
            </p:cNvSpPr>
            <p:nvPr/>
          </p:nvSpPr>
          <p:spPr bwMode="auto">
            <a:xfrm>
              <a:off x="6116172" y="3214190"/>
              <a:ext cx="12669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i-FI" sz="2000" b="1">
                  <a:solidFill>
                    <a:srgbClr val="000000"/>
                  </a:solidFill>
                </a:rPr>
                <a:t>Raportti</a:t>
              </a:r>
            </a:p>
            <a:p>
              <a:r>
                <a:rPr lang="fi-FI" sz="2000" b="1">
                  <a:solidFill>
                    <a:srgbClr val="000000"/>
                  </a:solidFill>
                </a:rPr>
                <a:t>Openopas</a:t>
              </a:r>
            </a:p>
          </p:txBody>
        </p:sp>
        <p:sp>
          <p:nvSpPr>
            <p:cNvPr id="33" name="Pyöristetty suorakulmio 32"/>
            <p:cNvSpPr/>
            <p:nvPr/>
          </p:nvSpPr>
          <p:spPr>
            <a:xfrm>
              <a:off x="5886541" y="2797051"/>
              <a:ext cx="1750176" cy="181740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grpSp>
        <p:nvGrpSpPr>
          <p:cNvPr id="40" name="Ryhmitä 39"/>
          <p:cNvGrpSpPr>
            <a:grpSpLocks/>
          </p:cNvGrpSpPr>
          <p:nvPr/>
        </p:nvGrpSpPr>
        <p:grpSpPr bwMode="auto">
          <a:xfrm>
            <a:off x="8120063" y="1465263"/>
            <a:ext cx="969962" cy="5715000"/>
            <a:chOff x="8119459" y="1465617"/>
            <a:chExt cx="970900" cy="5714347"/>
          </a:xfrm>
        </p:grpSpPr>
        <p:sp>
          <p:nvSpPr>
            <p:cNvPr id="16395" name="Suorakulmio 23"/>
            <p:cNvSpPr>
              <a:spLocks noChangeArrowheads="1"/>
            </p:cNvSpPr>
            <p:nvPr/>
          </p:nvSpPr>
          <p:spPr bwMode="auto">
            <a:xfrm rot="5400000">
              <a:off x="6604304" y="4693909"/>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sz="2000" b="1">
                  <a:solidFill>
                    <a:srgbClr val="000000"/>
                  </a:solidFill>
                </a:rPr>
                <a:t>Opettajia tukeva verkosto</a:t>
              </a:r>
            </a:p>
          </p:txBody>
        </p:sp>
        <p:sp>
          <p:nvSpPr>
            <p:cNvPr id="34" name="Pyöristetty suorakulmio 33"/>
            <p:cNvSpPr/>
            <p:nvPr/>
          </p:nvSpPr>
          <p:spPr>
            <a:xfrm>
              <a:off x="8119459" y="1465617"/>
              <a:ext cx="900982" cy="4800051"/>
            </a:xfrm>
            <a:prstGeom prst="round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grpSp>
    </p:spTree>
    <p:extLst>
      <p:ext uri="{BB962C8B-B14F-4D97-AF65-F5344CB8AC3E}">
        <p14:creationId xmlns:p14="http://schemas.microsoft.com/office/powerpoint/2010/main" val="1941570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checkerboard(across)">
                                      <p:cBhvr>
                                        <p:cTn id="17" dur="500"/>
                                        <p:tgtEl>
                                          <p:spTgt spid="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checkerboard(across)">
                                      <p:cBhvr>
                                        <p:cTn id="22" dur="500"/>
                                        <p:tgtEl>
                                          <p:spTgt spid="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checkerboard(across)">
                                      <p:cBhvr>
                                        <p:cTn id="27" dur="500"/>
                                        <p:tgtEl>
                                          <p:spTgt spid="3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checkerboard(across)">
                                      <p:cBhvr>
                                        <p:cTn id="32" dur="500"/>
                                        <p:tgtEl>
                                          <p:spTgt spid="4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checkerboard(across)">
                                      <p:cBhvr>
                                        <p:cTn id="37" dur="500"/>
                                        <p:tgtEl>
                                          <p:spTgt spid="4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checkerboard(across)">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89751" y="258754"/>
            <a:ext cx="7911355" cy="683140"/>
          </a:xfrm>
        </p:spPr>
        <p:txBody>
          <a:bodyPr>
            <a:noAutofit/>
          </a:bodyPr>
          <a:lstStyle/>
          <a:p>
            <a:r>
              <a:rPr lang="fi-FI" sz="2000" b="1" dirty="0" smtClean="0"/>
              <a:t>DIGITUTOR –KOULUTUSMALLI (EDUCODE OY)</a:t>
            </a:r>
            <a:br>
              <a:rPr lang="fi-FI" sz="2000" b="1" dirty="0" smtClean="0"/>
            </a:br>
            <a:r>
              <a:rPr lang="fi-FI" sz="1600" dirty="0"/>
              <a:t> </a:t>
            </a:r>
            <a:r>
              <a:rPr lang="fi-FI" sz="1600" dirty="0" err="1"/>
              <a:t>Unfolding</a:t>
            </a:r>
            <a:r>
              <a:rPr lang="fi-FI" sz="1600" dirty="0"/>
              <a:t> </a:t>
            </a:r>
            <a:r>
              <a:rPr lang="fi-FI" sz="1600" dirty="0" err="1"/>
              <a:t>experienced</a:t>
            </a:r>
            <a:r>
              <a:rPr lang="fi-FI" sz="1600" dirty="0"/>
              <a:t> teachers' </a:t>
            </a:r>
            <a:r>
              <a:rPr lang="fi-FI" sz="1600" dirty="0" err="1"/>
              <a:t>pedagogical</a:t>
            </a:r>
            <a:r>
              <a:rPr lang="fi-FI" sz="1600" dirty="0"/>
              <a:t> </a:t>
            </a:r>
            <a:r>
              <a:rPr lang="fi-FI" sz="1600" dirty="0" err="1"/>
              <a:t>practices</a:t>
            </a:r>
            <a:r>
              <a:rPr lang="fi-FI" sz="1600" dirty="0"/>
              <a:t> in</a:t>
            </a:r>
            <a:br>
              <a:rPr lang="fi-FI" sz="1600" dirty="0"/>
            </a:br>
            <a:r>
              <a:rPr lang="fi-FI" sz="1600" dirty="0" err="1"/>
              <a:t>technology-enhanced</a:t>
            </a:r>
            <a:r>
              <a:rPr lang="fi-FI" sz="1600" dirty="0"/>
              <a:t> </a:t>
            </a:r>
            <a:r>
              <a:rPr lang="fi-FI" sz="1600" dirty="0" err="1"/>
              <a:t>collaborative</a:t>
            </a:r>
            <a:r>
              <a:rPr lang="fi-FI" sz="1600" dirty="0"/>
              <a:t> </a:t>
            </a:r>
            <a:r>
              <a:rPr lang="fi-FI" sz="1600" dirty="0" err="1"/>
              <a:t>learning</a:t>
            </a:r>
            <a:r>
              <a:rPr lang="fi-FI" sz="1600" dirty="0"/>
              <a:t/>
            </a:r>
            <a:br>
              <a:rPr lang="fi-FI" sz="1600" dirty="0"/>
            </a:br>
            <a:r>
              <a:rPr lang="fi-FI" sz="1600" dirty="0" smtClean="0"/>
              <a:t>Lakkala</a:t>
            </a:r>
            <a:r>
              <a:rPr lang="fi-FI" sz="1600" dirty="0"/>
              <a:t>, Minna; Ilomäki, </a:t>
            </a:r>
            <a:r>
              <a:rPr lang="fi-FI" sz="1600" dirty="0" smtClean="0"/>
              <a:t>Liisa 2011</a:t>
            </a:r>
            <a:endParaRPr lang="fi-FI" sz="1600" dirty="0"/>
          </a:p>
        </p:txBody>
      </p:sp>
      <p:pic>
        <p:nvPicPr>
          <p:cNvPr id="6" name="Kuva 5" descr="aviikki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267064"/>
            <a:ext cx="6921500" cy="5257800"/>
          </a:xfrm>
          <a:prstGeom prst="rect">
            <a:avLst/>
          </a:prstGeom>
        </p:spPr>
      </p:pic>
    </p:spTree>
    <p:extLst>
      <p:ext uri="{BB962C8B-B14F-4D97-AF65-F5344CB8AC3E}">
        <p14:creationId xmlns:p14="http://schemas.microsoft.com/office/powerpoint/2010/main" val="47158010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kstiruutu 12"/>
          <p:cNvSpPr txBox="1">
            <a:spLocks noChangeArrowheads="1"/>
          </p:cNvSpPr>
          <p:nvPr/>
        </p:nvSpPr>
        <p:spPr bwMode="auto">
          <a:xfrm>
            <a:off x="2420938" y="26988"/>
            <a:ext cx="3959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sz="4000">
                <a:latin typeface="Times New Roman" charset="0"/>
              </a:rPr>
              <a:t>Konneveden malli</a:t>
            </a:r>
          </a:p>
        </p:txBody>
      </p:sp>
      <p:grpSp>
        <p:nvGrpSpPr>
          <p:cNvPr id="2" name="Ryhmitä 28"/>
          <p:cNvGrpSpPr>
            <a:grpSpLocks/>
          </p:cNvGrpSpPr>
          <p:nvPr/>
        </p:nvGrpSpPr>
        <p:grpSpPr bwMode="auto">
          <a:xfrm>
            <a:off x="2806700" y="1246188"/>
            <a:ext cx="3343275" cy="622300"/>
            <a:chOff x="2807361" y="1246448"/>
            <a:chExt cx="3342659" cy="621809"/>
          </a:xfrm>
        </p:grpSpPr>
        <p:sp>
          <p:nvSpPr>
            <p:cNvPr id="6" name="Ellipsi 5"/>
            <p:cNvSpPr/>
            <p:nvPr/>
          </p:nvSpPr>
          <p:spPr>
            <a:xfrm>
              <a:off x="2807361" y="1708046"/>
              <a:ext cx="3342659" cy="160211"/>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85" name="Tekstiruutu 19"/>
            <p:cNvSpPr txBox="1">
              <a:spLocks noChangeArrowheads="1"/>
            </p:cNvSpPr>
            <p:nvPr/>
          </p:nvSpPr>
          <p:spPr bwMode="auto">
            <a:xfrm>
              <a:off x="2942655" y="1246448"/>
              <a:ext cx="2607925" cy="46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a:latin typeface="Times New Roman" charset="0"/>
                </a:rPr>
                <a:t>Koko opettajakunta</a:t>
              </a:r>
            </a:p>
          </p:txBody>
        </p:sp>
      </p:grpSp>
      <p:grpSp>
        <p:nvGrpSpPr>
          <p:cNvPr id="3" name="Ryhmitä 29"/>
          <p:cNvGrpSpPr>
            <a:grpSpLocks/>
          </p:cNvGrpSpPr>
          <p:nvPr/>
        </p:nvGrpSpPr>
        <p:grpSpPr bwMode="auto">
          <a:xfrm>
            <a:off x="1144588" y="1868488"/>
            <a:ext cx="3551237" cy="1309687"/>
            <a:chOff x="1144502" y="1868259"/>
            <a:chExt cx="3551513" cy="1310104"/>
          </a:xfrm>
        </p:grpSpPr>
        <p:cxnSp>
          <p:nvCxnSpPr>
            <p:cNvPr id="8" name="Suora yhdysviiva 7"/>
            <p:cNvCxnSpPr>
              <a:stCxn id="6" idx="4"/>
            </p:cNvCxnSpPr>
            <p:nvPr/>
          </p:nvCxnSpPr>
          <p:spPr>
            <a:xfrm rot="16200000" flipH="1">
              <a:off x="3823459" y="2523312"/>
              <a:ext cx="1310104" cy="0"/>
            </a:xfrm>
            <a:prstGeom prst="line">
              <a:avLst/>
            </a:prstGeom>
            <a:ln w="114300"/>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p:nvCxnSpPr>
          <p:spPr>
            <a:xfrm>
              <a:off x="4259419" y="2155687"/>
              <a:ext cx="436596"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p:nvCxnSpPr>
          <p:spPr>
            <a:xfrm>
              <a:off x="4259419" y="2498697"/>
              <a:ext cx="436596" cy="15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uora yhdysviiva 18"/>
            <p:cNvCxnSpPr/>
            <p:nvPr/>
          </p:nvCxnSpPr>
          <p:spPr>
            <a:xfrm>
              <a:off x="4259419" y="2855998"/>
              <a:ext cx="436596" cy="1588"/>
            </a:xfrm>
            <a:prstGeom prst="line">
              <a:avLst/>
            </a:prstGeom>
          </p:spPr>
          <p:style>
            <a:lnRef idx="2">
              <a:schemeClr val="accent1"/>
            </a:lnRef>
            <a:fillRef idx="0">
              <a:schemeClr val="accent1"/>
            </a:fillRef>
            <a:effectRef idx="1">
              <a:schemeClr val="accent1"/>
            </a:effectRef>
            <a:fontRef idx="minor">
              <a:schemeClr val="tx1"/>
            </a:fontRef>
          </p:style>
        </p:cxnSp>
        <p:sp>
          <p:nvSpPr>
            <p:cNvPr id="15383" name="Tekstiruutu 20"/>
            <p:cNvSpPr txBox="1">
              <a:spLocks noChangeArrowheads="1"/>
            </p:cNvSpPr>
            <p:nvPr/>
          </p:nvSpPr>
          <p:spPr bwMode="auto">
            <a:xfrm>
              <a:off x="1144502" y="2175684"/>
              <a:ext cx="3347328" cy="83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a:latin typeface="Times New Roman" charset="0"/>
                </a:rPr>
                <a:t>Koulutettavat </a:t>
              </a:r>
            </a:p>
            <a:p>
              <a:pPr eaLnBrk="1" hangingPunct="1"/>
              <a:r>
                <a:rPr lang="en-GB">
                  <a:latin typeface="Times New Roman" charset="0"/>
                </a:rPr>
                <a:t>vertaiskouluttajat(5-10%)</a:t>
              </a:r>
            </a:p>
          </p:txBody>
        </p:sp>
      </p:grpSp>
      <p:sp>
        <p:nvSpPr>
          <p:cNvPr id="24" name="Tekstiruutu 23"/>
          <p:cNvSpPr txBox="1">
            <a:spLocks noChangeArrowheads="1"/>
          </p:cNvSpPr>
          <p:nvPr/>
        </p:nvSpPr>
        <p:spPr bwMode="auto">
          <a:xfrm>
            <a:off x="5303838" y="2176463"/>
            <a:ext cx="1441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a:latin typeface="Times New Roman" charset="0"/>
              </a:rPr>
              <a:t>4 modulin </a:t>
            </a:r>
          </a:p>
          <a:p>
            <a:pPr eaLnBrk="1" hangingPunct="1"/>
            <a:r>
              <a:rPr lang="en-GB">
                <a:latin typeface="Times New Roman" charset="0"/>
              </a:rPr>
              <a:t>koulutus</a:t>
            </a:r>
          </a:p>
        </p:txBody>
      </p:sp>
      <p:grpSp>
        <p:nvGrpSpPr>
          <p:cNvPr id="4" name="Ryhmitä 36"/>
          <p:cNvGrpSpPr>
            <a:grpSpLocks/>
          </p:cNvGrpSpPr>
          <p:nvPr/>
        </p:nvGrpSpPr>
        <p:grpSpPr bwMode="auto">
          <a:xfrm>
            <a:off x="3781425" y="3146425"/>
            <a:ext cx="4056063" cy="949325"/>
            <a:chOff x="3735895" y="3178364"/>
            <a:chExt cx="4055103" cy="949156"/>
          </a:xfrm>
        </p:grpSpPr>
        <p:sp>
          <p:nvSpPr>
            <p:cNvPr id="9" name="Tasakylkinen kolmio 8"/>
            <p:cNvSpPr/>
            <p:nvPr/>
          </p:nvSpPr>
          <p:spPr>
            <a:xfrm>
              <a:off x="3735895" y="3178364"/>
              <a:ext cx="1409366" cy="949156"/>
            </a:xfrm>
            <a:prstGeom prst="triangl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78" name="Tekstiruutu 25"/>
            <p:cNvSpPr txBox="1">
              <a:spLocks noChangeArrowheads="1"/>
            </p:cNvSpPr>
            <p:nvPr/>
          </p:nvSpPr>
          <p:spPr bwMode="auto">
            <a:xfrm>
              <a:off x="5413383" y="3400616"/>
              <a:ext cx="2377615" cy="4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a:latin typeface="Times New Roman" charset="0"/>
                </a:rPr>
                <a:t>Pilottikoulutukset</a:t>
              </a:r>
            </a:p>
          </p:txBody>
        </p:sp>
      </p:grpSp>
      <p:grpSp>
        <p:nvGrpSpPr>
          <p:cNvPr id="5" name="Ryhmitä 39"/>
          <p:cNvGrpSpPr>
            <a:grpSpLocks/>
          </p:cNvGrpSpPr>
          <p:nvPr/>
        </p:nvGrpSpPr>
        <p:grpSpPr bwMode="auto">
          <a:xfrm>
            <a:off x="2917825" y="3116263"/>
            <a:ext cx="5529263" cy="2411412"/>
            <a:chOff x="2951010" y="3154055"/>
            <a:chExt cx="5529601" cy="2412264"/>
          </a:xfrm>
        </p:grpSpPr>
        <p:sp>
          <p:nvSpPr>
            <p:cNvPr id="27" name="Tasakylkinen kolmio 26"/>
            <p:cNvSpPr/>
            <p:nvPr/>
          </p:nvSpPr>
          <p:spPr>
            <a:xfrm>
              <a:off x="2957360" y="3238222"/>
              <a:ext cx="3127566" cy="1916790"/>
            </a:xfrm>
            <a:prstGeom prst="triangle">
              <a:avLst>
                <a:gd name="adj" fmla="val 49154"/>
              </a:avLst>
            </a:prstGeom>
            <a:solidFill>
              <a:srgbClr val="FFFF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cxnSp>
          <p:nvCxnSpPr>
            <p:cNvPr id="10" name="Suora yhdysviiva 9"/>
            <p:cNvCxnSpPr>
              <a:stCxn id="9" idx="0"/>
            </p:cNvCxnSpPr>
            <p:nvPr/>
          </p:nvCxnSpPr>
          <p:spPr>
            <a:xfrm flipH="1">
              <a:off x="3012927" y="3154055"/>
              <a:ext cx="1554257" cy="20057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p:nvCxnSpPr>
          <p:spPr>
            <a:xfrm>
              <a:off x="4478278" y="3177875"/>
              <a:ext cx="1627287" cy="1977136"/>
            </a:xfrm>
            <a:prstGeom prst="line">
              <a:avLst/>
            </a:prstGeom>
          </p:spPr>
          <p:style>
            <a:lnRef idx="2">
              <a:schemeClr val="accent1"/>
            </a:lnRef>
            <a:fillRef idx="0">
              <a:schemeClr val="accent1"/>
            </a:fillRef>
            <a:effectRef idx="1">
              <a:schemeClr val="accent1"/>
            </a:effectRef>
            <a:fontRef idx="minor">
              <a:schemeClr val="tx1"/>
            </a:fontRef>
          </p:style>
        </p:cxnSp>
        <p:sp>
          <p:nvSpPr>
            <p:cNvPr id="22" name="Ellipsi 21"/>
            <p:cNvSpPr/>
            <p:nvPr/>
          </p:nvSpPr>
          <p:spPr>
            <a:xfrm>
              <a:off x="2951010" y="5029554"/>
              <a:ext cx="3154556" cy="28744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76" name="Tekstiruutu 27"/>
            <p:cNvSpPr txBox="1">
              <a:spLocks noChangeArrowheads="1"/>
            </p:cNvSpPr>
            <p:nvPr/>
          </p:nvSpPr>
          <p:spPr bwMode="auto">
            <a:xfrm>
              <a:off x="6038783" y="4365660"/>
              <a:ext cx="2441828" cy="120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a:latin typeface="Times New Roman" charset="0"/>
                </a:rPr>
                <a:t>Vieri- ja </a:t>
              </a:r>
            </a:p>
            <a:p>
              <a:pPr eaLnBrk="1" hangingPunct="1"/>
              <a:r>
                <a:rPr lang="en-GB">
                  <a:latin typeface="Times New Roman" charset="0"/>
                </a:rPr>
                <a:t>vertaiskoulutukset </a:t>
              </a:r>
            </a:p>
            <a:p>
              <a:pPr eaLnBrk="1" hangingPunct="1"/>
              <a:r>
                <a:rPr lang="en-GB">
                  <a:latin typeface="Times New Roman" charset="0"/>
                </a:rPr>
                <a:t>kaikille</a:t>
              </a:r>
            </a:p>
          </p:txBody>
        </p:sp>
      </p:grpSp>
      <p:grpSp>
        <p:nvGrpSpPr>
          <p:cNvPr id="7" name="Ryhmitä 38"/>
          <p:cNvGrpSpPr>
            <a:grpSpLocks/>
          </p:cNvGrpSpPr>
          <p:nvPr/>
        </p:nvGrpSpPr>
        <p:grpSpPr bwMode="auto">
          <a:xfrm>
            <a:off x="6884988" y="1868488"/>
            <a:ext cx="2054225" cy="2262187"/>
            <a:chOff x="6885548" y="1869050"/>
            <a:chExt cx="2053813" cy="2260852"/>
          </a:xfrm>
        </p:grpSpPr>
        <p:cxnSp>
          <p:nvCxnSpPr>
            <p:cNvPr id="33" name="Suora yhdysviiva 32"/>
            <p:cNvCxnSpPr/>
            <p:nvPr/>
          </p:nvCxnSpPr>
          <p:spPr>
            <a:xfrm rot="5400000">
              <a:off x="6053511" y="2997889"/>
              <a:ext cx="2259266" cy="158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5" name="Suora yhdysviiva 34"/>
            <p:cNvCxnSpPr/>
            <p:nvPr/>
          </p:nvCxnSpPr>
          <p:spPr>
            <a:xfrm>
              <a:off x="6885548" y="1869050"/>
              <a:ext cx="561862" cy="1586"/>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uora yhdysviiva 35"/>
            <p:cNvCxnSpPr/>
            <p:nvPr/>
          </p:nvCxnSpPr>
          <p:spPr>
            <a:xfrm>
              <a:off x="6885548" y="4128316"/>
              <a:ext cx="561862" cy="1586"/>
            </a:xfrm>
            <a:prstGeom prst="line">
              <a:avLst/>
            </a:prstGeom>
          </p:spPr>
          <p:style>
            <a:lnRef idx="2">
              <a:schemeClr val="accent1"/>
            </a:lnRef>
            <a:fillRef idx="0">
              <a:schemeClr val="accent1"/>
            </a:fillRef>
            <a:effectRef idx="1">
              <a:schemeClr val="accent1"/>
            </a:effectRef>
            <a:fontRef idx="minor">
              <a:schemeClr val="tx1"/>
            </a:fontRef>
          </p:style>
        </p:cxnSp>
        <p:sp>
          <p:nvSpPr>
            <p:cNvPr id="15371" name="Tekstiruutu 37"/>
            <p:cNvSpPr txBox="1">
              <a:spLocks noChangeArrowheads="1"/>
            </p:cNvSpPr>
            <p:nvPr/>
          </p:nvSpPr>
          <p:spPr bwMode="auto">
            <a:xfrm>
              <a:off x="7447482" y="2400594"/>
              <a:ext cx="1491879" cy="83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GB">
                  <a:latin typeface="Times New Roman" charset="0"/>
                </a:rPr>
                <a:t>Kouluttaja</a:t>
              </a:r>
            </a:p>
            <a:p>
              <a:pPr eaLnBrk="1" hangingPunct="1"/>
              <a:r>
                <a:rPr lang="en-GB">
                  <a:latin typeface="Times New Roman" charset="0"/>
                </a:rPr>
                <a:t>koulutus</a:t>
              </a:r>
            </a:p>
          </p:txBody>
        </p:sp>
      </p:grpSp>
    </p:spTree>
    <p:extLst>
      <p:ext uri="{BB962C8B-B14F-4D97-AF65-F5344CB8AC3E}">
        <p14:creationId xmlns:p14="http://schemas.microsoft.com/office/powerpoint/2010/main" val="1400404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349992"/>
            <a:ext cx="8229600" cy="1143000"/>
          </a:xfrm>
        </p:spPr>
        <p:txBody>
          <a:bodyPr/>
          <a:lstStyle/>
          <a:p>
            <a:r>
              <a:rPr lang="fi-FI" dirty="0" err="1" smtClean="0">
                <a:hlinkClick r:id="rId2"/>
              </a:rPr>
              <a:t>http://peda.net/openkortti</a:t>
            </a:r>
            <a:endParaRPr lang="fi-FI" dirty="0"/>
          </a:p>
        </p:txBody>
      </p:sp>
      <p:pic>
        <p:nvPicPr>
          <p:cNvPr id="4" name="Kuva 3" descr="aviikki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038" y="497624"/>
            <a:ext cx="7111523" cy="6360375"/>
          </a:xfrm>
          <a:prstGeom prst="rect">
            <a:avLst/>
          </a:prstGeom>
        </p:spPr>
      </p:pic>
    </p:spTree>
    <p:extLst>
      <p:ext uri="{BB962C8B-B14F-4D97-AF65-F5344CB8AC3E}">
        <p14:creationId xmlns:p14="http://schemas.microsoft.com/office/powerpoint/2010/main" val="91950452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0662" y="0"/>
            <a:ext cx="8686800" cy="1143000"/>
          </a:xfrm>
        </p:spPr>
        <p:txBody>
          <a:bodyPr>
            <a:normAutofit/>
          </a:bodyPr>
          <a:lstStyle/>
          <a:p>
            <a:r>
              <a:rPr lang="fi-FI" dirty="0" err="1" smtClean="0">
                <a:hlinkClick r:id="rId2"/>
              </a:rPr>
              <a:t>http://www.peda.net/polku/liveohje</a:t>
            </a:r>
            <a:endParaRPr lang="fi-FI" dirty="0"/>
          </a:p>
        </p:txBody>
      </p:sp>
      <p:pic>
        <p:nvPicPr>
          <p:cNvPr id="4" name="Kuva 3" descr="aviikki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13110"/>
            <a:ext cx="9144000" cy="4623206"/>
          </a:xfrm>
          <a:prstGeom prst="rect">
            <a:avLst/>
          </a:prstGeom>
        </p:spPr>
      </p:pic>
    </p:spTree>
    <p:extLst>
      <p:ext uri="{BB962C8B-B14F-4D97-AF65-F5344CB8AC3E}">
        <p14:creationId xmlns:p14="http://schemas.microsoft.com/office/powerpoint/2010/main" val="5154919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457200" y="0"/>
            <a:ext cx="8686800" cy="1143000"/>
          </a:xfrm>
          <a:prstGeom prst="rect">
            <a:avLst/>
          </a:prstGeom>
          <a:noFill/>
          <a:ln w="9525">
            <a:noFill/>
            <a:miter lim="800000"/>
            <a:headEnd/>
            <a:tailEnd/>
          </a:ln>
          <a:effectLst/>
        </p:spPr>
        <p:txBody>
          <a:bodyPr lIns="92075" tIns="46038" rIns="92075" bIns="46038" anchor="ctr"/>
          <a:lstStyle/>
          <a:p>
            <a:pPr algn="ctr"/>
            <a:r>
              <a:rPr lang="fi-FI" sz="2800" b="1"/>
              <a:t>OPPILAITOKSEN TIETO- JA VIESTINTÄTEKNOLOGIAN OPETUSKÄYTTÖSTRATEGIAN SISÄLLÖT</a:t>
            </a:r>
          </a:p>
        </p:txBody>
      </p:sp>
      <p:sp>
        <p:nvSpPr>
          <p:cNvPr id="218115" name="Rectangle 3"/>
          <p:cNvSpPr>
            <a:spLocks noChangeArrowheads="1"/>
          </p:cNvSpPr>
          <p:nvPr/>
        </p:nvSpPr>
        <p:spPr bwMode="auto">
          <a:xfrm>
            <a:off x="914400" y="1447800"/>
            <a:ext cx="8534400" cy="3733800"/>
          </a:xfrm>
          <a:prstGeom prst="rect">
            <a:avLst/>
          </a:prstGeom>
          <a:noFill/>
          <a:ln w="9525">
            <a:noFill/>
            <a:miter lim="800000"/>
            <a:headEnd/>
            <a:tailEnd/>
          </a:ln>
          <a:effectLst/>
        </p:spPr>
        <p:txBody>
          <a:bodyPr lIns="92075" tIns="46038" rIns="92075" bIns="46038"/>
          <a:lstStyle/>
          <a:p>
            <a:pPr marL="342900" indent="-342900">
              <a:spcBef>
                <a:spcPct val="20000"/>
              </a:spcBef>
            </a:pPr>
            <a:r>
              <a:rPr lang="fi-FI" sz="2800" b="1" i="1"/>
              <a:t>OMASSA OPSISSA ON AVAIMET STRATEGIAAN !</a:t>
            </a:r>
          </a:p>
          <a:p>
            <a:pPr marL="342900" indent="-342900">
              <a:spcBef>
                <a:spcPct val="20000"/>
              </a:spcBef>
              <a:buFontTx/>
              <a:buChar char="•"/>
            </a:pPr>
            <a:r>
              <a:rPr lang="fi-FI" b="1"/>
              <a:t>TYÖTAVAT</a:t>
            </a:r>
          </a:p>
          <a:p>
            <a:pPr marL="742950" lvl="1" indent="-285750">
              <a:spcBef>
                <a:spcPct val="20000"/>
              </a:spcBef>
              <a:buFontTx/>
              <a:buChar char="•"/>
            </a:pPr>
            <a:r>
              <a:rPr lang="fi-FI" sz="2000" b="1" i="1"/>
              <a:t>KONEKONTAKTIAIKA</a:t>
            </a:r>
          </a:p>
          <a:p>
            <a:pPr marL="742950" lvl="1" indent="-285750">
              <a:spcBef>
                <a:spcPct val="20000"/>
              </a:spcBef>
              <a:buFontTx/>
              <a:buChar char="•"/>
            </a:pPr>
            <a:r>
              <a:rPr lang="fi-FI" sz="2000" b="1" i="1"/>
              <a:t>LAITTEISTOMÄÄRÄT</a:t>
            </a:r>
            <a:endParaRPr lang="fi-FI" sz="2000" b="1"/>
          </a:p>
          <a:p>
            <a:pPr marL="342900" indent="-342900">
              <a:spcBef>
                <a:spcPct val="20000"/>
              </a:spcBef>
              <a:buFontTx/>
              <a:buChar char="•"/>
            </a:pPr>
            <a:r>
              <a:rPr lang="fi-FI" b="1"/>
              <a:t>SIJAISTAIDOT</a:t>
            </a:r>
            <a:endParaRPr lang="fi-FI" sz="2000" b="1"/>
          </a:p>
          <a:p>
            <a:pPr marL="742950" lvl="1" indent="-285750">
              <a:spcBef>
                <a:spcPct val="20000"/>
              </a:spcBef>
              <a:buFontTx/>
              <a:buChar char="•"/>
            </a:pPr>
            <a:r>
              <a:rPr lang="fi-FI" sz="2000" b="1" i="1"/>
              <a:t>OSAPROJEKTIT</a:t>
            </a:r>
            <a:endParaRPr lang="fi-FI" b="1"/>
          </a:p>
          <a:p>
            <a:pPr marL="342900" indent="-342900">
              <a:spcBef>
                <a:spcPct val="20000"/>
              </a:spcBef>
              <a:buFontTx/>
              <a:buChar char="•"/>
            </a:pPr>
            <a:r>
              <a:rPr lang="fi-FI" b="1"/>
              <a:t>JOUSTAVA LAITTEIDEN KÄYTTÖ</a:t>
            </a:r>
          </a:p>
          <a:p>
            <a:pPr marL="742950" lvl="1" indent="-285750">
              <a:spcBef>
                <a:spcPct val="20000"/>
              </a:spcBef>
              <a:buFontTx/>
              <a:buChar char="•"/>
            </a:pPr>
            <a:r>
              <a:rPr lang="fi-FI" sz="2000" b="1" i="1"/>
              <a:t>KÄYTTÖASTE / TARVE</a:t>
            </a:r>
            <a:endParaRPr lang="fi-FI"/>
          </a:p>
          <a:p>
            <a:pPr marL="342900" indent="-342900">
              <a:spcBef>
                <a:spcPct val="20000"/>
              </a:spcBef>
              <a:buFontTx/>
              <a:buChar char="•"/>
            </a:pPr>
            <a:r>
              <a:rPr lang="fi-FI" b="1"/>
              <a:t>PERUSTAIDOT/ERIKOISTAIDOT</a:t>
            </a:r>
          </a:p>
          <a:p>
            <a:pPr marL="742950" lvl="1" indent="-285750">
              <a:spcBef>
                <a:spcPct val="20000"/>
              </a:spcBef>
              <a:buFontTx/>
              <a:buChar char="•"/>
            </a:pPr>
            <a:r>
              <a:rPr lang="fi-FI" sz="2000" b="1" i="1"/>
              <a:t>MITÄ ? , MIKSI ?, MILLOIN ?</a:t>
            </a:r>
          </a:p>
          <a:p>
            <a:pPr marL="342900" indent="-342900">
              <a:spcBef>
                <a:spcPct val="20000"/>
              </a:spcBef>
              <a:buFontTx/>
              <a:buChar char="•"/>
            </a:pPr>
            <a:r>
              <a:rPr lang="fi-FI" b="1"/>
              <a:t>YLEISOPETUS/TYÖPAJAT</a:t>
            </a:r>
          </a:p>
          <a:p>
            <a:pPr marL="742950" lvl="1" indent="-285750">
              <a:spcBef>
                <a:spcPct val="20000"/>
              </a:spcBef>
              <a:buFontTx/>
              <a:buChar char="•"/>
            </a:pPr>
            <a:r>
              <a:rPr lang="fi-FI" sz="2000" b="1" i="1"/>
              <a:t>MISSÄ   MENNÄÄN ?  JA  MINNE ?</a:t>
            </a:r>
          </a:p>
          <a:p>
            <a:pPr marL="742950" lvl="1" indent="-285750">
              <a:spcBef>
                <a:spcPct val="20000"/>
              </a:spcBef>
            </a:pPr>
            <a:endParaRPr lang="fi-FI"/>
          </a:p>
        </p:txBody>
      </p:sp>
      <p:pic>
        <p:nvPicPr>
          <p:cNvPr id="5" name="Kuva 4"/>
          <p:cNvPicPr>
            <a:picLocks noChangeAspect="1"/>
          </p:cNvPicPr>
          <p:nvPr/>
        </p:nvPicPr>
        <p:blipFill>
          <a:blip r:embed="rId3"/>
          <a:stretch>
            <a:fillRect/>
          </a:stretch>
        </p:blipFill>
        <p:spPr>
          <a:xfrm>
            <a:off x="5557438" y="3085506"/>
            <a:ext cx="3377561" cy="3264976"/>
          </a:xfrm>
          <a:prstGeom prst="rect">
            <a:avLst/>
          </a:prstGeom>
        </p:spPr>
      </p:pic>
    </p:spTree>
    <p:extLst>
      <p:ext uri="{BB962C8B-B14F-4D97-AF65-F5344CB8AC3E}">
        <p14:creationId xmlns:p14="http://schemas.microsoft.com/office/powerpoint/2010/main" val="334828421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4246563"/>
            <a:ext cx="3468687"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210" name="Rectangle 2"/>
          <p:cNvSpPr>
            <a:spLocks noChangeArrowheads="1"/>
          </p:cNvSpPr>
          <p:nvPr/>
        </p:nvSpPr>
        <p:spPr bwMode="auto">
          <a:xfrm>
            <a:off x="685800" y="609600"/>
            <a:ext cx="7772400" cy="1143000"/>
          </a:xfrm>
          <a:prstGeom prst="rect">
            <a:avLst/>
          </a:prstGeom>
          <a:noFill/>
          <a:ln w="9525">
            <a:noFill/>
            <a:miter lim="800000"/>
            <a:headEnd/>
            <a:tailEnd/>
          </a:ln>
          <a:effectLst/>
        </p:spPr>
        <p:txBody>
          <a:bodyPr anchor="ctr"/>
          <a:lstStyle/>
          <a:p>
            <a:pPr algn="ctr"/>
            <a:r>
              <a:rPr lang="fi-FI" sz="4400">
                <a:solidFill>
                  <a:schemeClr val="tx2"/>
                </a:solidFill>
              </a:rPr>
              <a:t>TIETOTEKNIIKAN KÄYTTÖTAITO</a:t>
            </a:r>
          </a:p>
        </p:txBody>
      </p:sp>
      <p:sp>
        <p:nvSpPr>
          <p:cNvPr id="222211" name="Rectangle 3"/>
          <p:cNvSpPr>
            <a:spLocks noChangeArrowheads="1"/>
          </p:cNvSpPr>
          <p:nvPr/>
        </p:nvSpPr>
        <p:spPr bwMode="auto">
          <a:xfrm>
            <a:off x="914400" y="1981200"/>
            <a:ext cx="7772400" cy="4114800"/>
          </a:xfrm>
          <a:prstGeom prst="rect">
            <a:avLst/>
          </a:prstGeom>
          <a:noFill/>
          <a:ln w="9525">
            <a:noFill/>
            <a:miter lim="800000"/>
            <a:headEnd/>
            <a:tailEnd/>
          </a:ln>
          <a:effectLst/>
        </p:spPr>
        <p:txBody>
          <a:bodyPr/>
          <a:lstStyle/>
          <a:p>
            <a:pPr marL="342900" indent="-342900">
              <a:spcBef>
                <a:spcPct val="20000"/>
              </a:spcBef>
              <a:buFontTx/>
              <a:buChar char="•"/>
            </a:pPr>
            <a:r>
              <a:rPr lang="fi-FI" sz="3200"/>
              <a:t>1.  OSATA KÄYNNISTÄÄ LAITE</a:t>
            </a:r>
          </a:p>
          <a:p>
            <a:pPr marL="342900" indent="-342900">
              <a:spcBef>
                <a:spcPct val="20000"/>
              </a:spcBef>
              <a:buFontTx/>
              <a:buChar char="•"/>
            </a:pPr>
            <a:r>
              <a:rPr lang="fi-FI" sz="3200"/>
              <a:t>2. OSATA VALITA OIKEA SOVELLUS</a:t>
            </a:r>
          </a:p>
          <a:p>
            <a:pPr marL="342900" indent="-342900">
              <a:spcBef>
                <a:spcPct val="20000"/>
              </a:spcBef>
              <a:buFontTx/>
              <a:buChar char="•"/>
            </a:pPr>
            <a:r>
              <a:rPr lang="fi-FI" sz="3200"/>
              <a:t>3. OSATA SYÖTTÄÄ INFORMAATIOTA</a:t>
            </a:r>
          </a:p>
          <a:p>
            <a:pPr marL="342900" indent="-342900">
              <a:spcBef>
                <a:spcPct val="20000"/>
              </a:spcBef>
              <a:buFontTx/>
              <a:buChar char="•"/>
            </a:pPr>
            <a:r>
              <a:rPr lang="fi-FI" sz="3200"/>
              <a:t>4. OSATA PERUSMUOKATA        			TUOTOSTA</a:t>
            </a:r>
          </a:p>
          <a:p>
            <a:pPr marL="342900" indent="-342900">
              <a:spcBef>
                <a:spcPct val="20000"/>
              </a:spcBef>
              <a:buFontTx/>
              <a:buChar char="•"/>
            </a:pPr>
            <a:r>
              <a:rPr lang="fi-FI" sz="3200"/>
              <a:t>5. OSATA TALLENTAA, TULOSTAA,                     	YHDISTÄÄ TALLENTEITA</a:t>
            </a:r>
          </a:p>
        </p:txBody>
      </p:sp>
    </p:spTree>
    <p:extLst>
      <p:ext uri="{BB962C8B-B14F-4D97-AF65-F5344CB8AC3E}">
        <p14:creationId xmlns:p14="http://schemas.microsoft.com/office/powerpoint/2010/main" val="139972377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kstiruutu 4"/>
          <p:cNvSpPr txBox="1">
            <a:spLocks noChangeArrowheads="1"/>
          </p:cNvSpPr>
          <p:nvPr/>
        </p:nvSpPr>
        <p:spPr bwMode="auto">
          <a:xfrm>
            <a:off x="965200" y="355600"/>
            <a:ext cx="141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SUKUPOLVET</a:t>
            </a:r>
          </a:p>
        </p:txBody>
      </p:sp>
      <p:grpSp>
        <p:nvGrpSpPr>
          <p:cNvPr id="2" name="Ryhmitä 39"/>
          <p:cNvGrpSpPr>
            <a:grpSpLocks/>
          </p:cNvGrpSpPr>
          <p:nvPr/>
        </p:nvGrpSpPr>
        <p:grpSpPr bwMode="auto">
          <a:xfrm>
            <a:off x="431800" y="5435600"/>
            <a:ext cx="2686050" cy="923925"/>
            <a:chOff x="431799" y="1017032"/>
            <a:chExt cx="2685351" cy="923330"/>
          </a:xfrm>
        </p:grpSpPr>
        <p:sp>
          <p:nvSpPr>
            <p:cNvPr id="4" name="Suorakulmio 3"/>
            <p:cNvSpPr/>
            <p:nvPr/>
          </p:nvSpPr>
          <p:spPr>
            <a:xfrm>
              <a:off x="431799" y="1063040"/>
              <a:ext cx="2685351" cy="87732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4016" name="Tekstiruutu 8"/>
            <p:cNvSpPr txBox="1">
              <a:spLocks noChangeArrowheads="1"/>
            </p:cNvSpPr>
            <p:nvPr/>
          </p:nvSpPr>
          <p:spPr bwMode="auto">
            <a:xfrm>
              <a:off x="965539" y="1017032"/>
              <a:ext cx="121270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EXECUTIVE</a:t>
              </a:r>
            </a:p>
            <a:p>
              <a:pPr eaLnBrk="1" hangingPunct="1">
                <a:buFontTx/>
                <a:buChar char="-"/>
              </a:pPr>
              <a:r>
                <a:rPr lang="fi-FI" sz="1200">
                  <a:latin typeface="Calibri" charset="0"/>
                </a:rPr>
                <a:t>Kirjeet</a:t>
              </a:r>
            </a:p>
            <a:p>
              <a:pPr eaLnBrk="1" hangingPunct="1">
                <a:buFontTx/>
                <a:buChar char="-"/>
              </a:pPr>
              <a:r>
                <a:rPr lang="fi-FI" sz="1200">
                  <a:latin typeface="Calibri" charset="0"/>
                </a:rPr>
                <a:t>Sanomalehdet</a:t>
              </a:r>
            </a:p>
            <a:p>
              <a:pPr eaLnBrk="1" hangingPunct="1">
                <a:buFontTx/>
                <a:buChar char="-"/>
              </a:pPr>
              <a:r>
                <a:rPr lang="fi-FI" sz="1200">
                  <a:latin typeface="Calibri" charset="0"/>
                </a:rPr>
                <a:t>-tv</a:t>
              </a:r>
            </a:p>
          </p:txBody>
        </p:sp>
      </p:grpSp>
      <p:grpSp>
        <p:nvGrpSpPr>
          <p:cNvPr id="3" name="Ryhmitä 40"/>
          <p:cNvGrpSpPr>
            <a:grpSpLocks/>
          </p:cNvGrpSpPr>
          <p:nvPr/>
        </p:nvGrpSpPr>
        <p:grpSpPr bwMode="auto">
          <a:xfrm>
            <a:off x="431800" y="3878263"/>
            <a:ext cx="2686050" cy="908050"/>
            <a:chOff x="431800" y="2393950"/>
            <a:chExt cx="2685350" cy="908050"/>
          </a:xfrm>
        </p:grpSpPr>
        <p:sp>
          <p:nvSpPr>
            <p:cNvPr id="6" name="Suorakulmio 5"/>
            <p:cNvSpPr/>
            <p:nvPr/>
          </p:nvSpPr>
          <p:spPr>
            <a:xfrm>
              <a:off x="431800" y="2393950"/>
              <a:ext cx="2685350" cy="9080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4014" name="Tekstiruutu 9"/>
            <p:cNvSpPr txBox="1">
              <a:spLocks noChangeArrowheads="1"/>
            </p:cNvSpPr>
            <p:nvPr/>
          </p:nvSpPr>
          <p:spPr bwMode="auto">
            <a:xfrm>
              <a:off x="965539" y="2393950"/>
              <a:ext cx="142663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X-SUKUPOLVI</a:t>
              </a:r>
            </a:p>
            <a:p>
              <a:pPr eaLnBrk="1" hangingPunct="1"/>
              <a:r>
                <a:rPr lang="fi-FI" sz="1200">
                  <a:latin typeface="Calibri" charset="0"/>
                </a:rPr>
                <a:t>-sähköposti</a:t>
              </a:r>
            </a:p>
            <a:p>
              <a:pPr eaLnBrk="1" hangingPunct="1"/>
              <a:r>
                <a:rPr lang="fi-FI" sz="1200">
                  <a:latin typeface="Calibri" charset="0"/>
                </a:rPr>
                <a:t>- www sovellukset</a:t>
              </a:r>
            </a:p>
          </p:txBody>
        </p:sp>
      </p:grpSp>
      <p:grpSp>
        <p:nvGrpSpPr>
          <p:cNvPr id="5" name="Ryhmitä 41"/>
          <p:cNvGrpSpPr>
            <a:grpSpLocks/>
          </p:cNvGrpSpPr>
          <p:nvPr/>
        </p:nvGrpSpPr>
        <p:grpSpPr bwMode="auto">
          <a:xfrm>
            <a:off x="431800" y="2406650"/>
            <a:ext cx="2686050" cy="920750"/>
            <a:chOff x="431799" y="3740150"/>
            <a:chExt cx="2685351" cy="920750"/>
          </a:xfrm>
        </p:grpSpPr>
        <p:sp>
          <p:nvSpPr>
            <p:cNvPr id="7" name="Suorakulmio 6"/>
            <p:cNvSpPr/>
            <p:nvPr/>
          </p:nvSpPr>
          <p:spPr>
            <a:xfrm>
              <a:off x="431799" y="3740150"/>
              <a:ext cx="2685351" cy="9207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4012" name="Tekstiruutu 10"/>
            <p:cNvSpPr txBox="1">
              <a:spLocks noChangeArrowheads="1"/>
            </p:cNvSpPr>
            <p:nvPr/>
          </p:nvSpPr>
          <p:spPr bwMode="auto">
            <a:xfrm>
              <a:off x="965539" y="3740150"/>
              <a:ext cx="14871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Y/MILLENIUM</a:t>
              </a:r>
            </a:p>
            <a:p>
              <a:pPr eaLnBrk="1" hangingPunct="1"/>
              <a:r>
                <a:rPr lang="fi-FI" sz="1200">
                  <a:latin typeface="Calibri" charset="0"/>
                </a:rPr>
                <a:t>- SMS, mese</a:t>
              </a:r>
            </a:p>
            <a:p>
              <a:pPr eaLnBrk="1" hangingPunct="1"/>
              <a:r>
                <a:rPr lang="fi-FI" sz="1200">
                  <a:latin typeface="Calibri" charset="0"/>
                </a:rPr>
                <a:t>- Voip, WOW</a:t>
              </a:r>
            </a:p>
          </p:txBody>
        </p:sp>
      </p:grpSp>
      <p:grpSp>
        <p:nvGrpSpPr>
          <p:cNvPr id="9" name="Ryhmitä 42"/>
          <p:cNvGrpSpPr>
            <a:grpSpLocks/>
          </p:cNvGrpSpPr>
          <p:nvPr/>
        </p:nvGrpSpPr>
        <p:grpSpPr bwMode="auto">
          <a:xfrm>
            <a:off x="431800" y="928688"/>
            <a:ext cx="2686050" cy="1011237"/>
            <a:chOff x="431799" y="5321300"/>
            <a:chExt cx="2685352" cy="1012230"/>
          </a:xfrm>
        </p:grpSpPr>
        <p:sp>
          <p:nvSpPr>
            <p:cNvPr id="8" name="Suorakulmio 7"/>
            <p:cNvSpPr/>
            <p:nvPr/>
          </p:nvSpPr>
          <p:spPr>
            <a:xfrm>
              <a:off x="431799" y="5321300"/>
              <a:ext cx="2685352" cy="101223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4010" name="Tekstiruutu 11"/>
            <p:cNvSpPr txBox="1">
              <a:spLocks noChangeArrowheads="1"/>
            </p:cNvSpPr>
            <p:nvPr/>
          </p:nvSpPr>
          <p:spPr bwMode="auto">
            <a:xfrm>
              <a:off x="431800" y="5321300"/>
              <a:ext cx="26853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SOCIAL AGE / CCC</a:t>
              </a:r>
            </a:p>
            <a:p>
              <a:pPr eaLnBrk="1" hangingPunct="1">
                <a:buFontTx/>
                <a:buChar char="-"/>
              </a:pPr>
              <a:r>
                <a:rPr lang="fi-FI" sz="1200">
                  <a:latin typeface="Calibri" charset="0"/>
                </a:rPr>
                <a:t>wiki, blogi, </a:t>
              </a:r>
            </a:p>
            <a:p>
              <a:pPr eaLnBrk="1" hangingPunct="1">
                <a:buFontTx/>
                <a:buChar char="-"/>
              </a:pPr>
              <a:r>
                <a:rPr lang="fi-FI" sz="1200">
                  <a:latin typeface="Calibri" charset="0"/>
                </a:rPr>
                <a:t>Sos-med käyttöliittymä</a:t>
              </a:r>
            </a:p>
            <a:p>
              <a:pPr eaLnBrk="1" hangingPunct="1">
                <a:buFontTx/>
                <a:buChar char="-"/>
              </a:pPr>
              <a:r>
                <a:rPr lang="fi-FI" sz="1200">
                  <a:latin typeface="Calibri" charset="0"/>
                </a:rPr>
                <a:t>Communication, collaboration, creation</a:t>
              </a:r>
            </a:p>
          </p:txBody>
        </p:sp>
      </p:grpSp>
      <p:sp>
        <p:nvSpPr>
          <p:cNvPr id="13" name="Tekstiruutu 12"/>
          <p:cNvSpPr txBox="1">
            <a:spLocks noChangeArrowheads="1"/>
          </p:cNvSpPr>
          <p:nvPr/>
        </p:nvSpPr>
        <p:spPr bwMode="auto">
          <a:xfrm>
            <a:off x="6096000" y="355600"/>
            <a:ext cx="244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KÄYTTÖÖNOTON HYÖTY</a:t>
            </a:r>
          </a:p>
        </p:txBody>
      </p:sp>
      <p:grpSp>
        <p:nvGrpSpPr>
          <p:cNvPr id="10" name="Ryhmitä 61"/>
          <p:cNvGrpSpPr>
            <a:grpSpLocks/>
          </p:cNvGrpSpPr>
          <p:nvPr/>
        </p:nvGrpSpPr>
        <p:grpSpPr bwMode="auto">
          <a:xfrm>
            <a:off x="3117850" y="1389063"/>
            <a:ext cx="1268413" cy="4530725"/>
            <a:chOff x="3117151" y="1389797"/>
            <a:chExt cx="1269245" cy="4530764"/>
          </a:xfrm>
        </p:grpSpPr>
        <p:cxnSp>
          <p:nvCxnSpPr>
            <p:cNvPr id="18" name="Suora nuoliyhdysviiva 17"/>
            <p:cNvCxnSpPr>
              <a:stCxn id="4" idx="3"/>
              <a:endCxn id="15" idx="3"/>
            </p:cNvCxnSpPr>
            <p:nvPr/>
          </p:nvCxnSpPr>
          <p:spPr>
            <a:xfrm flipV="1">
              <a:off x="3117151" y="4569586"/>
              <a:ext cx="1269245" cy="13509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uora nuoliyhdysviiva 18"/>
            <p:cNvCxnSpPr/>
            <p:nvPr/>
          </p:nvCxnSpPr>
          <p:spPr>
            <a:xfrm flipV="1">
              <a:off x="3117151" y="3879018"/>
              <a:ext cx="921354" cy="4540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uora nuoliyhdysviiva 19"/>
            <p:cNvCxnSpPr/>
            <p:nvPr/>
          </p:nvCxnSpPr>
          <p:spPr>
            <a:xfrm flipV="1">
              <a:off x="3117151" y="2878885"/>
              <a:ext cx="92135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uora nuoliyhdysviiva 20"/>
            <p:cNvCxnSpPr>
              <a:stCxn id="84010" idx="3"/>
              <a:endCxn id="15" idx="1"/>
            </p:cNvCxnSpPr>
            <p:nvPr/>
          </p:nvCxnSpPr>
          <p:spPr>
            <a:xfrm>
              <a:off x="3117151" y="1389797"/>
              <a:ext cx="1269245" cy="644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1" name="Ryhmitä 60"/>
          <p:cNvGrpSpPr>
            <a:grpSpLocks/>
          </p:cNvGrpSpPr>
          <p:nvPr/>
        </p:nvGrpSpPr>
        <p:grpSpPr bwMode="auto">
          <a:xfrm>
            <a:off x="4038600" y="911225"/>
            <a:ext cx="2374900" cy="4183063"/>
            <a:chOff x="4038600" y="911224"/>
            <a:chExt cx="2374900" cy="4182845"/>
          </a:xfrm>
        </p:grpSpPr>
        <p:sp>
          <p:nvSpPr>
            <p:cNvPr id="15" name="Ellipsi 14"/>
            <p:cNvSpPr/>
            <p:nvPr/>
          </p:nvSpPr>
          <p:spPr>
            <a:xfrm>
              <a:off x="4038600" y="1509681"/>
              <a:ext cx="2374900" cy="3584388"/>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3992" name="Tekstiruutu 15"/>
            <p:cNvSpPr txBox="1">
              <a:spLocks noChangeArrowheads="1"/>
            </p:cNvSpPr>
            <p:nvPr/>
          </p:nvSpPr>
          <p:spPr bwMode="auto">
            <a:xfrm>
              <a:off x="4318000" y="911224"/>
              <a:ext cx="2067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SOS MED ALUSTA JA</a:t>
              </a:r>
            </a:p>
            <a:p>
              <a:pPr eaLnBrk="1" hangingPunct="1"/>
              <a:r>
                <a:rPr lang="fi-FI">
                  <a:latin typeface="Calibri" charset="0"/>
                </a:rPr>
                <a:t>TYÖVÄLINEET</a:t>
              </a:r>
            </a:p>
          </p:txBody>
        </p:sp>
        <p:sp>
          <p:nvSpPr>
            <p:cNvPr id="83993" name="Tekstiruutu 26"/>
            <p:cNvSpPr txBox="1">
              <a:spLocks noChangeArrowheads="1"/>
            </p:cNvSpPr>
            <p:nvPr/>
          </p:nvSpPr>
          <p:spPr bwMode="auto">
            <a:xfrm>
              <a:off x="4927600" y="1663363"/>
              <a:ext cx="6783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S-POSTI</a:t>
              </a:r>
            </a:p>
          </p:txBody>
        </p:sp>
        <p:sp>
          <p:nvSpPr>
            <p:cNvPr id="83994" name="Tekstiruutu 27"/>
            <p:cNvSpPr txBox="1">
              <a:spLocks noChangeArrowheads="1"/>
            </p:cNvSpPr>
            <p:nvPr/>
          </p:nvSpPr>
          <p:spPr bwMode="auto">
            <a:xfrm>
              <a:off x="4489018" y="3440499"/>
              <a:ext cx="4924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WIKI</a:t>
              </a:r>
            </a:p>
          </p:txBody>
        </p:sp>
        <p:sp>
          <p:nvSpPr>
            <p:cNvPr id="83995" name="Tekstiruutu 28"/>
            <p:cNvSpPr txBox="1">
              <a:spLocks noChangeArrowheads="1"/>
            </p:cNvSpPr>
            <p:nvPr/>
          </p:nvSpPr>
          <p:spPr bwMode="auto">
            <a:xfrm>
              <a:off x="5317716" y="4522401"/>
              <a:ext cx="576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BLOGI</a:t>
              </a:r>
            </a:p>
          </p:txBody>
        </p:sp>
        <p:sp>
          <p:nvSpPr>
            <p:cNvPr id="83996" name="Tekstiruutu 29"/>
            <p:cNvSpPr txBox="1">
              <a:spLocks noChangeArrowheads="1"/>
            </p:cNvSpPr>
            <p:nvPr/>
          </p:nvSpPr>
          <p:spPr bwMode="auto">
            <a:xfrm>
              <a:off x="5183064" y="3740150"/>
              <a:ext cx="5565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TAGIT</a:t>
              </a:r>
            </a:p>
          </p:txBody>
        </p:sp>
        <p:sp>
          <p:nvSpPr>
            <p:cNvPr id="83997" name="Tekstiruutu 30"/>
            <p:cNvSpPr txBox="1">
              <a:spLocks noChangeArrowheads="1"/>
            </p:cNvSpPr>
            <p:nvPr/>
          </p:nvSpPr>
          <p:spPr bwMode="auto">
            <a:xfrm>
              <a:off x="5348164" y="3163500"/>
              <a:ext cx="845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VID.NEUV.</a:t>
              </a:r>
            </a:p>
          </p:txBody>
        </p:sp>
        <p:sp>
          <p:nvSpPr>
            <p:cNvPr id="83998" name="Tekstiruutu 31"/>
            <p:cNvSpPr txBox="1">
              <a:spLocks noChangeArrowheads="1"/>
            </p:cNvSpPr>
            <p:nvPr/>
          </p:nvSpPr>
          <p:spPr bwMode="auto">
            <a:xfrm>
              <a:off x="4476194" y="2709475"/>
              <a:ext cx="9028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PUH.NEUV.</a:t>
              </a:r>
            </a:p>
          </p:txBody>
        </p:sp>
        <p:sp>
          <p:nvSpPr>
            <p:cNvPr id="83999" name="Tekstiruutu 32"/>
            <p:cNvSpPr txBox="1">
              <a:spLocks noChangeArrowheads="1"/>
            </p:cNvSpPr>
            <p:nvPr/>
          </p:nvSpPr>
          <p:spPr bwMode="auto">
            <a:xfrm>
              <a:off x="4522291" y="4212403"/>
              <a:ext cx="9183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BAMBUSER</a:t>
              </a:r>
            </a:p>
          </p:txBody>
        </p:sp>
        <p:sp>
          <p:nvSpPr>
            <p:cNvPr id="84000" name="Tekstiruutu 33"/>
            <p:cNvSpPr txBox="1">
              <a:spLocks noChangeArrowheads="1"/>
            </p:cNvSpPr>
            <p:nvPr/>
          </p:nvSpPr>
          <p:spPr bwMode="auto">
            <a:xfrm>
              <a:off x="5396130" y="2480875"/>
              <a:ext cx="8141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YOUTUBE</a:t>
              </a:r>
            </a:p>
          </p:txBody>
        </p:sp>
        <p:sp>
          <p:nvSpPr>
            <p:cNvPr id="84001" name="Tekstiruutu 34"/>
            <p:cNvSpPr txBox="1">
              <a:spLocks noChangeArrowheads="1"/>
            </p:cNvSpPr>
            <p:nvPr/>
          </p:nvSpPr>
          <p:spPr bwMode="auto">
            <a:xfrm>
              <a:off x="4489018" y="2311814"/>
              <a:ext cx="8771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FACEBOOK</a:t>
              </a:r>
            </a:p>
          </p:txBody>
        </p:sp>
        <p:sp>
          <p:nvSpPr>
            <p:cNvPr id="84002" name="Tekstiruutu 35"/>
            <p:cNvSpPr txBox="1">
              <a:spLocks noChangeArrowheads="1"/>
            </p:cNvSpPr>
            <p:nvPr/>
          </p:nvSpPr>
          <p:spPr bwMode="auto">
            <a:xfrm>
              <a:off x="4472613" y="3878649"/>
              <a:ext cx="7104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AREENA</a:t>
              </a:r>
            </a:p>
          </p:txBody>
        </p:sp>
        <p:sp>
          <p:nvSpPr>
            <p:cNvPr id="84003" name="Tekstiruutu 36"/>
            <p:cNvSpPr txBox="1">
              <a:spLocks noChangeArrowheads="1"/>
            </p:cNvSpPr>
            <p:nvPr/>
          </p:nvSpPr>
          <p:spPr bwMode="auto">
            <a:xfrm>
              <a:off x="5146320" y="3440499"/>
              <a:ext cx="882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WIKISPACE</a:t>
              </a:r>
            </a:p>
          </p:txBody>
        </p:sp>
        <p:sp>
          <p:nvSpPr>
            <p:cNvPr id="84004" name="Tekstiruutu 37"/>
            <p:cNvSpPr txBox="1">
              <a:spLocks noChangeArrowheads="1"/>
            </p:cNvSpPr>
            <p:nvPr/>
          </p:nvSpPr>
          <p:spPr bwMode="auto">
            <a:xfrm>
              <a:off x="4318000" y="3025000"/>
              <a:ext cx="877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HS ONLINE</a:t>
              </a:r>
            </a:p>
          </p:txBody>
        </p:sp>
      </p:grpSp>
      <p:grpSp>
        <p:nvGrpSpPr>
          <p:cNvPr id="12" name="Ryhmitä 62"/>
          <p:cNvGrpSpPr>
            <a:grpSpLocks/>
          </p:cNvGrpSpPr>
          <p:nvPr/>
        </p:nvGrpSpPr>
        <p:grpSpPr bwMode="auto">
          <a:xfrm>
            <a:off x="6029325" y="2249488"/>
            <a:ext cx="1314450" cy="1468437"/>
            <a:chOff x="6028818" y="2250042"/>
            <a:chExt cx="1314482" cy="1467456"/>
          </a:xfrm>
        </p:grpSpPr>
        <p:sp>
          <p:nvSpPr>
            <p:cNvPr id="39" name="Hertta 38"/>
            <p:cNvSpPr/>
            <p:nvPr/>
          </p:nvSpPr>
          <p:spPr>
            <a:xfrm>
              <a:off x="6193922" y="2752943"/>
              <a:ext cx="576277" cy="964555"/>
            </a:xfrm>
            <a:prstGeom prst="hear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i-FI"/>
            </a:p>
          </p:txBody>
        </p:sp>
        <p:sp>
          <p:nvSpPr>
            <p:cNvPr id="83990" name="Tekstiruutu 49"/>
            <p:cNvSpPr txBox="1">
              <a:spLocks noChangeArrowheads="1"/>
            </p:cNvSpPr>
            <p:nvPr/>
          </p:nvSpPr>
          <p:spPr bwMode="auto">
            <a:xfrm>
              <a:off x="6028818" y="2250042"/>
              <a:ext cx="13144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200" b="1">
                  <a:latin typeface="Calibri" charset="0"/>
                </a:rPr>
                <a:t>MODERAATTORIT</a:t>
              </a:r>
            </a:p>
            <a:p>
              <a:pPr eaLnBrk="1" hangingPunct="1"/>
              <a:r>
                <a:rPr lang="fi-FI" sz="1200" b="1">
                  <a:latin typeface="Calibri" charset="0"/>
                </a:rPr>
                <a:t>        TUTORIT</a:t>
              </a:r>
            </a:p>
          </p:txBody>
        </p:sp>
      </p:grpSp>
      <p:sp>
        <p:nvSpPr>
          <p:cNvPr id="51" name="Tekstiruutu 50"/>
          <p:cNvSpPr txBox="1">
            <a:spLocks noChangeArrowheads="1"/>
          </p:cNvSpPr>
          <p:nvPr/>
        </p:nvSpPr>
        <p:spPr bwMode="auto">
          <a:xfrm>
            <a:off x="7654925" y="4432300"/>
            <a:ext cx="627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WIKI</a:t>
            </a:r>
          </a:p>
        </p:txBody>
      </p:sp>
      <p:grpSp>
        <p:nvGrpSpPr>
          <p:cNvPr id="14" name="Ryhmitä 63"/>
          <p:cNvGrpSpPr>
            <a:grpSpLocks/>
          </p:cNvGrpSpPr>
          <p:nvPr/>
        </p:nvGrpSpPr>
        <p:grpSpPr bwMode="auto">
          <a:xfrm>
            <a:off x="7529513" y="4802188"/>
            <a:ext cx="908050" cy="1117600"/>
            <a:chOff x="7529230" y="4801979"/>
            <a:chExt cx="907595" cy="1118582"/>
          </a:xfrm>
        </p:grpSpPr>
        <p:sp>
          <p:nvSpPr>
            <p:cNvPr id="83987" name="Tekstiruutu 51"/>
            <p:cNvSpPr txBox="1">
              <a:spLocks noChangeArrowheads="1"/>
            </p:cNvSpPr>
            <p:nvPr/>
          </p:nvSpPr>
          <p:spPr bwMode="auto">
            <a:xfrm>
              <a:off x="7529230" y="5551229"/>
              <a:ext cx="907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S-POSTI</a:t>
              </a:r>
            </a:p>
          </p:txBody>
        </p:sp>
        <p:cxnSp>
          <p:nvCxnSpPr>
            <p:cNvPr id="56" name="Suora nuoliyhdysviiva 55"/>
            <p:cNvCxnSpPr>
              <a:stCxn id="51" idx="2"/>
              <a:endCxn id="83987" idx="0"/>
            </p:cNvCxnSpPr>
            <p:nvPr/>
          </p:nvCxnSpPr>
          <p:spPr>
            <a:xfrm rot="16200000" flipH="1">
              <a:off x="7600908" y="5169818"/>
              <a:ext cx="749958" cy="1428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16" name="Ryhmitä 64"/>
          <p:cNvGrpSpPr>
            <a:grpSpLocks/>
          </p:cNvGrpSpPr>
          <p:nvPr/>
        </p:nvGrpSpPr>
        <p:grpSpPr bwMode="auto">
          <a:xfrm>
            <a:off x="7678738" y="3144838"/>
            <a:ext cx="758825" cy="1287462"/>
            <a:chOff x="7678008" y="3145391"/>
            <a:chExt cx="758817" cy="1287256"/>
          </a:xfrm>
        </p:grpSpPr>
        <p:sp>
          <p:nvSpPr>
            <p:cNvPr id="83985" name="Tekstiruutu 52"/>
            <p:cNvSpPr txBox="1">
              <a:spLocks noChangeArrowheads="1"/>
            </p:cNvSpPr>
            <p:nvPr/>
          </p:nvSpPr>
          <p:spPr bwMode="auto">
            <a:xfrm>
              <a:off x="7678008" y="3145391"/>
              <a:ext cx="7588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BLOGI</a:t>
              </a:r>
            </a:p>
          </p:txBody>
        </p:sp>
        <p:cxnSp>
          <p:nvCxnSpPr>
            <p:cNvPr id="58" name="Suora nuoliyhdysviiva 57"/>
            <p:cNvCxnSpPr>
              <a:stCxn id="51" idx="0"/>
              <a:endCxn id="83985" idx="2"/>
            </p:cNvCxnSpPr>
            <p:nvPr/>
          </p:nvCxnSpPr>
          <p:spPr>
            <a:xfrm rot="5400000" flipH="1" flipV="1">
              <a:off x="7554252" y="3929484"/>
              <a:ext cx="917428" cy="888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7" name="Ryhmitä 65"/>
          <p:cNvGrpSpPr>
            <a:grpSpLocks/>
          </p:cNvGrpSpPr>
          <p:nvPr/>
        </p:nvGrpSpPr>
        <p:grpSpPr bwMode="auto">
          <a:xfrm>
            <a:off x="7654925" y="1663700"/>
            <a:ext cx="1198563" cy="1481138"/>
            <a:chOff x="7655043" y="1663363"/>
            <a:chExt cx="1197764" cy="1482028"/>
          </a:xfrm>
        </p:grpSpPr>
        <p:sp>
          <p:nvSpPr>
            <p:cNvPr id="83983" name="Tekstiruutu 53"/>
            <p:cNvSpPr txBox="1">
              <a:spLocks noChangeArrowheads="1"/>
            </p:cNvSpPr>
            <p:nvPr/>
          </p:nvSpPr>
          <p:spPr bwMode="auto">
            <a:xfrm>
              <a:off x="7655043" y="1663363"/>
              <a:ext cx="11977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a:latin typeface="Calibri" charset="0"/>
                </a:rPr>
                <a:t>FACEBOOK</a:t>
              </a:r>
            </a:p>
          </p:txBody>
        </p:sp>
        <p:cxnSp>
          <p:nvCxnSpPr>
            <p:cNvPr id="60" name="Suora nuoliyhdysviiva 59"/>
            <p:cNvCxnSpPr>
              <a:stCxn id="83985" idx="0"/>
              <a:endCxn id="83983" idx="2"/>
            </p:cNvCxnSpPr>
            <p:nvPr/>
          </p:nvCxnSpPr>
          <p:spPr>
            <a:xfrm rot="5400000" flipH="1" flipV="1">
              <a:off x="7600400" y="2491073"/>
              <a:ext cx="1111918" cy="1967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69215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checkerboard(across)">
                                      <p:cBhvr>
                                        <p:cTn id="47" dur="500"/>
                                        <p:tgtEl>
                                          <p:spTgt spid="5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checkerboard(across)">
                                      <p:cBhvr>
                                        <p:cTn id="52" dur="500"/>
                                        <p:tgtEl>
                                          <p:spTgt spid="1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heckerboard(across)">
                                      <p:cBhvr>
                                        <p:cTn id="57" dur="500"/>
                                        <p:tgtEl>
                                          <p:spTgt spid="1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tsikko 1"/>
          <p:cNvSpPr>
            <a:spLocks noGrp="1"/>
          </p:cNvSpPr>
          <p:nvPr>
            <p:ph type="title"/>
          </p:nvPr>
        </p:nvSpPr>
        <p:spPr>
          <a:xfrm>
            <a:off x="1238250" y="-360363"/>
            <a:ext cx="8229600" cy="1143001"/>
          </a:xfrm>
        </p:spPr>
        <p:txBody>
          <a:bodyPr/>
          <a:lstStyle/>
          <a:p>
            <a:pPr algn="l" eaLnBrk="1" hangingPunct="1"/>
            <a:r>
              <a:rPr lang="fi-FI" sz="3600" b="1">
                <a:latin typeface="Calibri" charset="0"/>
                <a:ea typeface="ＭＳ Ｐゴシック" charset="0"/>
                <a:cs typeface="ＭＳ Ｐゴシック" charset="0"/>
              </a:rPr>
              <a:t>4.2 Oppijan tulevaisuuden osaaminen</a:t>
            </a:r>
            <a:endParaRPr lang="fi-FI" sz="3600">
              <a:latin typeface="Calibri" charset="0"/>
              <a:ea typeface="ＭＳ Ｐゴシック" charset="0"/>
              <a:cs typeface="ＭＳ Ｐゴシック" charset="0"/>
            </a:endParaRPr>
          </a:p>
        </p:txBody>
      </p:sp>
      <p:sp>
        <p:nvSpPr>
          <p:cNvPr id="18434" name="Tekstiruutu 3"/>
          <p:cNvSpPr txBox="1">
            <a:spLocks noChangeArrowheads="1"/>
          </p:cNvSpPr>
          <p:nvPr/>
        </p:nvSpPr>
        <p:spPr bwMode="auto">
          <a:xfrm>
            <a:off x="5122863" y="1231900"/>
            <a:ext cx="4273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a:latin typeface="Arial" charset="0"/>
              </a:rPr>
              <a:t>4 Varmistetaan, että oppilaat saavat riittävät</a:t>
            </a:r>
          </a:p>
          <a:p>
            <a:pPr eaLnBrk="1" hangingPunct="1"/>
            <a:r>
              <a:rPr lang="fi-FI" sz="1800">
                <a:latin typeface="Arial" charset="0"/>
              </a:rPr>
              <a:t>valmiudet toimia verkossa sosiaalisesti,</a:t>
            </a:r>
          </a:p>
          <a:p>
            <a:pPr eaLnBrk="1" hangingPunct="1"/>
            <a:r>
              <a:rPr lang="fi-FI" sz="1800">
                <a:latin typeface="Arial" charset="0"/>
              </a:rPr>
              <a:t>luovasti ja eettisesti yhteiskunnan ja koulun</a:t>
            </a:r>
          </a:p>
          <a:p>
            <a:pPr eaLnBrk="1" hangingPunct="1"/>
            <a:r>
              <a:rPr lang="fi-FI" sz="1800">
                <a:latin typeface="Arial" charset="0"/>
              </a:rPr>
              <a:t>säännöt sekä turvallisuus huomioiden.</a:t>
            </a:r>
          </a:p>
          <a:p>
            <a:pPr eaLnBrk="1" hangingPunct="1"/>
            <a:r>
              <a:rPr lang="fi-FI" sz="1800" b="1">
                <a:latin typeface="Arial" charset="0"/>
              </a:rPr>
              <a:t>5 Otetaan käyttöön kansalaisen avaintaitojen</a:t>
            </a:r>
          </a:p>
          <a:p>
            <a:pPr eaLnBrk="1" hangingPunct="1"/>
            <a:r>
              <a:rPr lang="fi-FI" sz="1800">
                <a:latin typeface="Arial" charset="0"/>
              </a:rPr>
              <a:t>arviointiin soveltuvia yli oppiaineiden</a:t>
            </a:r>
          </a:p>
          <a:p>
            <a:pPr eaLnBrk="1" hangingPunct="1"/>
            <a:r>
              <a:rPr lang="fi-FI" sz="1800">
                <a:latin typeface="Arial" charset="0"/>
              </a:rPr>
              <a:t>meneviä</a:t>
            </a:r>
          </a:p>
          <a:p>
            <a:pPr eaLnBrk="1" hangingPunct="1"/>
            <a:r>
              <a:rPr lang="fi-FI" sz="1800">
                <a:latin typeface="Arial" charset="0"/>
              </a:rPr>
              <a:t>tieto- ja viestintätekniikkaa hyödyntäviä</a:t>
            </a:r>
          </a:p>
          <a:p>
            <a:pPr eaLnBrk="1" hangingPunct="1"/>
            <a:r>
              <a:rPr lang="fi-FI" sz="1800">
                <a:latin typeface="Arial" charset="0"/>
              </a:rPr>
              <a:t>arviointikäytänteitä</a:t>
            </a:r>
          </a:p>
        </p:txBody>
      </p:sp>
      <p:sp>
        <p:nvSpPr>
          <p:cNvPr id="18435" name="Tekstiruutu 4"/>
          <p:cNvSpPr txBox="1">
            <a:spLocks noChangeArrowheads="1"/>
          </p:cNvSpPr>
          <p:nvPr/>
        </p:nvSpPr>
        <p:spPr bwMode="auto">
          <a:xfrm>
            <a:off x="725488" y="690563"/>
            <a:ext cx="4397375" cy="618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1800" b="1" dirty="0">
                <a:latin typeface="Arial" charset="0"/>
              </a:rPr>
              <a:t>Toimenpide-ehdotukset:</a:t>
            </a:r>
          </a:p>
          <a:p>
            <a:pPr eaLnBrk="1" hangingPunct="1"/>
            <a:endParaRPr lang="fi-FI" sz="1800" b="1" dirty="0">
              <a:latin typeface="Arial" charset="0"/>
            </a:endParaRPr>
          </a:p>
          <a:p>
            <a:pPr eaLnBrk="1" hangingPunct="1"/>
            <a:r>
              <a:rPr lang="fi-FI" sz="1800" b="1" dirty="0">
                <a:latin typeface="Arial" charset="0"/>
              </a:rPr>
              <a:t>1 Hyödynnetään tieto- ja viestintätekniikkaa</a:t>
            </a:r>
          </a:p>
          <a:p>
            <a:pPr eaLnBrk="1" hangingPunct="1"/>
            <a:r>
              <a:rPr lang="fi-FI" sz="1800" dirty="0">
                <a:latin typeface="Arial" charset="0"/>
              </a:rPr>
              <a:t>kansalaisen taitojen oppimisessa siten,</a:t>
            </a:r>
          </a:p>
          <a:p>
            <a:pPr eaLnBrk="1" hangingPunct="1"/>
            <a:r>
              <a:rPr lang="fi-FI" sz="1800" dirty="0">
                <a:latin typeface="Arial" charset="0"/>
              </a:rPr>
              <a:t>että tieto- ja viestintätekniikan käyttötaidot</a:t>
            </a:r>
          </a:p>
          <a:p>
            <a:pPr eaLnBrk="1" hangingPunct="1"/>
            <a:r>
              <a:rPr lang="fi-FI" sz="1800" dirty="0">
                <a:latin typeface="Arial" charset="0"/>
              </a:rPr>
              <a:t>samalla syvenevät.</a:t>
            </a:r>
          </a:p>
          <a:p>
            <a:pPr eaLnBrk="1" hangingPunct="1"/>
            <a:r>
              <a:rPr lang="fi-FI" sz="1800" b="1" dirty="0">
                <a:latin typeface="Arial" charset="0"/>
              </a:rPr>
              <a:t>2 Vahvistetaan yhteisöllisen työskentelyn</a:t>
            </a:r>
          </a:p>
          <a:p>
            <a:pPr eaLnBrk="1" hangingPunct="1"/>
            <a:r>
              <a:rPr lang="fi-FI" sz="1800" dirty="0">
                <a:latin typeface="Arial" charset="0"/>
              </a:rPr>
              <a:t>taitoja tieto- ja viestintätekniikan avulla.</a:t>
            </a:r>
          </a:p>
          <a:p>
            <a:pPr eaLnBrk="1" hangingPunct="1"/>
            <a:r>
              <a:rPr lang="fi-FI" sz="1800" dirty="0">
                <a:latin typeface="Arial" charset="0"/>
              </a:rPr>
              <a:t>Hyödynnetään tieto- ja viestintätekniikan</a:t>
            </a:r>
          </a:p>
          <a:p>
            <a:pPr eaLnBrk="1" hangingPunct="1"/>
            <a:r>
              <a:rPr lang="fi-FI" sz="1800" dirty="0">
                <a:latin typeface="Arial" charset="0"/>
              </a:rPr>
              <a:t>tarjoamia yhteisöllistä toimintaa tukevia</a:t>
            </a:r>
          </a:p>
          <a:p>
            <a:pPr eaLnBrk="1" hangingPunct="1"/>
            <a:r>
              <a:rPr lang="fi-FI" sz="1800" dirty="0">
                <a:latin typeface="Arial" charset="0"/>
              </a:rPr>
              <a:t>välineitä ja sovelluksia tiedon jakamisessa</a:t>
            </a:r>
          </a:p>
          <a:p>
            <a:pPr eaLnBrk="1" hangingPunct="1"/>
            <a:r>
              <a:rPr lang="fi-FI" sz="1800" dirty="0">
                <a:latin typeface="Arial" charset="0"/>
              </a:rPr>
              <a:t>ja yhdistämisessä.</a:t>
            </a:r>
          </a:p>
          <a:p>
            <a:pPr eaLnBrk="1" hangingPunct="1"/>
            <a:r>
              <a:rPr lang="fi-FI" sz="1800" b="1" dirty="0">
                <a:latin typeface="Arial" charset="0"/>
              </a:rPr>
              <a:t>3 Otetaan käyttöön oppilaan henkilökohtaisia</a:t>
            </a:r>
          </a:p>
          <a:p>
            <a:pPr eaLnBrk="1" hangingPunct="1"/>
            <a:r>
              <a:rPr lang="fi-FI" sz="1800" dirty="0">
                <a:latin typeface="Arial" charset="0"/>
              </a:rPr>
              <a:t>oppimispolkuja tukevia tieto- ja</a:t>
            </a:r>
          </a:p>
          <a:p>
            <a:pPr eaLnBrk="1" hangingPunct="1"/>
            <a:r>
              <a:rPr lang="fi-FI" sz="1800" dirty="0">
                <a:latin typeface="Arial" charset="0"/>
              </a:rPr>
              <a:t>viestintätekniikan</a:t>
            </a:r>
          </a:p>
          <a:p>
            <a:pPr eaLnBrk="1" hangingPunct="1"/>
            <a:r>
              <a:rPr lang="fi-FI" sz="1800" dirty="0">
                <a:latin typeface="Arial" charset="0"/>
              </a:rPr>
              <a:t>välineitä ja sovelluksia.</a:t>
            </a:r>
          </a:p>
          <a:p>
            <a:pPr eaLnBrk="1" hangingPunct="1"/>
            <a:endParaRPr lang="fi-FI" sz="1800" dirty="0">
              <a:latin typeface="Arial" charset="0"/>
            </a:endParaRPr>
          </a:p>
        </p:txBody>
      </p:sp>
      <p:sp>
        <p:nvSpPr>
          <p:cNvPr id="2" name="Suorakulmio 1"/>
          <p:cNvSpPr/>
          <p:nvPr/>
        </p:nvSpPr>
        <p:spPr>
          <a:xfrm>
            <a:off x="3540125" y="6423710"/>
            <a:ext cx="5603875" cy="276999"/>
          </a:xfrm>
          <a:prstGeom prst="rect">
            <a:avLst/>
          </a:prstGeom>
        </p:spPr>
        <p:txBody>
          <a:bodyPr wrap="square">
            <a:spAutoFit/>
          </a:bodyPr>
          <a:lstStyle/>
          <a:p>
            <a:r>
              <a:rPr lang="fi-FI" sz="1200" b="1" dirty="0">
                <a:latin typeface="Calibri" charset="0"/>
                <a:ea typeface="ＭＳ Ｐゴシック" charset="0"/>
                <a:cs typeface="ＭＳ Ｐゴシック" charset="0"/>
              </a:rPr>
              <a:t>Kansallinen tieto- ja </a:t>
            </a:r>
            <a:r>
              <a:rPr lang="fi-FI" sz="1200" b="1" dirty="0" smtClean="0">
                <a:latin typeface="Calibri" charset="0"/>
                <a:ea typeface="ＭＳ Ｐゴシック" charset="0"/>
                <a:cs typeface="ＭＳ Ｐゴシック" charset="0"/>
              </a:rPr>
              <a:t>viestintätekniikan opetuskäytön </a:t>
            </a:r>
            <a:r>
              <a:rPr lang="fi-FI" sz="1200" b="1" dirty="0">
                <a:latin typeface="Calibri" charset="0"/>
                <a:ea typeface="ＭＳ Ｐゴシック" charset="0"/>
                <a:cs typeface="ＭＳ Ｐゴシック" charset="0"/>
              </a:rPr>
              <a:t>suunnitelma 2010</a:t>
            </a:r>
            <a:endParaRPr lang="fi-FI" sz="1200" dirty="0"/>
          </a:p>
        </p:txBody>
      </p:sp>
    </p:spTree>
    <p:extLst>
      <p:ext uri="{BB962C8B-B14F-4D97-AF65-F5344CB8AC3E}">
        <p14:creationId xmlns:p14="http://schemas.microsoft.com/office/powerpoint/2010/main" val="166901865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Kuva 3" descr="sosial3.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349375"/>
            <a:ext cx="9144000"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Tekstiruutu 4"/>
          <p:cNvSpPr txBox="1">
            <a:spLocks noChangeArrowheads="1"/>
          </p:cNvSpPr>
          <p:nvPr/>
        </p:nvSpPr>
        <p:spPr bwMode="auto">
          <a:xfrm>
            <a:off x="6000750" y="6330950"/>
            <a:ext cx="298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GB" sz="1200">
                <a:latin typeface="Calibri" charset="0"/>
              </a:rPr>
              <a:t>The Social Factor; Maria Azua IBMPress 2010</a:t>
            </a:r>
          </a:p>
        </p:txBody>
      </p:sp>
    </p:spTree>
    <p:extLst>
      <p:ext uri="{BB962C8B-B14F-4D97-AF65-F5344CB8AC3E}">
        <p14:creationId xmlns:p14="http://schemas.microsoft.com/office/powerpoint/2010/main" val="17996766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Otsikko 1"/>
          <p:cNvSpPr>
            <a:spLocks noGrp="1"/>
          </p:cNvSpPr>
          <p:nvPr>
            <p:ph type="title"/>
          </p:nvPr>
        </p:nvSpPr>
        <p:spPr>
          <a:xfrm>
            <a:off x="428625" y="0"/>
            <a:ext cx="8229600" cy="1143000"/>
          </a:xfrm>
        </p:spPr>
        <p:txBody>
          <a:bodyPr/>
          <a:lstStyle/>
          <a:p>
            <a:r>
              <a:rPr lang="fi-FI">
                <a:latin typeface="Times New Roman" charset="0"/>
                <a:ea typeface="ＭＳ Ｐゴシック" charset="0"/>
                <a:cs typeface="ＭＳ Ｐゴシック" charset="0"/>
              </a:rPr>
              <a:t>Ovatko asenteet muuttuneet</a:t>
            </a:r>
            <a:br>
              <a:rPr lang="fi-FI">
                <a:latin typeface="Times New Roman" charset="0"/>
                <a:ea typeface="ＭＳ Ｐゴシック" charset="0"/>
                <a:cs typeface="ＭＳ Ｐゴシック" charset="0"/>
              </a:rPr>
            </a:br>
            <a:r>
              <a:rPr lang="fi-FI" sz="1300">
                <a:latin typeface="Times New Roman" charset="0"/>
                <a:ea typeface="ＭＳ Ｐゴシック" charset="0"/>
                <a:cs typeface="ＭＳ Ｐゴシック" charset="0"/>
              </a:rPr>
              <a:t> (Lähde: David Armano)</a:t>
            </a:r>
          </a:p>
        </p:txBody>
      </p:sp>
      <p:sp>
        <p:nvSpPr>
          <p:cNvPr id="86019" name="Sisällön paikkamerkki 2"/>
          <p:cNvSpPr>
            <a:spLocks noGrp="1"/>
          </p:cNvSpPr>
          <p:nvPr>
            <p:ph idx="1"/>
          </p:nvPr>
        </p:nvSpPr>
        <p:spPr>
          <a:xfrm>
            <a:off x="457200" y="1211263"/>
            <a:ext cx="8401050" cy="542925"/>
          </a:xfrm>
        </p:spPr>
        <p:txBody>
          <a:bodyPr/>
          <a:lstStyle/>
          <a:p>
            <a:pPr>
              <a:buFontTx/>
              <a:buNone/>
            </a:pPr>
            <a:r>
              <a:rPr lang="fi-FI" sz="2800">
                <a:latin typeface="Times New Roman" charset="0"/>
                <a:ea typeface="ＭＳ Ｐゴシック" charset="0"/>
                <a:cs typeface="ＭＳ Ｐゴシック" charset="0"/>
              </a:rPr>
              <a:t>		Ennen			       Tulevaisuudessa</a:t>
            </a:r>
          </a:p>
        </p:txBody>
      </p:sp>
      <p:grpSp>
        <p:nvGrpSpPr>
          <p:cNvPr id="2" name="Ryhmitä 10"/>
          <p:cNvGrpSpPr>
            <a:grpSpLocks/>
          </p:cNvGrpSpPr>
          <p:nvPr/>
        </p:nvGrpSpPr>
        <p:grpSpPr bwMode="auto">
          <a:xfrm>
            <a:off x="3962400" y="1752600"/>
            <a:ext cx="4402138" cy="3311525"/>
            <a:chOff x="3962400" y="1752600"/>
            <a:chExt cx="4402137" cy="3311525"/>
          </a:xfrm>
        </p:grpSpPr>
        <p:sp>
          <p:nvSpPr>
            <p:cNvPr id="86025" name="Sisällön paikkamerkki 2"/>
            <p:cNvSpPr txBox="1">
              <a:spLocks/>
            </p:cNvSpPr>
            <p:nvPr/>
          </p:nvSpPr>
          <p:spPr bwMode="auto">
            <a:xfrm>
              <a:off x="3962400" y="3879850"/>
              <a:ext cx="421005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marL="341313" indent="-341313" defTabSz="912813" eaLnBrk="0" hangingPunct="0">
                <a:defRPr sz="2400">
                  <a:solidFill>
                    <a:schemeClr val="tx1"/>
                  </a:solidFill>
                  <a:latin typeface="Times New Roman" charset="0"/>
                  <a:ea typeface="ＭＳ Ｐゴシック" charset="0"/>
                  <a:cs typeface="ＭＳ Ｐゴシック" charset="0"/>
                </a:defRPr>
              </a:lvl1pPr>
              <a:lvl2pPr marL="37931725" indent="-37474525" defTabSz="912813"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fi-FI" sz="3200"/>
                <a:t>              </a:t>
              </a:r>
              <a:r>
                <a:rPr lang="fi-FI"/>
                <a:t>Verkostoihin</a:t>
              </a:r>
            </a:p>
            <a:p>
              <a:pPr eaLnBrk="1" hangingPunct="1">
                <a:spcBef>
                  <a:spcPct val="20000"/>
                </a:spcBef>
              </a:pPr>
              <a:r>
                <a:rPr lang="fi-FI" sz="3200"/>
                <a:t>=&gt;         Sitoudumme</a:t>
              </a:r>
            </a:p>
          </p:txBody>
        </p:sp>
        <p:pic>
          <p:nvPicPr>
            <p:cNvPr id="860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3792537"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000" name="Tekstikehys 8"/>
          <p:cNvSpPr txBox="1">
            <a:spLocks noChangeArrowheads="1"/>
          </p:cNvSpPr>
          <p:nvPr/>
        </p:nvSpPr>
        <p:spPr bwMode="auto">
          <a:xfrm>
            <a:off x="973138" y="5100638"/>
            <a:ext cx="768191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sz="2900" i="1"/>
              <a:t>avoimuus =&gt; osallistuminen =&gt; yhteisöllisyys</a:t>
            </a:r>
          </a:p>
          <a:p>
            <a:pPr eaLnBrk="1" hangingPunct="1"/>
            <a:r>
              <a:rPr lang="fi-FI" sz="2900" i="1"/>
              <a:t>luottamus =&gt; innostus/intohimo =&gt; oppiminen</a:t>
            </a:r>
            <a:br>
              <a:rPr lang="fi-FI" sz="2900" i="1"/>
            </a:br>
            <a:r>
              <a:rPr lang="fi-FI" sz="2900" i="1"/>
              <a:t>nopeasti, kustannustehokkaasti, joustavasti, 24/7</a:t>
            </a:r>
          </a:p>
        </p:txBody>
      </p:sp>
      <p:grpSp>
        <p:nvGrpSpPr>
          <p:cNvPr id="3" name="Ryhmitä 9"/>
          <p:cNvGrpSpPr>
            <a:grpSpLocks/>
          </p:cNvGrpSpPr>
          <p:nvPr/>
        </p:nvGrpSpPr>
        <p:grpSpPr bwMode="auto">
          <a:xfrm>
            <a:off x="252413" y="1674813"/>
            <a:ext cx="3482975" cy="3403600"/>
            <a:chOff x="252413" y="1674813"/>
            <a:chExt cx="3482975" cy="3403567"/>
          </a:xfrm>
        </p:grpSpPr>
        <p:pic>
          <p:nvPicPr>
            <p:cNvPr id="860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3" y="1674813"/>
              <a:ext cx="34829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Tekstiruutu 8"/>
            <p:cNvSpPr txBox="1">
              <a:spLocks noChangeArrowheads="1"/>
            </p:cNvSpPr>
            <p:nvPr/>
          </p:nvSpPr>
          <p:spPr bwMode="auto">
            <a:xfrm>
              <a:off x="631552" y="4025784"/>
              <a:ext cx="2949848"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1313" indent="-341313" defTabSz="912813" eaLnBrk="0" hangingPunct="0">
                <a:defRPr sz="2400">
                  <a:solidFill>
                    <a:schemeClr val="tx1"/>
                  </a:solidFill>
                  <a:latin typeface="Times New Roman" charset="0"/>
                  <a:ea typeface="ＭＳ Ｐゴシック" charset="0"/>
                  <a:cs typeface="ＭＳ Ｐゴシック" charset="0"/>
                </a:defRPr>
              </a:lvl1pPr>
              <a:lvl2pPr marL="37931725" indent="-37474525" defTabSz="912813"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fi-FI"/>
                <a:t>Organisaatioihin	</a:t>
              </a:r>
              <a:endParaRPr lang="fi-FI" sz="1800"/>
            </a:p>
            <a:p>
              <a:pPr eaLnBrk="1" hangingPunct="1">
                <a:spcBef>
                  <a:spcPct val="20000"/>
                </a:spcBef>
              </a:pPr>
              <a:r>
                <a:rPr lang="fi-FI" sz="3200"/>
                <a:t>Tukeuduimme</a:t>
              </a:r>
            </a:p>
          </p:txBody>
        </p:sp>
      </p:grpSp>
      <p:sp>
        <p:nvSpPr>
          <p:cNvPr id="11" name="Tekstiruutu 10"/>
          <p:cNvSpPr txBox="1"/>
          <p:nvPr/>
        </p:nvSpPr>
        <p:spPr>
          <a:xfrm>
            <a:off x="0" y="6504543"/>
            <a:ext cx="2275345" cy="369332"/>
          </a:xfrm>
          <a:prstGeom prst="rect">
            <a:avLst/>
          </a:prstGeom>
          <a:noFill/>
        </p:spPr>
        <p:txBody>
          <a:bodyPr wrap="none" rtlCol="0">
            <a:spAutoFit/>
          </a:bodyPr>
          <a:lstStyle/>
          <a:p>
            <a:r>
              <a:rPr lang="fi-FI" dirty="0"/>
              <a:t>Lähde</a:t>
            </a:r>
            <a:r>
              <a:rPr lang="fi-FI" dirty="0" smtClean="0"/>
              <a:t>:. © </a:t>
            </a:r>
            <a:r>
              <a:rPr lang="fi-FI" dirty="0"/>
              <a:t>Timo Rainio</a:t>
            </a:r>
          </a:p>
        </p:txBody>
      </p:sp>
    </p:spTree>
    <p:extLst>
      <p:ext uri="{BB962C8B-B14F-4D97-AF65-F5344CB8AC3E}">
        <p14:creationId xmlns:p14="http://schemas.microsoft.com/office/powerpoint/2010/main" val="3202210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5000"/>
                                        </p:tgtEl>
                                        <p:attrNameLst>
                                          <p:attrName>style.visibility</p:attrName>
                                        </p:attrNameLst>
                                      </p:cBhvr>
                                      <p:to>
                                        <p:strVal val="visible"/>
                                      </p:to>
                                    </p:set>
                                    <p:animEffect transition="in" filter="checkerboard(across)">
                                      <p:cBhvr>
                                        <p:cTn id="17" dur="500"/>
                                        <p:tgtEl>
                                          <p:spTgt spid="85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0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body" idx="1"/>
          </p:nvPr>
        </p:nvSpPr>
        <p:spPr>
          <a:xfrm>
            <a:off x="281354" y="681892"/>
            <a:ext cx="8229600" cy="4525963"/>
          </a:xfrm>
        </p:spPr>
        <p:txBody>
          <a:bodyPr>
            <a:normAutofit lnSpcReduction="10000"/>
          </a:bodyPr>
          <a:lstStyle/>
          <a:p>
            <a:pPr algn="ctr">
              <a:buFont typeface="Arial" charset="0"/>
              <a:buNone/>
            </a:pPr>
            <a:endParaRPr lang="en-US" sz="2800" dirty="0">
              <a:latin typeface="Arial" charset="0"/>
              <a:ea typeface="ＭＳ Ｐゴシック" charset="0"/>
              <a:cs typeface="ＭＳ Ｐゴシック" charset="0"/>
            </a:endParaRPr>
          </a:p>
          <a:p>
            <a:pPr algn="ctr">
              <a:buFont typeface="Arial" charset="0"/>
              <a:buNone/>
            </a:pPr>
            <a:r>
              <a:rPr lang="en-US" sz="2800" dirty="0" smtClean="0">
                <a:latin typeface="Arial" charset="0"/>
                <a:ea typeface="ＭＳ Ｐゴシック" charset="0"/>
                <a:cs typeface="ＭＳ Ｐゴシック" charset="0"/>
              </a:rPr>
              <a:t>“SUURIN OSA ORGANISAATIOISTA ON SUUNNITELTU RATKAISEMAAN EILISEN ONGELMIA </a:t>
            </a:r>
          </a:p>
          <a:p>
            <a:pPr algn="ctr">
              <a:buFont typeface="Arial" charset="0"/>
              <a:buNone/>
            </a:pPr>
            <a:endParaRPr lang="en-US" sz="2800" dirty="0" smtClean="0">
              <a:latin typeface="Arial" charset="0"/>
              <a:ea typeface="ＭＳ Ｐゴシック" charset="0"/>
              <a:cs typeface="ＭＳ Ｐゴシック" charset="0"/>
            </a:endParaRPr>
          </a:p>
          <a:p>
            <a:pPr algn="ctr">
              <a:buFont typeface="Arial" charset="0"/>
              <a:buNone/>
            </a:pPr>
            <a:r>
              <a:rPr lang="en-US" sz="2800" dirty="0" smtClean="0">
                <a:latin typeface="Arial" charset="0"/>
                <a:ea typeface="ＭＳ Ｐゴシック" charset="0"/>
                <a:cs typeface="ＭＳ Ｐゴシック" charset="0"/>
              </a:rPr>
              <a:t>EIKÄ HYÖDYNTÄMÄÄN TÄMÄN PÄIVÄN MAHDOLLISUUKSIA </a:t>
            </a:r>
          </a:p>
          <a:p>
            <a:pPr algn="ctr">
              <a:buFont typeface="Arial" charset="0"/>
              <a:buNone/>
            </a:pPr>
            <a:endParaRPr lang="en-US" sz="2800" dirty="0" smtClean="0">
              <a:latin typeface="Arial" charset="0"/>
              <a:ea typeface="ＭＳ Ｐゴシック" charset="0"/>
              <a:cs typeface="ＭＳ Ｐゴシック" charset="0"/>
            </a:endParaRPr>
          </a:p>
          <a:p>
            <a:pPr algn="ctr">
              <a:buFont typeface="Arial" charset="0"/>
              <a:buNone/>
            </a:pPr>
            <a:r>
              <a:rPr lang="en-US" sz="2800" dirty="0" smtClean="0">
                <a:latin typeface="Arial" charset="0"/>
                <a:ea typeface="ＭＳ Ｐゴシック" charset="0"/>
                <a:cs typeface="ＭＳ Ｐゴシック" charset="0"/>
              </a:rPr>
              <a:t>VASTAAMAAN TEHOKKAASTI HUOMISEN HAASTEISIIN</a:t>
            </a:r>
            <a:endParaRPr lang="en-US" sz="2800" dirty="0">
              <a:latin typeface="Arial" charset="0"/>
              <a:ea typeface="ＭＳ Ｐゴシック" charset="0"/>
              <a:cs typeface="ＭＳ Ｐゴシック" charset="0"/>
            </a:endParaRPr>
          </a:p>
        </p:txBody>
      </p:sp>
      <p:pic>
        <p:nvPicPr>
          <p:cNvPr id="2" name="Kuva 1"/>
          <p:cNvPicPr>
            <a:picLocks noChangeAspect="1"/>
          </p:cNvPicPr>
          <p:nvPr/>
        </p:nvPicPr>
        <p:blipFill>
          <a:blip r:embed="rId2"/>
          <a:stretch>
            <a:fillRect/>
          </a:stretch>
        </p:blipFill>
        <p:spPr>
          <a:xfrm>
            <a:off x="281354" y="5006730"/>
            <a:ext cx="2207846" cy="1655885"/>
          </a:xfrm>
          <a:prstGeom prst="rect">
            <a:avLst/>
          </a:prstGeom>
        </p:spPr>
      </p:pic>
    </p:spTree>
    <p:extLst>
      <p:ext uri="{BB962C8B-B14F-4D97-AF65-F5344CB8AC3E}">
        <p14:creationId xmlns:p14="http://schemas.microsoft.com/office/powerpoint/2010/main" val="318608659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p:cNvSpPr>
          <p:nvPr>
            <p:ph type="body" idx="1"/>
          </p:nvPr>
        </p:nvSpPr>
        <p:spPr>
          <a:xfrm>
            <a:off x="-187353" y="55704"/>
            <a:ext cx="9497894" cy="4525963"/>
          </a:xfrm>
        </p:spPr>
        <p:txBody>
          <a:bodyPr>
            <a:normAutofit lnSpcReduction="10000"/>
          </a:bodyPr>
          <a:lstStyle/>
          <a:p>
            <a:pPr algn="ctr">
              <a:buFont typeface="Arial" charset="0"/>
              <a:buNone/>
            </a:pPr>
            <a:endParaRPr lang="en-US" dirty="0">
              <a:latin typeface="Comic Sans MS" charset="0"/>
              <a:ea typeface="ＭＳ Ｐゴシック" charset="0"/>
              <a:cs typeface="ＭＳ Ｐゴシック" charset="0"/>
            </a:endParaRPr>
          </a:p>
          <a:p>
            <a:pPr algn="ctr">
              <a:buFont typeface="Arial" charset="0"/>
              <a:buNone/>
            </a:pPr>
            <a:endParaRPr lang="en-US" sz="4000" dirty="0">
              <a:latin typeface="Comic Sans MS" charset="0"/>
              <a:ea typeface="ＭＳ Ｐゴシック" charset="0"/>
              <a:cs typeface="ＭＳ Ｐゴシック" charset="0"/>
            </a:endParaRPr>
          </a:p>
          <a:p>
            <a:pPr algn="ctr">
              <a:buFont typeface="Arial" charset="0"/>
              <a:buNone/>
            </a:pPr>
            <a:r>
              <a:rPr lang="en-US" sz="4000" dirty="0" smtClean="0">
                <a:latin typeface="Comic Sans MS" charset="0"/>
                <a:ea typeface="ＭＳ Ｐゴシック" charset="0"/>
                <a:cs typeface="ＭＳ Ｐゴシック" charset="0"/>
              </a:rPr>
              <a:t>IHMISET NORMAALISTI TUKEVAT KEHITTÄMISTÄ </a:t>
            </a:r>
          </a:p>
          <a:p>
            <a:pPr algn="ctr">
              <a:buFont typeface="Arial" charset="0"/>
              <a:buNone/>
            </a:pPr>
            <a:r>
              <a:rPr lang="en-US" sz="4000" dirty="0">
                <a:latin typeface="Comic Sans MS" charset="0"/>
                <a:ea typeface="ＭＳ Ｐゴシック" charset="0"/>
                <a:cs typeface="ＭＳ Ｐゴシック" charset="0"/>
              </a:rPr>
              <a:t/>
            </a:r>
            <a:br>
              <a:rPr lang="en-US" sz="4000" dirty="0">
                <a:latin typeface="Comic Sans MS" charset="0"/>
                <a:ea typeface="ＭＳ Ｐゴシック" charset="0"/>
                <a:cs typeface="ＭＳ Ｐゴシック" charset="0"/>
              </a:rPr>
            </a:br>
            <a:r>
              <a:rPr lang="en-US" sz="4000" dirty="0">
                <a:latin typeface="Comic Sans MS" charset="0"/>
                <a:ea typeface="ＭＳ Ｐゴシック" charset="0"/>
                <a:cs typeface="ＭＳ Ｐゴシック" charset="0"/>
              </a:rPr>
              <a:t>-</a:t>
            </a:r>
            <a:r>
              <a:rPr lang="en-US" sz="4000" dirty="0" smtClean="0">
                <a:latin typeface="Comic Sans MS" charset="0"/>
                <a:ea typeface="ＭＳ Ｐゴシック" charset="0"/>
                <a:cs typeface="ＭＳ Ｐゴシック" charset="0"/>
              </a:rPr>
              <a:t>-MUTTA MUUTOKSESTA </a:t>
            </a:r>
            <a:endParaRPr lang="en-US" sz="4000" dirty="0" smtClean="0">
              <a:latin typeface="Comic Sans MS" charset="0"/>
              <a:ea typeface="ＭＳ Ｐゴシック" charset="0"/>
              <a:cs typeface="ＭＳ Ｐゴシック" charset="0"/>
            </a:endParaRPr>
          </a:p>
          <a:p>
            <a:pPr algn="ctr">
              <a:buFont typeface="Arial" charset="0"/>
              <a:buNone/>
            </a:pPr>
            <a:r>
              <a:rPr lang="en-US" sz="4000" dirty="0" smtClean="0">
                <a:latin typeface="Comic Sans MS" charset="0"/>
                <a:ea typeface="ＭＳ Ｐゴシック" charset="0"/>
                <a:cs typeface="ＭＳ Ｐゴシック" charset="0"/>
              </a:rPr>
              <a:t>HE </a:t>
            </a:r>
            <a:r>
              <a:rPr lang="en-US" sz="4000" dirty="0" smtClean="0">
                <a:latin typeface="Comic Sans MS" charset="0"/>
                <a:ea typeface="ＭＳ Ｐゴシック" charset="0"/>
                <a:cs typeface="ＭＳ Ｐゴシック" charset="0"/>
              </a:rPr>
              <a:t>EIVÄT </a:t>
            </a:r>
            <a:r>
              <a:rPr lang="en-US" sz="4000" dirty="0" smtClean="0">
                <a:latin typeface="Comic Sans MS" charset="0"/>
                <a:ea typeface="ＭＳ Ｐゴシック" charset="0"/>
                <a:cs typeface="ＭＳ Ｐゴシック" charset="0"/>
              </a:rPr>
              <a:t>PIDÄ </a:t>
            </a:r>
            <a:r>
              <a:rPr lang="en-US" altLang="ja-JP" sz="4000" b="1" dirty="0" smtClean="0">
                <a:latin typeface="Comic Sans MS" charset="0"/>
                <a:ea typeface="ＭＳ Ｐゴシック" charset="0"/>
                <a:cs typeface="ＭＳ Ｐゴシック" charset="0"/>
              </a:rPr>
              <a:t>!</a:t>
            </a:r>
            <a:endParaRPr lang="en-US" sz="4000" b="1" dirty="0">
              <a:latin typeface="Comic Sans MS" charset="0"/>
              <a:ea typeface="ＭＳ Ｐゴシック" charset="0"/>
              <a:cs typeface="ＭＳ Ｐゴシック" charset="0"/>
            </a:endParaRPr>
          </a:p>
        </p:txBody>
      </p:sp>
      <p:pic>
        <p:nvPicPr>
          <p:cNvPr id="2" name="Kuva 1"/>
          <p:cNvPicPr>
            <a:picLocks noChangeAspect="1"/>
          </p:cNvPicPr>
          <p:nvPr/>
        </p:nvPicPr>
        <p:blipFill>
          <a:blip r:embed="rId2"/>
          <a:stretch>
            <a:fillRect/>
          </a:stretch>
        </p:blipFill>
        <p:spPr>
          <a:xfrm>
            <a:off x="2461845" y="4914806"/>
            <a:ext cx="2813539" cy="1875693"/>
          </a:xfrm>
          <a:prstGeom prst="rect">
            <a:avLst/>
          </a:prstGeom>
        </p:spPr>
      </p:pic>
    </p:spTree>
    <p:extLst>
      <p:ext uri="{BB962C8B-B14F-4D97-AF65-F5344CB8AC3E}">
        <p14:creationId xmlns:p14="http://schemas.microsoft.com/office/powerpoint/2010/main" val="22560803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xEl>
                                              <p:pRg st="3" end="3"/>
                                            </p:txEl>
                                          </p:spTgt>
                                        </p:tgtEl>
                                        <p:attrNameLst>
                                          <p:attrName>style.visibility</p:attrName>
                                        </p:attrNameLst>
                                      </p:cBhvr>
                                      <p:to>
                                        <p:strVal val="visible"/>
                                      </p:to>
                                    </p:set>
                                    <p:animEffect transition="in" filter="blinds(horizontal)">
                                      <p:cBhvr>
                                        <p:cTn id="7" dur="500"/>
                                        <p:tgtEl>
                                          <p:spTgt spid="2150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1506">
                                            <p:txEl>
                                              <p:pRg st="4" end="4"/>
                                            </p:txEl>
                                          </p:spTgt>
                                        </p:tgtEl>
                                        <p:attrNameLst>
                                          <p:attrName>style.visibility</p:attrName>
                                        </p:attrNameLst>
                                      </p:cBhvr>
                                      <p:to>
                                        <p:strVal val="visible"/>
                                      </p:to>
                                    </p:set>
                                    <p:animEffect transition="in" filter="blinds(horizontal)">
                                      <p:cBhvr>
                                        <p:cTn id="12" dur="500"/>
                                        <p:tgtEl>
                                          <p:spTgt spid="2150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p:cNvSpPr>
          <p:nvPr/>
        </p:nvSpPr>
        <p:spPr bwMode="auto">
          <a:xfrm>
            <a:off x="914400" y="1052513"/>
            <a:ext cx="82296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50000"/>
              </a:spcBef>
            </a:pPr>
            <a:r>
              <a:rPr lang="fi-FI" sz="4800" i="1" dirty="0">
                <a:latin typeface="Comic Sans MS" charset="0"/>
              </a:rPr>
              <a:t>KIITOS </a:t>
            </a:r>
          </a:p>
          <a:p>
            <a:pPr algn="ctr">
              <a:lnSpc>
                <a:spcPct val="90000"/>
              </a:lnSpc>
              <a:spcBef>
                <a:spcPct val="50000"/>
              </a:spcBef>
            </a:pPr>
            <a:r>
              <a:rPr lang="fi-FI" sz="4800" i="1" dirty="0">
                <a:latin typeface="Comic Sans MS" charset="0"/>
              </a:rPr>
              <a:t>mielenkiinnostanne!</a:t>
            </a:r>
          </a:p>
          <a:p>
            <a:pPr algn="ctr">
              <a:lnSpc>
                <a:spcPct val="90000"/>
              </a:lnSpc>
              <a:spcBef>
                <a:spcPct val="50000"/>
              </a:spcBef>
            </a:pPr>
            <a:endParaRPr lang="fi-FI" sz="4800" i="1" dirty="0">
              <a:latin typeface="Comic Sans MS" charset="0"/>
            </a:endParaRPr>
          </a:p>
          <a:p>
            <a:pPr algn="ctr">
              <a:lnSpc>
                <a:spcPct val="90000"/>
              </a:lnSpc>
              <a:spcBef>
                <a:spcPct val="50000"/>
              </a:spcBef>
            </a:pPr>
            <a:r>
              <a:rPr lang="fi-FI" sz="3200" dirty="0">
                <a:latin typeface="Calibri" charset="0"/>
              </a:rPr>
              <a:t>Petri Lounaskorpi</a:t>
            </a:r>
          </a:p>
          <a:p>
            <a:pPr algn="ctr">
              <a:lnSpc>
                <a:spcPct val="90000"/>
              </a:lnSpc>
              <a:spcBef>
                <a:spcPct val="50000"/>
              </a:spcBef>
            </a:pPr>
            <a:r>
              <a:rPr lang="fi-FI" dirty="0" err="1">
                <a:latin typeface="Calibri" charset="0"/>
              </a:rPr>
              <a:t>petri.lounaskorpi@gmail.com</a:t>
            </a:r>
            <a:endParaRPr lang="fi-FI" dirty="0">
              <a:latin typeface="Calibri" charset="0"/>
            </a:endParaRPr>
          </a:p>
          <a:p>
            <a:pPr>
              <a:lnSpc>
                <a:spcPct val="90000"/>
              </a:lnSpc>
              <a:spcBef>
                <a:spcPct val="50000"/>
              </a:spcBef>
            </a:pPr>
            <a:endParaRPr lang="fi-FI" sz="2800" dirty="0">
              <a:solidFill>
                <a:schemeClr val="accent2"/>
              </a:solidFill>
              <a:latin typeface="Calibri" charset="0"/>
            </a:endParaRPr>
          </a:p>
        </p:txBody>
      </p:sp>
    </p:spTree>
    <p:extLst>
      <p:ext uri="{BB962C8B-B14F-4D97-AF65-F5344CB8AC3E}">
        <p14:creationId xmlns:p14="http://schemas.microsoft.com/office/powerpoint/2010/main" val="177608063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1295400" y="0"/>
            <a:ext cx="6388100" cy="579438"/>
          </a:xfrm>
          <a:prstGeom prst="rect">
            <a:avLst/>
          </a:prstGeom>
          <a:noFill/>
          <a:ln w="9525">
            <a:noFill/>
            <a:miter lim="800000"/>
            <a:headEnd/>
            <a:tailEnd/>
          </a:ln>
          <a:effectLst/>
        </p:spPr>
        <p:txBody>
          <a:bodyPr wrap="none">
            <a:spAutoFit/>
          </a:bodyPr>
          <a:lstStyle/>
          <a:p>
            <a:r>
              <a:rPr lang="fi-FI" sz="3200">
                <a:latin typeface="Arial" charset="0"/>
              </a:rPr>
              <a:t>Päätöksentekomalli / Budjettikierto</a:t>
            </a:r>
          </a:p>
        </p:txBody>
      </p:sp>
      <p:grpSp>
        <p:nvGrpSpPr>
          <p:cNvPr id="155651" name="Group 3"/>
          <p:cNvGrpSpPr>
            <a:grpSpLocks/>
          </p:cNvGrpSpPr>
          <p:nvPr/>
        </p:nvGrpSpPr>
        <p:grpSpPr bwMode="auto">
          <a:xfrm>
            <a:off x="2819400" y="685800"/>
            <a:ext cx="3886200" cy="4495800"/>
            <a:chOff x="1776" y="432"/>
            <a:chExt cx="2448" cy="2832"/>
          </a:xfrm>
        </p:grpSpPr>
        <p:grpSp>
          <p:nvGrpSpPr>
            <p:cNvPr id="155652" name="Group 4"/>
            <p:cNvGrpSpPr>
              <a:grpSpLocks/>
            </p:cNvGrpSpPr>
            <p:nvPr/>
          </p:nvGrpSpPr>
          <p:grpSpPr bwMode="auto">
            <a:xfrm>
              <a:off x="1776" y="816"/>
              <a:ext cx="2448" cy="2448"/>
              <a:chOff x="1776" y="816"/>
              <a:chExt cx="2448" cy="2448"/>
            </a:xfrm>
          </p:grpSpPr>
          <p:sp>
            <p:nvSpPr>
              <p:cNvPr id="155653" name="Oval 5"/>
              <p:cNvSpPr>
                <a:spLocks noChangeArrowheads="1"/>
              </p:cNvSpPr>
              <p:nvPr/>
            </p:nvSpPr>
            <p:spPr bwMode="auto">
              <a:xfrm>
                <a:off x="1776" y="816"/>
                <a:ext cx="2448" cy="2448"/>
              </a:xfrm>
              <a:prstGeom prst="ellipse">
                <a:avLst/>
              </a:prstGeom>
              <a:solidFill>
                <a:schemeClr val="bg1">
                  <a:alpha val="50000"/>
                </a:schemeClr>
              </a:solidFill>
              <a:ln w="60325">
                <a:solidFill>
                  <a:schemeClr val="tx1"/>
                </a:solidFill>
                <a:round/>
                <a:headEnd/>
                <a:tailEnd/>
              </a:ln>
              <a:effectLst/>
            </p:spPr>
            <p:txBody>
              <a:bodyPr wrap="none" anchor="ctr"/>
              <a:lstStyle/>
              <a:p>
                <a:endParaRPr lang="fi-FI"/>
              </a:p>
            </p:txBody>
          </p:sp>
          <p:sp>
            <p:nvSpPr>
              <p:cNvPr id="155654" name="Text Box 6"/>
              <p:cNvSpPr txBox="1">
                <a:spLocks noChangeArrowheads="1"/>
              </p:cNvSpPr>
              <p:nvPr/>
            </p:nvSpPr>
            <p:spPr bwMode="auto">
              <a:xfrm>
                <a:off x="2640" y="1920"/>
                <a:ext cx="704" cy="288"/>
              </a:xfrm>
              <a:prstGeom prst="rect">
                <a:avLst/>
              </a:prstGeom>
              <a:noFill/>
              <a:ln w="9525">
                <a:noFill/>
                <a:miter lim="800000"/>
                <a:headEnd/>
                <a:tailEnd/>
              </a:ln>
              <a:effectLst/>
            </p:spPr>
            <p:txBody>
              <a:bodyPr wrap="none">
                <a:spAutoFit/>
              </a:bodyPr>
              <a:lstStyle/>
              <a:p>
                <a:r>
                  <a:rPr lang="fi-FI"/>
                  <a:t>VUOSI</a:t>
                </a:r>
              </a:p>
            </p:txBody>
          </p:sp>
        </p:grpSp>
        <p:grpSp>
          <p:nvGrpSpPr>
            <p:cNvPr id="155655" name="Group 7"/>
            <p:cNvGrpSpPr>
              <a:grpSpLocks/>
            </p:cNvGrpSpPr>
            <p:nvPr/>
          </p:nvGrpSpPr>
          <p:grpSpPr bwMode="auto">
            <a:xfrm>
              <a:off x="2976" y="432"/>
              <a:ext cx="404" cy="576"/>
              <a:chOff x="2976" y="432"/>
              <a:chExt cx="404" cy="576"/>
            </a:xfrm>
          </p:grpSpPr>
          <p:sp>
            <p:nvSpPr>
              <p:cNvPr id="155656" name="Line 8"/>
              <p:cNvSpPr>
                <a:spLocks noChangeShapeType="1"/>
              </p:cNvSpPr>
              <p:nvPr/>
            </p:nvSpPr>
            <p:spPr bwMode="auto">
              <a:xfrm>
                <a:off x="3024" y="672"/>
                <a:ext cx="0" cy="336"/>
              </a:xfrm>
              <a:prstGeom prst="line">
                <a:avLst/>
              </a:prstGeom>
              <a:noFill/>
              <a:ln w="69850">
                <a:solidFill>
                  <a:schemeClr val="tx1"/>
                </a:solidFill>
                <a:round/>
                <a:headEnd/>
                <a:tailEnd/>
              </a:ln>
              <a:effectLst/>
            </p:spPr>
            <p:txBody>
              <a:bodyPr/>
              <a:lstStyle/>
              <a:p>
                <a:endParaRPr lang="fi-FI"/>
              </a:p>
            </p:txBody>
          </p:sp>
          <p:sp>
            <p:nvSpPr>
              <p:cNvPr id="155657" name="Text Box 9"/>
              <p:cNvSpPr txBox="1">
                <a:spLocks noChangeArrowheads="1"/>
              </p:cNvSpPr>
              <p:nvPr/>
            </p:nvSpPr>
            <p:spPr bwMode="auto">
              <a:xfrm>
                <a:off x="2976" y="432"/>
                <a:ext cx="404" cy="288"/>
              </a:xfrm>
              <a:prstGeom prst="rect">
                <a:avLst/>
              </a:prstGeom>
              <a:noFill/>
              <a:ln w="9525">
                <a:noFill/>
                <a:miter lim="800000"/>
                <a:headEnd/>
                <a:tailEnd/>
              </a:ln>
              <a:effectLst/>
            </p:spPr>
            <p:txBody>
              <a:bodyPr wrap="none">
                <a:spAutoFit/>
              </a:bodyPr>
              <a:lstStyle/>
              <a:p>
                <a:r>
                  <a:rPr lang="fi-FI"/>
                  <a:t>1.1.</a:t>
                </a:r>
              </a:p>
            </p:txBody>
          </p:sp>
        </p:grpSp>
      </p:grpSp>
      <p:grpSp>
        <p:nvGrpSpPr>
          <p:cNvPr id="155658" name="Group 10"/>
          <p:cNvGrpSpPr>
            <a:grpSpLocks/>
          </p:cNvGrpSpPr>
          <p:nvPr/>
        </p:nvGrpSpPr>
        <p:grpSpPr bwMode="auto">
          <a:xfrm>
            <a:off x="3200400" y="990600"/>
            <a:ext cx="1143000" cy="685800"/>
            <a:chOff x="2016" y="624"/>
            <a:chExt cx="720" cy="432"/>
          </a:xfrm>
        </p:grpSpPr>
        <p:sp>
          <p:nvSpPr>
            <p:cNvPr id="155659" name="Line 11"/>
            <p:cNvSpPr>
              <a:spLocks noChangeShapeType="1"/>
            </p:cNvSpPr>
            <p:nvPr/>
          </p:nvSpPr>
          <p:spPr bwMode="auto">
            <a:xfrm>
              <a:off x="2592" y="720"/>
              <a:ext cx="144" cy="336"/>
            </a:xfrm>
            <a:prstGeom prst="line">
              <a:avLst/>
            </a:prstGeom>
            <a:noFill/>
            <a:ln w="69850">
              <a:solidFill>
                <a:schemeClr val="tx1"/>
              </a:solidFill>
              <a:round/>
              <a:headEnd/>
              <a:tailEnd/>
            </a:ln>
            <a:effectLst/>
          </p:spPr>
          <p:txBody>
            <a:bodyPr/>
            <a:lstStyle/>
            <a:p>
              <a:endParaRPr lang="fi-FI"/>
            </a:p>
          </p:txBody>
        </p:sp>
        <p:sp>
          <p:nvSpPr>
            <p:cNvPr id="155660" name="Text Box 12"/>
            <p:cNvSpPr txBox="1">
              <a:spLocks noChangeArrowheads="1"/>
            </p:cNvSpPr>
            <p:nvPr/>
          </p:nvSpPr>
          <p:spPr bwMode="auto">
            <a:xfrm>
              <a:off x="2016" y="624"/>
              <a:ext cx="516" cy="250"/>
            </a:xfrm>
            <a:prstGeom prst="rect">
              <a:avLst/>
            </a:prstGeom>
            <a:noFill/>
            <a:ln w="9525">
              <a:noFill/>
              <a:miter lim="800000"/>
              <a:headEnd/>
              <a:tailEnd/>
            </a:ln>
            <a:effectLst/>
          </p:spPr>
          <p:txBody>
            <a:bodyPr wrap="none">
              <a:spAutoFit/>
            </a:bodyPr>
            <a:lstStyle/>
            <a:p>
              <a:r>
                <a:rPr lang="fi-FI" sz="2000"/>
                <a:t>15.12.</a:t>
              </a:r>
            </a:p>
          </p:txBody>
        </p:sp>
      </p:grpSp>
      <p:grpSp>
        <p:nvGrpSpPr>
          <p:cNvPr id="155661" name="Group 13"/>
          <p:cNvGrpSpPr>
            <a:grpSpLocks/>
          </p:cNvGrpSpPr>
          <p:nvPr/>
        </p:nvGrpSpPr>
        <p:grpSpPr bwMode="auto">
          <a:xfrm>
            <a:off x="5181600" y="4038600"/>
            <a:ext cx="1860550" cy="1600200"/>
            <a:chOff x="3264" y="2544"/>
            <a:chExt cx="1172" cy="1008"/>
          </a:xfrm>
        </p:grpSpPr>
        <p:grpSp>
          <p:nvGrpSpPr>
            <p:cNvPr id="155662" name="Group 14"/>
            <p:cNvGrpSpPr>
              <a:grpSpLocks/>
            </p:cNvGrpSpPr>
            <p:nvPr/>
          </p:nvGrpSpPr>
          <p:grpSpPr bwMode="auto">
            <a:xfrm>
              <a:off x="3888" y="2544"/>
              <a:ext cx="548" cy="576"/>
              <a:chOff x="3888" y="2544"/>
              <a:chExt cx="548" cy="576"/>
            </a:xfrm>
          </p:grpSpPr>
          <p:sp>
            <p:nvSpPr>
              <p:cNvPr id="155663" name="Line 15"/>
              <p:cNvSpPr>
                <a:spLocks noChangeShapeType="1"/>
              </p:cNvSpPr>
              <p:nvPr/>
            </p:nvSpPr>
            <p:spPr bwMode="auto">
              <a:xfrm>
                <a:off x="3888" y="2544"/>
                <a:ext cx="288" cy="288"/>
              </a:xfrm>
              <a:prstGeom prst="line">
                <a:avLst/>
              </a:prstGeom>
              <a:noFill/>
              <a:ln w="69850">
                <a:solidFill>
                  <a:schemeClr val="tx1"/>
                </a:solidFill>
                <a:round/>
                <a:headEnd/>
                <a:tailEnd/>
              </a:ln>
              <a:effectLst/>
            </p:spPr>
            <p:txBody>
              <a:bodyPr/>
              <a:lstStyle/>
              <a:p>
                <a:endParaRPr lang="fi-FI"/>
              </a:p>
            </p:txBody>
          </p:sp>
          <p:sp>
            <p:nvSpPr>
              <p:cNvPr id="155664" name="Text Box 16"/>
              <p:cNvSpPr txBox="1">
                <a:spLocks noChangeArrowheads="1"/>
              </p:cNvSpPr>
              <p:nvPr/>
            </p:nvSpPr>
            <p:spPr bwMode="auto">
              <a:xfrm>
                <a:off x="4032" y="2832"/>
                <a:ext cx="404" cy="288"/>
              </a:xfrm>
              <a:prstGeom prst="rect">
                <a:avLst/>
              </a:prstGeom>
              <a:noFill/>
              <a:ln w="9525">
                <a:noFill/>
                <a:miter lim="800000"/>
                <a:headEnd/>
                <a:tailEnd/>
              </a:ln>
              <a:effectLst/>
            </p:spPr>
            <p:txBody>
              <a:bodyPr wrap="none">
                <a:spAutoFit/>
              </a:bodyPr>
              <a:lstStyle/>
              <a:p>
                <a:r>
                  <a:rPr lang="fi-FI"/>
                  <a:t>1.5.</a:t>
                </a:r>
              </a:p>
            </p:txBody>
          </p:sp>
        </p:grpSp>
        <p:grpSp>
          <p:nvGrpSpPr>
            <p:cNvPr id="155665" name="Group 17"/>
            <p:cNvGrpSpPr>
              <a:grpSpLocks/>
            </p:cNvGrpSpPr>
            <p:nvPr/>
          </p:nvGrpSpPr>
          <p:grpSpPr bwMode="auto">
            <a:xfrm>
              <a:off x="3264" y="3072"/>
              <a:ext cx="644" cy="480"/>
              <a:chOff x="3264" y="3072"/>
              <a:chExt cx="644" cy="480"/>
            </a:xfrm>
          </p:grpSpPr>
          <p:sp>
            <p:nvSpPr>
              <p:cNvPr id="155666" name="Line 18"/>
              <p:cNvSpPr>
                <a:spLocks noChangeShapeType="1"/>
              </p:cNvSpPr>
              <p:nvPr/>
            </p:nvSpPr>
            <p:spPr bwMode="auto">
              <a:xfrm>
                <a:off x="3264" y="3072"/>
                <a:ext cx="96" cy="336"/>
              </a:xfrm>
              <a:prstGeom prst="line">
                <a:avLst/>
              </a:prstGeom>
              <a:noFill/>
              <a:ln w="69850">
                <a:solidFill>
                  <a:schemeClr val="tx1"/>
                </a:solidFill>
                <a:round/>
                <a:headEnd/>
                <a:tailEnd/>
              </a:ln>
              <a:effectLst/>
            </p:spPr>
            <p:txBody>
              <a:bodyPr/>
              <a:lstStyle/>
              <a:p>
                <a:endParaRPr lang="fi-FI"/>
              </a:p>
            </p:txBody>
          </p:sp>
          <p:sp>
            <p:nvSpPr>
              <p:cNvPr id="155667" name="Text Box 19"/>
              <p:cNvSpPr txBox="1">
                <a:spLocks noChangeArrowheads="1"/>
              </p:cNvSpPr>
              <p:nvPr/>
            </p:nvSpPr>
            <p:spPr bwMode="auto">
              <a:xfrm>
                <a:off x="3408" y="3264"/>
                <a:ext cx="500" cy="288"/>
              </a:xfrm>
              <a:prstGeom prst="rect">
                <a:avLst/>
              </a:prstGeom>
              <a:noFill/>
              <a:ln w="9525">
                <a:noFill/>
                <a:miter lim="800000"/>
                <a:headEnd/>
                <a:tailEnd/>
              </a:ln>
              <a:effectLst/>
            </p:spPr>
            <p:txBody>
              <a:bodyPr wrap="none">
                <a:spAutoFit/>
              </a:bodyPr>
              <a:lstStyle/>
              <a:p>
                <a:r>
                  <a:rPr lang="fi-FI"/>
                  <a:t>24.6.</a:t>
                </a:r>
              </a:p>
            </p:txBody>
          </p:sp>
        </p:grpSp>
      </p:grpSp>
      <p:grpSp>
        <p:nvGrpSpPr>
          <p:cNvPr id="155668" name="Group 20"/>
          <p:cNvGrpSpPr>
            <a:grpSpLocks/>
          </p:cNvGrpSpPr>
          <p:nvPr/>
        </p:nvGrpSpPr>
        <p:grpSpPr bwMode="auto">
          <a:xfrm>
            <a:off x="6553200" y="838200"/>
            <a:ext cx="2690813" cy="4114800"/>
            <a:chOff x="4128" y="528"/>
            <a:chExt cx="1695" cy="2592"/>
          </a:xfrm>
        </p:grpSpPr>
        <p:sp>
          <p:nvSpPr>
            <p:cNvPr id="155669" name="AutoShape 21"/>
            <p:cNvSpPr>
              <a:spLocks noChangeArrowheads="1"/>
            </p:cNvSpPr>
            <p:nvPr/>
          </p:nvSpPr>
          <p:spPr bwMode="auto">
            <a:xfrm>
              <a:off x="4128" y="528"/>
              <a:ext cx="1152" cy="2592"/>
            </a:xfrm>
            <a:prstGeom prst="curvedLeftArrow">
              <a:avLst>
                <a:gd name="adj1" fmla="val 45000"/>
                <a:gd name="adj2" fmla="val 90000"/>
                <a:gd name="adj3" fmla="val 33921"/>
              </a:avLst>
            </a:prstGeom>
            <a:solidFill>
              <a:srgbClr val="99CC00">
                <a:alpha val="50000"/>
              </a:srgbClr>
            </a:solidFill>
            <a:ln w="9525">
              <a:solidFill>
                <a:schemeClr val="tx1"/>
              </a:solidFill>
              <a:miter lim="800000"/>
              <a:headEnd/>
              <a:tailEnd/>
            </a:ln>
            <a:effectLst/>
          </p:spPr>
          <p:txBody>
            <a:bodyPr wrap="none" anchor="ctr"/>
            <a:lstStyle/>
            <a:p>
              <a:endParaRPr lang="fi-FI"/>
            </a:p>
          </p:txBody>
        </p:sp>
        <p:sp>
          <p:nvSpPr>
            <p:cNvPr id="155670" name="Text Box 22"/>
            <p:cNvSpPr txBox="1">
              <a:spLocks noChangeArrowheads="1"/>
            </p:cNvSpPr>
            <p:nvPr/>
          </p:nvSpPr>
          <p:spPr bwMode="auto">
            <a:xfrm>
              <a:off x="4224" y="816"/>
              <a:ext cx="1599" cy="1208"/>
            </a:xfrm>
            <a:prstGeom prst="rect">
              <a:avLst/>
            </a:prstGeom>
            <a:noFill/>
            <a:ln w="9525">
              <a:noFill/>
              <a:miter lim="800000"/>
              <a:headEnd/>
              <a:tailEnd/>
            </a:ln>
            <a:effectLst/>
          </p:spPr>
          <p:txBody>
            <a:bodyPr wrap="none">
              <a:spAutoFit/>
            </a:bodyPr>
            <a:lstStyle/>
            <a:p>
              <a:r>
                <a:rPr lang="fi-FI" b="1"/>
                <a:t>Toiminnan </a:t>
              </a:r>
            </a:p>
            <a:p>
              <a:r>
                <a:rPr lang="fi-FI" b="1"/>
                <a:t>tuotanto </a:t>
              </a:r>
            </a:p>
            <a:p>
              <a:r>
                <a:rPr lang="fi-FI" b="1"/>
                <a:t>budjettiesitykseen</a:t>
              </a:r>
            </a:p>
            <a:p>
              <a:r>
                <a:rPr lang="fi-FI" b="1"/>
                <a:t>ja sopimukset </a:t>
              </a:r>
            </a:p>
            <a:p>
              <a:r>
                <a:rPr lang="fi-FI" b="1"/>
                <a:t>toteutuksesta</a:t>
              </a:r>
            </a:p>
          </p:txBody>
        </p:sp>
      </p:grpSp>
      <p:grpSp>
        <p:nvGrpSpPr>
          <p:cNvPr id="155671" name="Group 23"/>
          <p:cNvGrpSpPr>
            <a:grpSpLocks/>
          </p:cNvGrpSpPr>
          <p:nvPr/>
        </p:nvGrpSpPr>
        <p:grpSpPr bwMode="auto">
          <a:xfrm>
            <a:off x="0" y="304800"/>
            <a:ext cx="3810000" cy="4343400"/>
            <a:chOff x="0" y="192"/>
            <a:chExt cx="2400" cy="2736"/>
          </a:xfrm>
        </p:grpSpPr>
        <p:sp>
          <p:nvSpPr>
            <p:cNvPr id="155672" name="AutoShape 24"/>
            <p:cNvSpPr>
              <a:spLocks noChangeArrowheads="1"/>
            </p:cNvSpPr>
            <p:nvPr/>
          </p:nvSpPr>
          <p:spPr bwMode="auto">
            <a:xfrm>
              <a:off x="960" y="192"/>
              <a:ext cx="1440" cy="273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alpha val="50000"/>
              </a:schemeClr>
            </a:solidFill>
            <a:ln w="9525">
              <a:solidFill>
                <a:schemeClr val="tx1"/>
              </a:solidFill>
              <a:miter lim="800000"/>
              <a:headEnd/>
              <a:tailEnd/>
            </a:ln>
            <a:effectLst/>
          </p:spPr>
          <p:txBody>
            <a:bodyPr wrap="none" anchor="ctr"/>
            <a:lstStyle/>
            <a:p>
              <a:endParaRPr lang="fi-FI"/>
            </a:p>
          </p:txBody>
        </p:sp>
        <p:sp>
          <p:nvSpPr>
            <p:cNvPr id="155673" name="Text Box 25"/>
            <p:cNvSpPr txBox="1">
              <a:spLocks noChangeArrowheads="1"/>
            </p:cNvSpPr>
            <p:nvPr/>
          </p:nvSpPr>
          <p:spPr bwMode="auto">
            <a:xfrm>
              <a:off x="0" y="1152"/>
              <a:ext cx="1874" cy="1208"/>
            </a:xfrm>
            <a:prstGeom prst="rect">
              <a:avLst/>
            </a:prstGeom>
            <a:noFill/>
            <a:ln w="9525">
              <a:noFill/>
              <a:miter lim="800000"/>
              <a:headEnd/>
              <a:tailEnd/>
            </a:ln>
            <a:effectLst/>
          </p:spPr>
          <p:txBody>
            <a:bodyPr wrap="none">
              <a:spAutoFit/>
            </a:bodyPr>
            <a:lstStyle/>
            <a:p>
              <a:r>
                <a:rPr lang="fi-FI"/>
                <a:t>Toiminnan</a:t>
              </a:r>
            </a:p>
            <a:p>
              <a:r>
                <a:rPr lang="fi-FI"/>
                <a:t>suunnittelu </a:t>
              </a:r>
            </a:p>
            <a:p>
              <a:r>
                <a:rPr lang="fi-FI" b="1"/>
                <a:t>+ 2 vuoden budjettiin</a:t>
              </a:r>
            </a:p>
            <a:p>
              <a:pPr>
                <a:buFontTx/>
                <a:buChar char="-"/>
              </a:pPr>
              <a:r>
                <a:rPr lang="fi-FI"/>
                <a:t> toteutusmallit</a:t>
              </a:r>
            </a:p>
            <a:p>
              <a:pPr>
                <a:buFontTx/>
                <a:buChar char="-"/>
              </a:pPr>
              <a:r>
                <a:rPr lang="fi-FI"/>
                <a:t> kustannukset</a:t>
              </a:r>
            </a:p>
          </p:txBody>
        </p:sp>
      </p:grpSp>
      <p:grpSp>
        <p:nvGrpSpPr>
          <p:cNvPr id="155674" name="Group 26"/>
          <p:cNvGrpSpPr>
            <a:grpSpLocks/>
          </p:cNvGrpSpPr>
          <p:nvPr/>
        </p:nvGrpSpPr>
        <p:grpSpPr bwMode="auto">
          <a:xfrm>
            <a:off x="1066800" y="4724400"/>
            <a:ext cx="3886200" cy="1066800"/>
            <a:chOff x="672" y="2976"/>
            <a:chExt cx="2448" cy="672"/>
          </a:xfrm>
        </p:grpSpPr>
        <p:sp>
          <p:nvSpPr>
            <p:cNvPr id="155675" name="AutoShape 27"/>
            <p:cNvSpPr>
              <a:spLocks noChangeArrowheads="1"/>
            </p:cNvSpPr>
            <p:nvPr/>
          </p:nvSpPr>
          <p:spPr bwMode="auto">
            <a:xfrm flipH="1">
              <a:off x="816" y="3264"/>
              <a:ext cx="2304" cy="384"/>
            </a:xfrm>
            <a:prstGeom prst="curvedUpArrow">
              <a:avLst>
                <a:gd name="adj1" fmla="val 120000"/>
                <a:gd name="adj2" fmla="val 240000"/>
                <a:gd name="adj3" fmla="val 33333"/>
              </a:avLst>
            </a:prstGeom>
            <a:solidFill>
              <a:srgbClr val="FF9900">
                <a:alpha val="50000"/>
              </a:srgbClr>
            </a:solidFill>
            <a:ln w="9525">
              <a:solidFill>
                <a:schemeClr val="tx1"/>
              </a:solidFill>
              <a:miter lim="800000"/>
              <a:headEnd/>
              <a:tailEnd/>
            </a:ln>
            <a:effectLst/>
          </p:spPr>
          <p:txBody>
            <a:bodyPr wrap="none" anchor="ctr"/>
            <a:lstStyle/>
            <a:p>
              <a:endParaRPr lang="fi-FI"/>
            </a:p>
          </p:txBody>
        </p:sp>
        <p:sp>
          <p:nvSpPr>
            <p:cNvPr id="155676" name="Text Box 28"/>
            <p:cNvSpPr txBox="1">
              <a:spLocks noChangeArrowheads="1"/>
            </p:cNvSpPr>
            <p:nvPr/>
          </p:nvSpPr>
          <p:spPr bwMode="auto">
            <a:xfrm>
              <a:off x="672" y="2976"/>
              <a:ext cx="1576" cy="518"/>
            </a:xfrm>
            <a:prstGeom prst="rect">
              <a:avLst/>
            </a:prstGeom>
            <a:noFill/>
            <a:ln w="9525">
              <a:noFill/>
              <a:miter lim="800000"/>
              <a:headEnd/>
              <a:tailEnd/>
            </a:ln>
            <a:effectLst/>
          </p:spPr>
          <p:txBody>
            <a:bodyPr wrap="none">
              <a:spAutoFit/>
            </a:bodyPr>
            <a:lstStyle/>
            <a:p>
              <a:r>
                <a:rPr lang="fi-FI"/>
                <a:t>Seuraavan vuoden </a:t>
              </a:r>
            </a:p>
            <a:p>
              <a:r>
                <a:rPr lang="fi-FI"/>
                <a:t>budj. valmistelu</a:t>
              </a:r>
            </a:p>
          </p:txBody>
        </p:sp>
      </p:grpSp>
    </p:spTree>
    <p:extLst>
      <p:ext uri="{BB962C8B-B14F-4D97-AF65-F5344CB8AC3E}">
        <p14:creationId xmlns:p14="http://schemas.microsoft.com/office/powerpoint/2010/main" val="3041070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checkerboard(across)">
                                      <p:cBhvr>
                                        <p:cTn id="7" dur="500"/>
                                        <p:tgtEl>
                                          <p:spTgt spid="1556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5671"/>
                                        </p:tgtEl>
                                        <p:attrNameLst>
                                          <p:attrName>style.visibility</p:attrName>
                                        </p:attrNameLst>
                                      </p:cBhvr>
                                      <p:to>
                                        <p:strVal val="visible"/>
                                      </p:to>
                                    </p:set>
                                    <p:animEffect transition="in" filter="blinds(horizontal)">
                                      <p:cBhvr>
                                        <p:cTn id="12" dur="500"/>
                                        <p:tgtEl>
                                          <p:spTgt spid="1556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5668"/>
                                        </p:tgtEl>
                                        <p:attrNameLst>
                                          <p:attrName>style.visibility</p:attrName>
                                        </p:attrNameLst>
                                      </p:cBhvr>
                                      <p:to>
                                        <p:strVal val="visible"/>
                                      </p:to>
                                    </p:set>
                                    <p:animEffect transition="in" filter="blinds(horizontal)">
                                      <p:cBhvr>
                                        <p:cTn id="17" dur="500"/>
                                        <p:tgtEl>
                                          <p:spTgt spid="1556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5661"/>
                                        </p:tgtEl>
                                        <p:attrNameLst>
                                          <p:attrName>style.visibility</p:attrName>
                                        </p:attrNameLst>
                                      </p:cBhvr>
                                      <p:to>
                                        <p:strVal val="visible"/>
                                      </p:to>
                                    </p:set>
                                    <p:animEffect transition="in" filter="blinds(horizontal)">
                                      <p:cBhvr>
                                        <p:cTn id="22" dur="500"/>
                                        <p:tgtEl>
                                          <p:spTgt spid="15566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55674"/>
                                        </p:tgtEl>
                                        <p:attrNameLst>
                                          <p:attrName>style.visibility</p:attrName>
                                        </p:attrNameLst>
                                      </p:cBhvr>
                                      <p:to>
                                        <p:strVal val="visible"/>
                                      </p:to>
                                    </p:set>
                                    <p:animEffect transition="in" filter="checkerboard(across)">
                                      <p:cBhvr>
                                        <p:cTn id="27" dur="500"/>
                                        <p:tgtEl>
                                          <p:spTgt spid="15567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5658"/>
                                        </p:tgtEl>
                                        <p:attrNameLst>
                                          <p:attrName>style.visibility</p:attrName>
                                        </p:attrNameLst>
                                      </p:cBhvr>
                                      <p:to>
                                        <p:strVal val="visible"/>
                                      </p:to>
                                    </p:set>
                                    <p:animEffect transition="in" filter="blinds(horizontal)">
                                      <p:cBhvr>
                                        <p:cTn id="32" dur="500"/>
                                        <p:tgtEl>
                                          <p:spTgt spid="155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 Box 2"/>
          <p:cNvSpPr txBox="1">
            <a:spLocks noChangeArrowheads="1"/>
          </p:cNvSpPr>
          <p:nvPr/>
        </p:nvSpPr>
        <p:spPr bwMode="auto">
          <a:xfrm>
            <a:off x="1751013" y="0"/>
            <a:ext cx="5868987" cy="579438"/>
          </a:xfrm>
          <a:prstGeom prst="rect">
            <a:avLst/>
          </a:prstGeom>
          <a:noFill/>
          <a:ln w="9525">
            <a:noFill/>
            <a:miter lim="800000"/>
            <a:headEnd/>
            <a:tailEnd/>
          </a:ln>
          <a:effectLst/>
        </p:spPr>
        <p:txBody>
          <a:bodyPr wrap="none">
            <a:spAutoFit/>
          </a:bodyPr>
          <a:lstStyle/>
          <a:p>
            <a:r>
              <a:rPr lang="fi-FI" sz="3200">
                <a:latin typeface="Arial" charset="0"/>
              </a:rPr>
              <a:t>Päätöksentekomalli / Lukuvuosi</a:t>
            </a:r>
          </a:p>
        </p:txBody>
      </p:sp>
      <p:grpSp>
        <p:nvGrpSpPr>
          <p:cNvPr id="156675" name="Group 3"/>
          <p:cNvGrpSpPr>
            <a:grpSpLocks/>
          </p:cNvGrpSpPr>
          <p:nvPr/>
        </p:nvGrpSpPr>
        <p:grpSpPr bwMode="auto">
          <a:xfrm>
            <a:off x="2819400" y="685800"/>
            <a:ext cx="3886200" cy="4495800"/>
            <a:chOff x="1776" y="432"/>
            <a:chExt cx="2448" cy="2832"/>
          </a:xfrm>
        </p:grpSpPr>
        <p:grpSp>
          <p:nvGrpSpPr>
            <p:cNvPr id="156676" name="Group 4"/>
            <p:cNvGrpSpPr>
              <a:grpSpLocks/>
            </p:cNvGrpSpPr>
            <p:nvPr/>
          </p:nvGrpSpPr>
          <p:grpSpPr bwMode="auto">
            <a:xfrm>
              <a:off x="1776" y="816"/>
              <a:ext cx="2448" cy="2448"/>
              <a:chOff x="1776" y="816"/>
              <a:chExt cx="2448" cy="2448"/>
            </a:xfrm>
          </p:grpSpPr>
          <p:sp>
            <p:nvSpPr>
              <p:cNvPr id="156677" name="Oval 5"/>
              <p:cNvSpPr>
                <a:spLocks noChangeArrowheads="1"/>
              </p:cNvSpPr>
              <p:nvPr/>
            </p:nvSpPr>
            <p:spPr bwMode="auto">
              <a:xfrm>
                <a:off x="1776" y="816"/>
                <a:ext cx="2448" cy="2448"/>
              </a:xfrm>
              <a:prstGeom prst="ellipse">
                <a:avLst/>
              </a:prstGeom>
              <a:solidFill>
                <a:schemeClr val="bg1">
                  <a:alpha val="50000"/>
                </a:schemeClr>
              </a:solidFill>
              <a:ln w="60325">
                <a:solidFill>
                  <a:schemeClr val="tx1"/>
                </a:solidFill>
                <a:round/>
                <a:headEnd/>
                <a:tailEnd/>
              </a:ln>
              <a:effectLst/>
            </p:spPr>
            <p:txBody>
              <a:bodyPr wrap="none" anchor="ctr"/>
              <a:lstStyle/>
              <a:p>
                <a:endParaRPr lang="fi-FI"/>
              </a:p>
            </p:txBody>
          </p:sp>
          <p:sp>
            <p:nvSpPr>
              <p:cNvPr id="156678" name="Text Box 6"/>
              <p:cNvSpPr txBox="1">
                <a:spLocks noChangeArrowheads="1"/>
              </p:cNvSpPr>
              <p:nvPr/>
            </p:nvSpPr>
            <p:spPr bwMode="auto">
              <a:xfrm>
                <a:off x="2640" y="1920"/>
                <a:ext cx="704" cy="288"/>
              </a:xfrm>
              <a:prstGeom prst="rect">
                <a:avLst/>
              </a:prstGeom>
              <a:noFill/>
              <a:ln w="9525">
                <a:noFill/>
                <a:miter lim="800000"/>
                <a:headEnd/>
                <a:tailEnd/>
              </a:ln>
              <a:effectLst/>
            </p:spPr>
            <p:txBody>
              <a:bodyPr wrap="none">
                <a:spAutoFit/>
              </a:bodyPr>
              <a:lstStyle/>
              <a:p>
                <a:r>
                  <a:rPr lang="fi-FI"/>
                  <a:t>VUOSI</a:t>
                </a:r>
              </a:p>
            </p:txBody>
          </p:sp>
        </p:grpSp>
        <p:grpSp>
          <p:nvGrpSpPr>
            <p:cNvPr id="156679" name="Group 7"/>
            <p:cNvGrpSpPr>
              <a:grpSpLocks/>
            </p:cNvGrpSpPr>
            <p:nvPr/>
          </p:nvGrpSpPr>
          <p:grpSpPr bwMode="auto">
            <a:xfrm>
              <a:off x="2976" y="432"/>
              <a:ext cx="404" cy="576"/>
              <a:chOff x="2976" y="432"/>
              <a:chExt cx="404" cy="576"/>
            </a:xfrm>
          </p:grpSpPr>
          <p:sp>
            <p:nvSpPr>
              <p:cNvPr id="156680" name="Line 8"/>
              <p:cNvSpPr>
                <a:spLocks noChangeShapeType="1"/>
              </p:cNvSpPr>
              <p:nvPr/>
            </p:nvSpPr>
            <p:spPr bwMode="auto">
              <a:xfrm>
                <a:off x="3024" y="672"/>
                <a:ext cx="0" cy="336"/>
              </a:xfrm>
              <a:prstGeom prst="line">
                <a:avLst/>
              </a:prstGeom>
              <a:noFill/>
              <a:ln w="69850">
                <a:solidFill>
                  <a:schemeClr val="tx1"/>
                </a:solidFill>
                <a:round/>
                <a:headEnd/>
                <a:tailEnd/>
              </a:ln>
              <a:effectLst/>
            </p:spPr>
            <p:txBody>
              <a:bodyPr/>
              <a:lstStyle/>
              <a:p>
                <a:endParaRPr lang="fi-FI"/>
              </a:p>
            </p:txBody>
          </p:sp>
          <p:sp>
            <p:nvSpPr>
              <p:cNvPr id="156681" name="Text Box 9"/>
              <p:cNvSpPr txBox="1">
                <a:spLocks noChangeArrowheads="1"/>
              </p:cNvSpPr>
              <p:nvPr/>
            </p:nvSpPr>
            <p:spPr bwMode="auto">
              <a:xfrm>
                <a:off x="2976" y="432"/>
                <a:ext cx="404" cy="288"/>
              </a:xfrm>
              <a:prstGeom prst="rect">
                <a:avLst/>
              </a:prstGeom>
              <a:noFill/>
              <a:ln w="9525">
                <a:noFill/>
                <a:miter lim="800000"/>
                <a:headEnd/>
                <a:tailEnd/>
              </a:ln>
              <a:effectLst/>
            </p:spPr>
            <p:txBody>
              <a:bodyPr wrap="none">
                <a:spAutoFit/>
              </a:bodyPr>
              <a:lstStyle/>
              <a:p>
                <a:r>
                  <a:rPr lang="fi-FI"/>
                  <a:t>1.1.</a:t>
                </a:r>
              </a:p>
            </p:txBody>
          </p:sp>
        </p:grpSp>
      </p:grpSp>
      <p:grpSp>
        <p:nvGrpSpPr>
          <p:cNvPr id="156682" name="Group 10"/>
          <p:cNvGrpSpPr>
            <a:grpSpLocks/>
          </p:cNvGrpSpPr>
          <p:nvPr/>
        </p:nvGrpSpPr>
        <p:grpSpPr bwMode="auto">
          <a:xfrm>
            <a:off x="3200400" y="990600"/>
            <a:ext cx="1143000" cy="685800"/>
            <a:chOff x="2016" y="624"/>
            <a:chExt cx="720" cy="432"/>
          </a:xfrm>
        </p:grpSpPr>
        <p:sp>
          <p:nvSpPr>
            <p:cNvPr id="156683" name="Line 11"/>
            <p:cNvSpPr>
              <a:spLocks noChangeShapeType="1"/>
            </p:cNvSpPr>
            <p:nvPr/>
          </p:nvSpPr>
          <p:spPr bwMode="auto">
            <a:xfrm>
              <a:off x="2544" y="720"/>
              <a:ext cx="192" cy="336"/>
            </a:xfrm>
            <a:prstGeom prst="line">
              <a:avLst/>
            </a:prstGeom>
            <a:noFill/>
            <a:ln w="69850">
              <a:solidFill>
                <a:schemeClr val="tx1"/>
              </a:solidFill>
              <a:round/>
              <a:headEnd/>
              <a:tailEnd/>
            </a:ln>
            <a:effectLst/>
          </p:spPr>
          <p:txBody>
            <a:bodyPr/>
            <a:lstStyle/>
            <a:p>
              <a:endParaRPr lang="fi-FI"/>
            </a:p>
          </p:txBody>
        </p:sp>
        <p:sp>
          <p:nvSpPr>
            <p:cNvPr id="156684" name="Text Box 12"/>
            <p:cNvSpPr txBox="1">
              <a:spLocks noChangeArrowheads="1"/>
            </p:cNvSpPr>
            <p:nvPr/>
          </p:nvSpPr>
          <p:spPr bwMode="auto">
            <a:xfrm>
              <a:off x="2016" y="624"/>
              <a:ext cx="516" cy="250"/>
            </a:xfrm>
            <a:prstGeom prst="rect">
              <a:avLst/>
            </a:prstGeom>
            <a:noFill/>
            <a:ln w="9525">
              <a:noFill/>
              <a:miter lim="800000"/>
              <a:headEnd/>
              <a:tailEnd/>
            </a:ln>
            <a:effectLst/>
          </p:spPr>
          <p:txBody>
            <a:bodyPr wrap="none">
              <a:spAutoFit/>
            </a:bodyPr>
            <a:lstStyle/>
            <a:p>
              <a:r>
                <a:rPr lang="fi-FI" sz="2000"/>
                <a:t>24.12.</a:t>
              </a:r>
            </a:p>
          </p:txBody>
        </p:sp>
      </p:grpSp>
      <p:grpSp>
        <p:nvGrpSpPr>
          <p:cNvPr id="156685" name="Group 13"/>
          <p:cNvGrpSpPr>
            <a:grpSpLocks/>
          </p:cNvGrpSpPr>
          <p:nvPr/>
        </p:nvGrpSpPr>
        <p:grpSpPr bwMode="auto">
          <a:xfrm>
            <a:off x="5334000" y="4876800"/>
            <a:ext cx="1174750" cy="838200"/>
            <a:chOff x="3600" y="2880"/>
            <a:chExt cx="740" cy="528"/>
          </a:xfrm>
        </p:grpSpPr>
        <p:sp>
          <p:nvSpPr>
            <p:cNvPr id="156686" name="Line 14"/>
            <p:cNvSpPr>
              <a:spLocks noChangeShapeType="1"/>
            </p:cNvSpPr>
            <p:nvPr/>
          </p:nvSpPr>
          <p:spPr bwMode="auto">
            <a:xfrm>
              <a:off x="3600" y="2880"/>
              <a:ext cx="288" cy="288"/>
            </a:xfrm>
            <a:prstGeom prst="line">
              <a:avLst/>
            </a:prstGeom>
            <a:noFill/>
            <a:ln w="69850">
              <a:solidFill>
                <a:schemeClr val="tx1"/>
              </a:solidFill>
              <a:round/>
              <a:headEnd/>
              <a:tailEnd/>
            </a:ln>
            <a:effectLst/>
          </p:spPr>
          <p:txBody>
            <a:bodyPr/>
            <a:lstStyle/>
            <a:p>
              <a:endParaRPr lang="fi-FI"/>
            </a:p>
          </p:txBody>
        </p:sp>
        <p:sp>
          <p:nvSpPr>
            <p:cNvPr id="156687" name="Text Box 15"/>
            <p:cNvSpPr txBox="1">
              <a:spLocks noChangeArrowheads="1"/>
            </p:cNvSpPr>
            <p:nvPr/>
          </p:nvSpPr>
          <p:spPr bwMode="auto">
            <a:xfrm>
              <a:off x="3936" y="3120"/>
              <a:ext cx="404" cy="288"/>
            </a:xfrm>
            <a:prstGeom prst="rect">
              <a:avLst/>
            </a:prstGeom>
            <a:noFill/>
            <a:ln w="9525">
              <a:noFill/>
              <a:miter lim="800000"/>
              <a:headEnd/>
              <a:tailEnd/>
            </a:ln>
            <a:effectLst/>
          </p:spPr>
          <p:txBody>
            <a:bodyPr wrap="none">
              <a:spAutoFit/>
            </a:bodyPr>
            <a:lstStyle/>
            <a:p>
              <a:r>
                <a:rPr lang="fi-FI"/>
                <a:t>1.6.</a:t>
              </a:r>
            </a:p>
          </p:txBody>
        </p:sp>
      </p:grpSp>
      <p:grpSp>
        <p:nvGrpSpPr>
          <p:cNvPr id="156688" name="Group 16"/>
          <p:cNvGrpSpPr>
            <a:grpSpLocks/>
          </p:cNvGrpSpPr>
          <p:nvPr/>
        </p:nvGrpSpPr>
        <p:grpSpPr bwMode="auto">
          <a:xfrm>
            <a:off x="3276600" y="4724400"/>
            <a:ext cx="762000" cy="914400"/>
            <a:chOff x="2064" y="2976"/>
            <a:chExt cx="480" cy="576"/>
          </a:xfrm>
        </p:grpSpPr>
        <p:sp>
          <p:nvSpPr>
            <p:cNvPr id="156689" name="Line 17"/>
            <p:cNvSpPr>
              <a:spLocks noChangeShapeType="1"/>
            </p:cNvSpPr>
            <p:nvPr/>
          </p:nvSpPr>
          <p:spPr bwMode="auto">
            <a:xfrm flipH="1">
              <a:off x="2352" y="2976"/>
              <a:ext cx="192" cy="336"/>
            </a:xfrm>
            <a:prstGeom prst="line">
              <a:avLst/>
            </a:prstGeom>
            <a:noFill/>
            <a:ln w="69850">
              <a:solidFill>
                <a:schemeClr val="tx1"/>
              </a:solidFill>
              <a:round/>
              <a:headEnd/>
              <a:tailEnd/>
            </a:ln>
            <a:effectLst/>
          </p:spPr>
          <p:txBody>
            <a:bodyPr/>
            <a:lstStyle/>
            <a:p>
              <a:endParaRPr lang="fi-FI"/>
            </a:p>
          </p:txBody>
        </p:sp>
        <p:sp>
          <p:nvSpPr>
            <p:cNvPr id="156690" name="Text Box 18"/>
            <p:cNvSpPr txBox="1">
              <a:spLocks noChangeArrowheads="1"/>
            </p:cNvSpPr>
            <p:nvPr/>
          </p:nvSpPr>
          <p:spPr bwMode="auto">
            <a:xfrm>
              <a:off x="2064" y="3264"/>
              <a:ext cx="452" cy="288"/>
            </a:xfrm>
            <a:prstGeom prst="rect">
              <a:avLst/>
            </a:prstGeom>
            <a:noFill/>
            <a:ln w="9525">
              <a:noFill/>
              <a:miter lim="800000"/>
              <a:headEnd/>
              <a:tailEnd/>
            </a:ln>
            <a:effectLst/>
          </p:spPr>
          <p:txBody>
            <a:bodyPr wrap="none">
              <a:spAutoFit/>
            </a:bodyPr>
            <a:lstStyle/>
            <a:p>
              <a:r>
                <a:rPr lang="fi-FI"/>
                <a:t>1.8..</a:t>
              </a:r>
            </a:p>
          </p:txBody>
        </p:sp>
      </p:grpSp>
      <p:grpSp>
        <p:nvGrpSpPr>
          <p:cNvPr id="156691" name="Group 19"/>
          <p:cNvGrpSpPr>
            <a:grpSpLocks/>
          </p:cNvGrpSpPr>
          <p:nvPr/>
        </p:nvGrpSpPr>
        <p:grpSpPr bwMode="auto">
          <a:xfrm>
            <a:off x="6019800" y="762000"/>
            <a:ext cx="3175000" cy="3886200"/>
            <a:chOff x="3792" y="480"/>
            <a:chExt cx="2000" cy="2448"/>
          </a:xfrm>
        </p:grpSpPr>
        <p:sp>
          <p:nvSpPr>
            <p:cNvPr id="156692" name="AutoShape 20"/>
            <p:cNvSpPr>
              <a:spLocks noChangeArrowheads="1"/>
            </p:cNvSpPr>
            <p:nvPr/>
          </p:nvSpPr>
          <p:spPr bwMode="auto">
            <a:xfrm>
              <a:off x="4176" y="480"/>
              <a:ext cx="1152" cy="2448"/>
            </a:xfrm>
            <a:prstGeom prst="curvedLeftArrow">
              <a:avLst>
                <a:gd name="adj1" fmla="val 42500"/>
                <a:gd name="adj2" fmla="val 85000"/>
                <a:gd name="adj3" fmla="val 33921"/>
              </a:avLst>
            </a:prstGeom>
            <a:solidFill>
              <a:srgbClr val="99CC00">
                <a:alpha val="50000"/>
              </a:srgbClr>
            </a:solidFill>
            <a:ln w="9525">
              <a:solidFill>
                <a:schemeClr val="tx1"/>
              </a:solidFill>
              <a:miter lim="800000"/>
              <a:headEnd/>
              <a:tailEnd/>
            </a:ln>
            <a:effectLst/>
          </p:spPr>
          <p:txBody>
            <a:bodyPr wrap="none" anchor="ctr"/>
            <a:lstStyle/>
            <a:p>
              <a:endParaRPr lang="fi-FI"/>
            </a:p>
          </p:txBody>
        </p:sp>
        <p:sp>
          <p:nvSpPr>
            <p:cNvPr id="156693" name="Text Box 21"/>
            <p:cNvSpPr txBox="1">
              <a:spLocks noChangeArrowheads="1"/>
            </p:cNvSpPr>
            <p:nvPr/>
          </p:nvSpPr>
          <p:spPr bwMode="auto">
            <a:xfrm>
              <a:off x="3792" y="816"/>
              <a:ext cx="2000" cy="748"/>
            </a:xfrm>
            <a:prstGeom prst="rect">
              <a:avLst/>
            </a:prstGeom>
            <a:noFill/>
            <a:ln w="9525">
              <a:noFill/>
              <a:miter lim="800000"/>
              <a:headEnd/>
              <a:tailEnd/>
            </a:ln>
            <a:effectLst/>
          </p:spPr>
          <p:txBody>
            <a:bodyPr wrap="none">
              <a:spAutoFit/>
            </a:bodyPr>
            <a:lstStyle/>
            <a:p>
              <a:r>
                <a:rPr lang="fi-FI" b="1"/>
                <a:t>Toiminnan suunnittelu</a:t>
              </a:r>
            </a:p>
            <a:p>
              <a:r>
                <a:rPr lang="fi-FI" b="1"/>
                <a:t>seuraavan vuoden</a:t>
              </a:r>
            </a:p>
            <a:p>
              <a:r>
                <a:rPr lang="fi-FI" b="1"/>
                <a:t>työsuunnitelmaan</a:t>
              </a:r>
            </a:p>
          </p:txBody>
        </p:sp>
      </p:grpSp>
      <p:grpSp>
        <p:nvGrpSpPr>
          <p:cNvPr id="156694" name="Group 22"/>
          <p:cNvGrpSpPr>
            <a:grpSpLocks/>
          </p:cNvGrpSpPr>
          <p:nvPr/>
        </p:nvGrpSpPr>
        <p:grpSpPr bwMode="auto">
          <a:xfrm>
            <a:off x="6248400" y="3810000"/>
            <a:ext cx="1174750" cy="685800"/>
            <a:chOff x="3936" y="2400"/>
            <a:chExt cx="740" cy="432"/>
          </a:xfrm>
        </p:grpSpPr>
        <p:sp>
          <p:nvSpPr>
            <p:cNvPr id="156695" name="Line 23"/>
            <p:cNvSpPr>
              <a:spLocks noChangeShapeType="1"/>
            </p:cNvSpPr>
            <p:nvPr/>
          </p:nvSpPr>
          <p:spPr bwMode="auto">
            <a:xfrm>
              <a:off x="3936" y="2400"/>
              <a:ext cx="288" cy="192"/>
            </a:xfrm>
            <a:prstGeom prst="line">
              <a:avLst/>
            </a:prstGeom>
            <a:noFill/>
            <a:ln w="69850">
              <a:solidFill>
                <a:schemeClr val="tx1"/>
              </a:solidFill>
              <a:round/>
              <a:headEnd/>
              <a:tailEnd/>
            </a:ln>
            <a:effectLst/>
          </p:spPr>
          <p:txBody>
            <a:bodyPr/>
            <a:lstStyle/>
            <a:p>
              <a:endParaRPr lang="fi-FI"/>
            </a:p>
          </p:txBody>
        </p:sp>
        <p:sp>
          <p:nvSpPr>
            <p:cNvPr id="156696" name="Text Box 24"/>
            <p:cNvSpPr txBox="1">
              <a:spLocks noChangeArrowheads="1"/>
            </p:cNvSpPr>
            <p:nvPr/>
          </p:nvSpPr>
          <p:spPr bwMode="auto">
            <a:xfrm>
              <a:off x="4272" y="2544"/>
              <a:ext cx="404" cy="288"/>
            </a:xfrm>
            <a:prstGeom prst="rect">
              <a:avLst/>
            </a:prstGeom>
            <a:noFill/>
            <a:ln w="9525">
              <a:noFill/>
              <a:miter lim="800000"/>
              <a:headEnd/>
              <a:tailEnd/>
            </a:ln>
            <a:effectLst/>
          </p:spPr>
          <p:txBody>
            <a:bodyPr wrap="none">
              <a:spAutoFit/>
            </a:bodyPr>
            <a:lstStyle/>
            <a:p>
              <a:r>
                <a:rPr lang="fi-FI"/>
                <a:t>1.4.</a:t>
              </a:r>
            </a:p>
          </p:txBody>
        </p:sp>
      </p:grpSp>
      <p:grpSp>
        <p:nvGrpSpPr>
          <p:cNvPr id="156697" name="Group 25"/>
          <p:cNvGrpSpPr>
            <a:grpSpLocks/>
          </p:cNvGrpSpPr>
          <p:nvPr/>
        </p:nvGrpSpPr>
        <p:grpSpPr bwMode="auto">
          <a:xfrm>
            <a:off x="457200" y="0"/>
            <a:ext cx="2971800" cy="5105400"/>
            <a:chOff x="288" y="0"/>
            <a:chExt cx="1872" cy="3216"/>
          </a:xfrm>
        </p:grpSpPr>
        <p:sp>
          <p:nvSpPr>
            <p:cNvPr id="156698" name="AutoShape 26"/>
            <p:cNvSpPr>
              <a:spLocks noChangeArrowheads="1"/>
            </p:cNvSpPr>
            <p:nvPr/>
          </p:nvSpPr>
          <p:spPr bwMode="auto">
            <a:xfrm>
              <a:off x="480" y="0"/>
              <a:ext cx="1680" cy="3216"/>
            </a:xfrm>
            <a:custGeom>
              <a:avLst/>
              <a:gdLst>
                <a:gd name="G0" fmla="+- 15120 0 0"/>
                <a:gd name="G1" fmla="+- 2794 0 0"/>
                <a:gd name="G2" fmla="+- 12158 0 2794"/>
                <a:gd name="G3" fmla="+- G2 0 2794"/>
                <a:gd name="G4" fmla="*/ G3 32768 32059"/>
                <a:gd name="G5" fmla="*/ G4 1 2"/>
                <a:gd name="G6" fmla="+- 21600 0 15120"/>
                <a:gd name="G7" fmla="*/ G6 2794 6079"/>
                <a:gd name="G8" fmla="+- G7 15120 0"/>
                <a:gd name="T0" fmla="*/ 15120 w 21600"/>
                <a:gd name="T1" fmla="*/ 0 h 21600"/>
                <a:gd name="T2" fmla="*/ 15120 w 21600"/>
                <a:gd name="T3" fmla="*/ 12158 h 21600"/>
                <a:gd name="T4" fmla="*/ 3358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0" y="0"/>
                  </a:lnTo>
                  <a:lnTo>
                    <a:pt x="15120" y="2794"/>
                  </a:lnTo>
                  <a:lnTo>
                    <a:pt x="12427" y="2794"/>
                  </a:lnTo>
                  <a:cubicBezTo>
                    <a:pt x="5564" y="2794"/>
                    <a:pt x="0" y="6986"/>
                    <a:pt x="0" y="12158"/>
                  </a:cubicBezTo>
                  <a:lnTo>
                    <a:pt x="0" y="21600"/>
                  </a:lnTo>
                  <a:lnTo>
                    <a:pt x="6715" y="21600"/>
                  </a:lnTo>
                  <a:lnTo>
                    <a:pt x="6715" y="12158"/>
                  </a:lnTo>
                  <a:cubicBezTo>
                    <a:pt x="6715" y="10615"/>
                    <a:pt x="9272" y="9364"/>
                    <a:pt x="12427" y="9364"/>
                  </a:cubicBezTo>
                  <a:lnTo>
                    <a:pt x="15120" y="9364"/>
                  </a:lnTo>
                  <a:lnTo>
                    <a:pt x="15120" y="12158"/>
                  </a:lnTo>
                  <a:close/>
                </a:path>
              </a:pathLst>
            </a:custGeom>
            <a:solidFill>
              <a:srgbClr val="CCFFFF">
                <a:alpha val="50000"/>
              </a:srgbClr>
            </a:solidFill>
            <a:ln w="9525">
              <a:solidFill>
                <a:schemeClr val="tx1"/>
              </a:solidFill>
              <a:miter lim="800000"/>
              <a:headEnd/>
              <a:tailEnd/>
            </a:ln>
            <a:effectLst/>
          </p:spPr>
          <p:txBody>
            <a:bodyPr wrap="none" anchor="ctr"/>
            <a:lstStyle/>
            <a:p>
              <a:endParaRPr lang="fi-FI"/>
            </a:p>
          </p:txBody>
        </p:sp>
        <p:sp>
          <p:nvSpPr>
            <p:cNvPr id="156699" name="Text Box 27"/>
            <p:cNvSpPr txBox="1">
              <a:spLocks noChangeArrowheads="1"/>
            </p:cNvSpPr>
            <p:nvPr/>
          </p:nvSpPr>
          <p:spPr bwMode="auto">
            <a:xfrm>
              <a:off x="288" y="1823"/>
              <a:ext cx="1248" cy="1208"/>
            </a:xfrm>
            <a:prstGeom prst="rect">
              <a:avLst/>
            </a:prstGeom>
            <a:noFill/>
            <a:ln w="9525">
              <a:noFill/>
              <a:miter lim="800000"/>
              <a:headEnd/>
              <a:tailEnd/>
            </a:ln>
            <a:effectLst/>
          </p:spPr>
          <p:txBody>
            <a:bodyPr wrap="none">
              <a:spAutoFit/>
            </a:bodyPr>
            <a:lstStyle/>
            <a:p>
              <a:r>
                <a:rPr lang="fi-FI" b="1">
                  <a:latin typeface="Arial" charset="0"/>
                </a:rPr>
                <a:t>Toiminnan</a:t>
              </a:r>
            </a:p>
            <a:p>
              <a:r>
                <a:rPr lang="fi-FI" b="1">
                  <a:latin typeface="Arial" charset="0"/>
                </a:rPr>
                <a:t>kehitys ja </a:t>
              </a:r>
            </a:p>
            <a:p>
              <a:r>
                <a:rPr lang="fi-FI" b="1">
                  <a:latin typeface="Arial" charset="0"/>
                </a:rPr>
                <a:t>kokemukset</a:t>
              </a:r>
            </a:p>
            <a:p>
              <a:r>
                <a:rPr lang="fi-FI" b="1">
                  <a:latin typeface="Arial" charset="0"/>
                </a:rPr>
                <a:t>päätöksen </a:t>
              </a:r>
            </a:p>
            <a:p>
              <a:r>
                <a:rPr lang="fi-FI" b="1">
                  <a:latin typeface="Arial" charset="0"/>
                </a:rPr>
                <a:t>tekoa varten</a:t>
              </a:r>
            </a:p>
          </p:txBody>
        </p:sp>
      </p:grpSp>
      <p:sp>
        <p:nvSpPr>
          <p:cNvPr id="156700" name="Text Box 28"/>
          <p:cNvSpPr txBox="1">
            <a:spLocks noChangeArrowheads="1"/>
          </p:cNvSpPr>
          <p:nvPr/>
        </p:nvSpPr>
        <p:spPr bwMode="auto">
          <a:xfrm>
            <a:off x="5638800" y="4267200"/>
            <a:ext cx="3629025" cy="822325"/>
          </a:xfrm>
          <a:prstGeom prst="rect">
            <a:avLst/>
          </a:prstGeom>
          <a:noFill/>
          <a:ln w="9525">
            <a:noFill/>
            <a:miter lim="800000"/>
            <a:headEnd/>
            <a:tailEnd/>
          </a:ln>
          <a:effectLst/>
        </p:spPr>
        <p:txBody>
          <a:bodyPr wrap="none">
            <a:spAutoFit/>
          </a:bodyPr>
          <a:lstStyle/>
          <a:p>
            <a:r>
              <a:rPr lang="fi-FI">
                <a:solidFill>
                  <a:schemeClr val="accent2"/>
                </a:solidFill>
                <a:latin typeface="Arial" charset="0"/>
              </a:rPr>
              <a:t>Seuraavan lukuvuoden </a:t>
            </a:r>
          </a:p>
          <a:p>
            <a:r>
              <a:rPr lang="fi-FI">
                <a:solidFill>
                  <a:schemeClr val="accent2"/>
                </a:solidFill>
                <a:latin typeface="Arial" charset="0"/>
              </a:rPr>
              <a:t>työsuunnitelmien laadinta</a:t>
            </a:r>
          </a:p>
        </p:txBody>
      </p:sp>
    </p:spTree>
    <p:extLst>
      <p:ext uri="{BB962C8B-B14F-4D97-AF65-F5344CB8AC3E}">
        <p14:creationId xmlns:p14="http://schemas.microsoft.com/office/powerpoint/2010/main" val="1314112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56675"/>
                                        </p:tgtEl>
                                        <p:attrNameLst>
                                          <p:attrName>style.visibility</p:attrName>
                                        </p:attrNameLst>
                                      </p:cBhvr>
                                      <p:to>
                                        <p:strVal val="visible"/>
                                      </p:to>
                                    </p:set>
                                    <p:animEffect transition="in" filter="checkerboard(across)">
                                      <p:cBhvr>
                                        <p:cTn id="7" dur="500"/>
                                        <p:tgtEl>
                                          <p:spTgt spid="1566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6691"/>
                                        </p:tgtEl>
                                        <p:attrNameLst>
                                          <p:attrName>style.visibility</p:attrName>
                                        </p:attrNameLst>
                                      </p:cBhvr>
                                      <p:to>
                                        <p:strVal val="visible"/>
                                      </p:to>
                                    </p:set>
                                    <p:animEffect transition="in" filter="blinds(horizontal)">
                                      <p:cBhvr>
                                        <p:cTn id="12" dur="500"/>
                                        <p:tgtEl>
                                          <p:spTgt spid="1566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6694"/>
                                        </p:tgtEl>
                                        <p:attrNameLst>
                                          <p:attrName>style.visibility</p:attrName>
                                        </p:attrNameLst>
                                      </p:cBhvr>
                                      <p:to>
                                        <p:strVal val="visible"/>
                                      </p:to>
                                    </p:set>
                                    <p:animEffect transition="in" filter="blinds(horizontal)">
                                      <p:cBhvr>
                                        <p:cTn id="17" dur="500"/>
                                        <p:tgtEl>
                                          <p:spTgt spid="15669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56700"/>
                                        </p:tgtEl>
                                        <p:attrNameLst>
                                          <p:attrName>style.visibility</p:attrName>
                                        </p:attrNameLst>
                                      </p:cBhvr>
                                      <p:to>
                                        <p:strVal val="visible"/>
                                      </p:to>
                                    </p:set>
                                    <p:animEffect transition="in" filter="checkerboard(across)">
                                      <p:cBhvr>
                                        <p:cTn id="22" dur="500"/>
                                        <p:tgtEl>
                                          <p:spTgt spid="15670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6685"/>
                                        </p:tgtEl>
                                        <p:attrNameLst>
                                          <p:attrName>style.visibility</p:attrName>
                                        </p:attrNameLst>
                                      </p:cBhvr>
                                      <p:to>
                                        <p:strVal val="visible"/>
                                      </p:to>
                                    </p:set>
                                    <p:animEffect transition="in" filter="blinds(horizontal)">
                                      <p:cBhvr>
                                        <p:cTn id="27" dur="500"/>
                                        <p:tgtEl>
                                          <p:spTgt spid="1566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6688"/>
                                        </p:tgtEl>
                                        <p:attrNameLst>
                                          <p:attrName>style.visibility</p:attrName>
                                        </p:attrNameLst>
                                      </p:cBhvr>
                                      <p:to>
                                        <p:strVal val="visible"/>
                                      </p:to>
                                    </p:set>
                                    <p:animEffect transition="in" filter="blinds(horizontal)">
                                      <p:cBhvr>
                                        <p:cTn id="32" dur="500"/>
                                        <p:tgtEl>
                                          <p:spTgt spid="15668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6697"/>
                                        </p:tgtEl>
                                        <p:attrNameLst>
                                          <p:attrName>style.visibility</p:attrName>
                                        </p:attrNameLst>
                                      </p:cBhvr>
                                      <p:to>
                                        <p:strVal val="visible"/>
                                      </p:to>
                                    </p:set>
                                    <p:animEffect transition="in" filter="blinds(horizontal)">
                                      <p:cBhvr>
                                        <p:cTn id="37" dur="500"/>
                                        <p:tgtEl>
                                          <p:spTgt spid="15669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56682"/>
                                        </p:tgtEl>
                                        <p:attrNameLst>
                                          <p:attrName>style.visibility</p:attrName>
                                        </p:attrNameLst>
                                      </p:cBhvr>
                                      <p:to>
                                        <p:strVal val="visible"/>
                                      </p:to>
                                    </p:set>
                                    <p:animEffect transition="in" filter="blinds(horizontal)">
                                      <p:cBhvr>
                                        <p:cTn id="42" dur="500"/>
                                        <p:tgtEl>
                                          <p:spTgt spid="156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33400" y="-152400"/>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i-FI" sz="3600" b="1">
                <a:solidFill>
                  <a:srgbClr val="333399"/>
                </a:solidFill>
                <a:latin typeface="Dom Casual" charset="0"/>
              </a:rPr>
              <a:t>Opettajan opetusprosessin suunnittelu</a:t>
            </a:r>
          </a:p>
        </p:txBody>
      </p:sp>
      <p:sp>
        <p:nvSpPr>
          <p:cNvPr id="195587" name="Text Box 3"/>
          <p:cNvSpPr txBox="1">
            <a:spLocks noChangeArrowheads="1"/>
          </p:cNvSpPr>
          <p:nvPr/>
        </p:nvSpPr>
        <p:spPr bwMode="auto">
          <a:xfrm>
            <a:off x="871538" y="1143000"/>
            <a:ext cx="37004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2800">
                <a:solidFill>
                  <a:srgbClr val="333399"/>
                </a:solidFill>
                <a:latin typeface="Dom Casual" charset="0"/>
              </a:rPr>
              <a:t>PERINTEINEN MALLI</a:t>
            </a:r>
          </a:p>
        </p:txBody>
      </p:sp>
      <p:grpSp>
        <p:nvGrpSpPr>
          <p:cNvPr id="2" name="Group 4"/>
          <p:cNvGrpSpPr>
            <a:grpSpLocks/>
          </p:cNvGrpSpPr>
          <p:nvPr/>
        </p:nvGrpSpPr>
        <p:grpSpPr bwMode="auto">
          <a:xfrm>
            <a:off x="7620000" y="2057400"/>
            <a:ext cx="1524000" cy="1143000"/>
            <a:chOff x="4464" y="1536"/>
            <a:chExt cx="1056" cy="912"/>
          </a:xfrm>
        </p:grpSpPr>
        <p:sp>
          <p:nvSpPr>
            <p:cNvPr id="64557" name="AutoShape 5"/>
            <p:cNvSpPr>
              <a:spLocks noChangeArrowheads="1"/>
            </p:cNvSpPr>
            <p:nvPr/>
          </p:nvSpPr>
          <p:spPr bwMode="auto">
            <a:xfrm>
              <a:off x="4464" y="1536"/>
              <a:ext cx="1056" cy="912"/>
            </a:xfrm>
            <a:prstGeom prst="plus">
              <a:avLst>
                <a:gd name="adj" fmla="val 25000"/>
              </a:avLst>
            </a:prstGeom>
            <a:solidFill>
              <a:srgbClr val="CC99FF">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58" name="Text Box 6"/>
            <p:cNvSpPr txBox="1">
              <a:spLocks noChangeArrowheads="1"/>
            </p:cNvSpPr>
            <p:nvPr/>
          </p:nvSpPr>
          <p:spPr bwMode="auto">
            <a:xfrm>
              <a:off x="4657" y="1742"/>
              <a:ext cx="69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Opitun </a:t>
              </a:r>
            </a:p>
            <a:p>
              <a:pPr eaLnBrk="1" hangingPunct="1"/>
              <a:r>
                <a:rPr lang="fi-FI" sz="1800" b="1">
                  <a:latin typeface="Comic Sans MS" charset="0"/>
                </a:rPr>
                <a:t>testaus</a:t>
              </a:r>
            </a:p>
          </p:txBody>
        </p:sp>
      </p:grpSp>
      <p:grpSp>
        <p:nvGrpSpPr>
          <p:cNvPr id="3" name="Group 7"/>
          <p:cNvGrpSpPr>
            <a:grpSpLocks/>
          </p:cNvGrpSpPr>
          <p:nvPr/>
        </p:nvGrpSpPr>
        <p:grpSpPr bwMode="auto">
          <a:xfrm>
            <a:off x="0" y="1676400"/>
            <a:ext cx="1371600" cy="1524000"/>
            <a:chOff x="0" y="1536"/>
            <a:chExt cx="864" cy="960"/>
          </a:xfrm>
        </p:grpSpPr>
        <p:sp>
          <p:nvSpPr>
            <p:cNvPr id="64554" name="AutoShape 8"/>
            <p:cNvSpPr>
              <a:spLocks noChangeArrowheads="1"/>
            </p:cNvSpPr>
            <p:nvPr/>
          </p:nvSpPr>
          <p:spPr bwMode="auto">
            <a:xfrm>
              <a:off x="0" y="1536"/>
              <a:ext cx="768" cy="960"/>
            </a:xfrm>
            <a:prstGeom prst="triangle">
              <a:avLst>
                <a:gd name="adj" fmla="val 50000"/>
              </a:avLst>
            </a:prstGeom>
            <a:solidFill>
              <a:srgbClr val="3366FF">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55" name="Text Box 9"/>
            <p:cNvSpPr txBox="1">
              <a:spLocks noChangeArrowheads="1"/>
            </p:cNvSpPr>
            <p:nvPr/>
          </p:nvSpPr>
          <p:spPr bwMode="auto">
            <a:xfrm>
              <a:off x="0" y="2064"/>
              <a:ext cx="80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TARVE</a:t>
              </a:r>
            </a:p>
            <a:p>
              <a:pPr eaLnBrk="1" hangingPunct="1"/>
              <a:r>
                <a:rPr lang="fi-FI" sz="1800" b="1">
                  <a:latin typeface="Comic Sans MS" charset="0"/>
                </a:rPr>
                <a:t>TAVOITE</a:t>
              </a:r>
            </a:p>
          </p:txBody>
        </p:sp>
        <p:sp>
          <p:nvSpPr>
            <p:cNvPr id="64556" name="Line 10"/>
            <p:cNvSpPr>
              <a:spLocks noChangeShapeType="1"/>
            </p:cNvSpPr>
            <p:nvPr/>
          </p:nvSpPr>
          <p:spPr bwMode="auto">
            <a:xfrm>
              <a:off x="720" y="2112"/>
              <a:ext cx="144" cy="0"/>
            </a:xfrm>
            <a:prstGeom prst="line">
              <a:avLst/>
            </a:prstGeom>
            <a:noFill/>
            <a:ln w="984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grpSp>
      <p:grpSp>
        <p:nvGrpSpPr>
          <p:cNvPr id="4" name="Group 11"/>
          <p:cNvGrpSpPr>
            <a:grpSpLocks/>
          </p:cNvGrpSpPr>
          <p:nvPr/>
        </p:nvGrpSpPr>
        <p:grpSpPr bwMode="auto">
          <a:xfrm>
            <a:off x="5638800" y="1905000"/>
            <a:ext cx="1905000" cy="1295400"/>
            <a:chOff x="3552" y="1680"/>
            <a:chExt cx="1200" cy="816"/>
          </a:xfrm>
        </p:grpSpPr>
        <p:grpSp>
          <p:nvGrpSpPr>
            <p:cNvPr id="64550" name="Group 12"/>
            <p:cNvGrpSpPr>
              <a:grpSpLocks/>
            </p:cNvGrpSpPr>
            <p:nvPr/>
          </p:nvGrpSpPr>
          <p:grpSpPr bwMode="auto">
            <a:xfrm>
              <a:off x="3552" y="1680"/>
              <a:ext cx="1035" cy="816"/>
              <a:chOff x="2880" y="1488"/>
              <a:chExt cx="1449" cy="1056"/>
            </a:xfrm>
          </p:grpSpPr>
          <p:sp>
            <p:nvSpPr>
              <p:cNvPr id="64552" name="AutoShape 13"/>
              <p:cNvSpPr>
                <a:spLocks noChangeArrowheads="1"/>
              </p:cNvSpPr>
              <p:nvPr/>
            </p:nvSpPr>
            <p:spPr bwMode="auto">
              <a:xfrm>
                <a:off x="2880" y="1488"/>
                <a:ext cx="1344" cy="1056"/>
              </a:xfrm>
              <a:prstGeom prst="diamond">
                <a:avLst/>
              </a:prstGeom>
              <a:solidFill>
                <a:srgbClr val="FF00FF">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53" name="Text Box 14"/>
              <p:cNvSpPr txBox="1">
                <a:spLocks noChangeArrowheads="1"/>
              </p:cNvSpPr>
              <p:nvPr/>
            </p:nvSpPr>
            <p:spPr bwMode="auto">
              <a:xfrm>
                <a:off x="3072" y="1839"/>
                <a:ext cx="125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Opetus/</a:t>
                </a:r>
              </a:p>
              <a:p>
                <a:pPr eaLnBrk="1" hangingPunct="1"/>
                <a:r>
                  <a:rPr lang="fi-FI" sz="1800" b="1">
                    <a:latin typeface="Comic Sans MS" charset="0"/>
                  </a:rPr>
                  <a:t>Interaktiot</a:t>
                </a:r>
              </a:p>
            </p:txBody>
          </p:sp>
        </p:grpSp>
        <p:sp>
          <p:nvSpPr>
            <p:cNvPr id="64551" name="Line 15"/>
            <p:cNvSpPr>
              <a:spLocks noChangeShapeType="1"/>
            </p:cNvSpPr>
            <p:nvPr/>
          </p:nvSpPr>
          <p:spPr bwMode="auto">
            <a:xfrm>
              <a:off x="4608" y="2112"/>
              <a:ext cx="144" cy="0"/>
            </a:xfrm>
            <a:prstGeom prst="line">
              <a:avLst/>
            </a:prstGeom>
            <a:noFill/>
            <a:ln w="984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grpSp>
      <p:grpSp>
        <p:nvGrpSpPr>
          <p:cNvPr id="6" name="Group 16"/>
          <p:cNvGrpSpPr>
            <a:grpSpLocks/>
          </p:cNvGrpSpPr>
          <p:nvPr/>
        </p:nvGrpSpPr>
        <p:grpSpPr bwMode="auto">
          <a:xfrm>
            <a:off x="3962400" y="2057400"/>
            <a:ext cx="1676400" cy="1066800"/>
            <a:chOff x="2496" y="1776"/>
            <a:chExt cx="1056" cy="672"/>
          </a:xfrm>
        </p:grpSpPr>
        <p:grpSp>
          <p:nvGrpSpPr>
            <p:cNvPr id="64546" name="Group 17"/>
            <p:cNvGrpSpPr>
              <a:grpSpLocks/>
            </p:cNvGrpSpPr>
            <p:nvPr/>
          </p:nvGrpSpPr>
          <p:grpSpPr bwMode="auto">
            <a:xfrm>
              <a:off x="2496" y="1776"/>
              <a:ext cx="886" cy="672"/>
              <a:chOff x="1872" y="1632"/>
              <a:chExt cx="990" cy="768"/>
            </a:xfrm>
          </p:grpSpPr>
          <p:sp>
            <p:nvSpPr>
              <p:cNvPr id="64548" name="Rectangle 18"/>
              <p:cNvSpPr>
                <a:spLocks noChangeArrowheads="1"/>
              </p:cNvSpPr>
              <p:nvPr/>
            </p:nvSpPr>
            <p:spPr bwMode="auto">
              <a:xfrm>
                <a:off x="1920" y="1632"/>
                <a:ext cx="864" cy="768"/>
              </a:xfrm>
              <a:prstGeom prst="rect">
                <a:avLst/>
              </a:prstGeom>
              <a:solidFill>
                <a:srgbClr val="FFFF00">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49" name="Text Box 19"/>
              <p:cNvSpPr txBox="1">
                <a:spLocks noChangeArrowheads="1"/>
              </p:cNvSpPr>
              <p:nvPr/>
            </p:nvSpPr>
            <p:spPr bwMode="auto">
              <a:xfrm>
                <a:off x="1872" y="1743"/>
                <a:ext cx="99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Opettajan</a:t>
                </a:r>
              </a:p>
              <a:p>
                <a:pPr eaLnBrk="1" hangingPunct="1"/>
                <a:r>
                  <a:rPr lang="fi-FI" sz="1800" b="1">
                    <a:latin typeface="Comic Sans MS" charset="0"/>
                  </a:rPr>
                  <a:t> tiivistelmä</a:t>
                </a:r>
              </a:p>
            </p:txBody>
          </p:sp>
        </p:grpSp>
        <p:sp>
          <p:nvSpPr>
            <p:cNvPr id="64547" name="Line 20"/>
            <p:cNvSpPr>
              <a:spLocks noChangeShapeType="1"/>
            </p:cNvSpPr>
            <p:nvPr/>
          </p:nvSpPr>
          <p:spPr bwMode="auto">
            <a:xfrm>
              <a:off x="3408" y="2112"/>
              <a:ext cx="144" cy="0"/>
            </a:xfrm>
            <a:prstGeom prst="line">
              <a:avLst/>
            </a:prstGeom>
            <a:noFill/>
            <a:ln w="984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grpSp>
      <p:grpSp>
        <p:nvGrpSpPr>
          <p:cNvPr id="8" name="Group 21"/>
          <p:cNvGrpSpPr>
            <a:grpSpLocks/>
          </p:cNvGrpSpPr>
          <p:nvPr/>
        </p:nvGrpSpPr>
        <p:grpSpPr bwMode="auto">
          <a:xfrm>
            <a:off x="1371600" y="1676400"/>
            <a:ext cx="2667000" cy="1905000"/>
            <a:chOff x="864" y="1536"/>
            <a:chExt cx="1680" cy="1200"/>
          </a:xfrm>
        </p:grpSpPr>
        <p:sp>
          <p:nvSpPr>
            <p:cNvPr id="64543" name="AutoShape 22"/>
            <p:cNvSpPr>
              <a:spLocks noChangeArrowheads="1"/>
            </p:cNvSpPr>
            <p:nvPr/>
          </p:nvSpPr>
          <p:spPr bwMode="auto">
            <a:xfrm>
              <a:off x="864" y="1536"/>
              <a:ext cx="1536" cy="1200"/>
            </a:xfrm>
            <a:prstGeom prst="hexagon">
              <a:avLst>
                <a:gd name="adj" fmla="val 32000"/>
                <a:gd name="vf" fmla="val 115470"/>
              </a:avLst>
            </a:prstGeom>
            <a:solidFill>
              <a:srgbClr val="CCFFCC">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44" name="Text Box 23"/>
            <p:cNvSpPr txBox="1">
              <a:spLocks noChangeArrowheads="1"/>
            </p:cNvSpPr>
            <p:nvPr/>
          </p:nvSpPr>
          <p:spPr bwMode="auto">
            <a:xfrm>
              <a:off x="1248" y="1872"/>
              <a:ext cx="805"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Tausta-</a:t>
              </a:r>
            </a:p>
            <a:p>
              <a:pPr eaLnBrk="1" hangingPunct="1"/>
              <a:r>
                <a:rPr lang="fi-FI" sz="1800" b="1">
                  <a:latin typeface="Comic Sans MS" charset="0"/>
                </a:rPr>
                <a:t>materiaali</a:t>
              </a:r>
            </a:p>
          </p:txBody>
        </p:sp>
        <p:sp>
          <p:nvSpPr>
            <p:cNvPr id="64545" name="Line 24"/>
            <p:cNvSpPr>
              <a:spLocks noChangeShapeType="1"/>
            </p:cNvSpPr>
            <p:nvPr/>
          </p:nvSpPr>
          <p:spPr bwMode="auto">
            <a:xfrm>
              <a:off x="2400" y="2112"/>
              <a:ext cx="144" cy="0"/>
            </a:xfrm>
            <a:prstGeom prst="line">
              <a:avLst/>
            </a:prstGeom>
            <a:noFill/>
            <a:ln w="984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grpSp>
      <p:grpSp>
        <p:nvGrpSpPr>
          <p:cNvPr id="9" name="Group 25"/>
          <p:cNvGrpSpPr>
            <a:grpSpLocks/>
          </p:cNvGrpSpPr>
          <p:nvPr/>
        </p:nvGrpSpPr>
        <p:grpSpPr bwMode="auto">
          <a:xfrm>
            <a:off x="0" y="4495800"/>
            <a:ext cx="1371600" cy="1524000"/>
            <a:chOff x="0" y="1536"/>
            <a:chExt cx="864" cy="960"/>
          </a:xfrm>
        </p:grpSpPr>
        <p:sp>
          <p:nvSpPr>
            <p:cNvPr id="64540" name="AutoShape 26"/>
            <p:cNvSpPr>
              <a:spLocks noChangeArrowheads="1"/>
            </p:cNvSpPr>
            <p:nvPr/>
          </p:nvSpPr>
          <p:spPr bwMode="auto">
            <a:xfrm>
              <a:off x="0" y="1536"/>
              <a:ext cx="768" cy="960"/>
            </a:xfrm>
            <a:prstGeom prst="triangle">
              <a:avLst>
                <a:gd name="adj" fmla="val 50000"/>
              </a:avLst>
            </a:prstGeom>
            <a:solidFill>
              <a:srgbClr val="3366FF">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41" name="Text Box 27"/>
            <p:cNvSpPr txBox="1">
              <a:spLocks noChangeArrowheads="1"/>
            </p:cNvSpPr>
            <p:nvPr/>
          </p:nvSpPr>
          <p:spPr bwMode="auto">
            <a:xfrm>
              <a:off x="0" y="2064"/>
              <a:ext cx="80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TARVE</a:t>
              </a:r>
            </a:p>
            <a:p>
              <a:pPr eaLnBrk="1" hangingPunct="1"/>
              <a:r>
                <a:rPr lang="fi-FI" sz="1800" b="1">
                  <a:latin typeface="Comic Sans MS" charset="0"/>
                </a:rPr>
                <a:t>TAVOITE</a:t>
              </a:r>
            </a:p>
          </p:txBody>
        </p:sp>
        <p:sp>
          <p:nvSpPr>
            <p:cNvPr id="64542" name="Line 28"/>
            <p:cNvSpPr>
              <a:spLocks noChangeShapeType="1"/>
            </p:cNvSpPr>
            <p:nvPr/>
          </p:nvSpPr>
          <p:spPr bwMode="auto">
            <a:xfrm>
              <a:off x="720" y="2112"/>
              <a:ext cx="144" cy="0"/>
            </a:xfrm>
            <a:prstGeom prst="line">
              <a:avLst/>
            </a:prstGeom>
            <a:noFill/>
            <a:ln w="984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grpSp>
      <p:sp>
        <p:nvSpPr>
          <p:cNvPr id="195613" name="Text Box 29"/>
          <p:cNvSpPr txBox="1">
            <a:spLocks noChangeArrowheads="1"/>
          </p:cNvSpPr>
          <p:nvPr/>
        </p:nvSpPr>
        <p:spPr bwMode="auto">
          <a:xfrm>
            <a:off x="941388" y="4205288"/>
            <a:ext cx="22590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2800">
                <a:solidFill>
                  <a:srgbClr val="333399"/>
                </a:solidFill>
                <a:latin typeface="Dom Casual" charset="0"/>
              </a:rPr>
              <a:t>UUSI  MALLI</a:t>
            </a:r>
          </a:p>
        </p:txBody>
      </p:sp>
      <p:grpSp>
        <p:nvGrpSpPr>
          <p:cNvPr id="10" name="Group 30"/>
          <p:cNvGrpSpPr>
            <a:grpSpLocks/>
          </p:cNvGrpSpPr>
          <p:nvPr/>
        </p:nvGrpSpPr>
        <p:grpSpPr bwMode="auto">
          <a:xfrm>
            <a:off x="7620000" y="4800600"/>
            <a:ext cx="1524000" cy="1143000"/>
            <a:chOff x="4464" y="1536"/>
            <a:chExt cx="1056" cy="912"/>
          </a:xfrm>
        </p:grpSpPr>
        <p:sp>
          <p:nvSpPr>
            <p:cNvPr id="64538" name="AutoShape 31"/>
            <p:cNvSpPr>
              <a:spLocks noChangeArrowheads="1"/>
            </p:cNvSpPr>
            <p:nvPr/>
          </p:nvSpPr>
          <p:spPr bwMode="auto">
            <a:xfrm>
              <a:off x="4464" y="1536"/>
              <a:ext cx="1056" cy="912"/>
            </a:xfrm>
            <a:prstGeom prst="plus">
              <a:avLst>
                <a:gd name="adj" fmla="val 25000"/>
              </a:avLst>
            </a:prstGeom>
            <a:solidFill>
              <a:srgbClr val="CC99FF">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39" name="Text Box 32"/>
            <p:cNvSpPr txBox="1">
              <a:spLocks noChangeArrowheads="1"/>
            </p:cNvSpPr>
            <p:nvPr/>
          </p:nvSpPr>
          <p:spPr bwMode="auto">
            <a:xfrm>
              <a:off x="4657" y="1742"/>
              <a:ext cx="69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Opitun </a:t>
              </a:r>
            </a:p>
            <a:p>
              <a:pPr eaLnBrk="1" hangingPunct="1"/>
              <a:r>
                <a:rPr lang="fi-FI" sz="1800" b="1">
                  <a:latin typeface="Comic Sans MS" charset="0"/>
                </a:rPr>
                <a:t>testaus</a:t>
              </a:r>
            </a:p>
          </p:txBody>
        </p:sp>
      </p:grpSp>
      <p:grpSp>
        <p:nvGrpSpPr>
          <p:cNvPr id="11" name="Group 33"/>
          <p:cNvGrpSpPr>
            <a:grpSpLocks/>
          </p:cNvGrpSpPr>
          <p:nvPr/>
        </p:nvGrpSpPr>
        <p:grpSpPr bwMode="auto">
          <a:xfrm>
            <a:off x="5334000" y="4724400"/>
            <a:ext cx="1905000" cy="1295400"/>
            <a:chOff x="3552" y="1680"/>
            <a:chExt cx="1200" cy="816"/>
          </a:xfrm>
        </p:grpSpPr>
        <p:grpSp>
          <p:nvGrpSpPr>
            <p:cNvPr id="64534" name="Group 34"/>
            <p:cNvGrpSpPr>
              <a:grpSpLocks/>
            </p:cNvGrpSpPr>
            <p:nvPr/>
          </p:nvGrpSpPr>
          <p:grpSpPr bwMode="auto">
            <a:xfrm>
              <a:off x="3552" y="1680"/>
              <a:ext cx="1035" cy="816"/>
              <a:chOff x="2880" y="1488"/>
              <a:chExt cx="1449" cy="1056"/>
            </a:xfrm>
          </p:grpSpPr>
          <p:sp>
            <p:nvSpPr>
              <p:cNvPr id="64536" name="AutoShape 35"/>
              <p:cNvSpPr>
                <a:spLocks noChangeArrowheads="1"/>
              </p:cNvSpPr>
              <p:nvPr/>
            </p:nvSpPr>
            <p:spPr bwMode="auto">
              <a:xfrm>
                <a:off x="2880" y="1488"/>
                <a:ext cx="1344" cy="1056"/>
              </a:xfrm>
              <a:prstGeom prst="diamond">
                <a:avLst/>
              </a:prstGeom>
              <a:solidFill>
                <a:srgbClr val="FF00FF">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37" name="Text Box 36"/>
              <p:cNvSpPr txBox="1">
                <a:spLocks noChangeArrowheads="1"/>
              </p:cNvSpPr>
              <p:nvPr/>
            </p:nvSpPr>
            <p:spPr bwMode="auto">
              <a:xfrm>
                <a:off x="3072" y="1839"/>
                <a:ext cx="1257"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Opetus/</a:t>
                </a:r>
              </a:p>
              <a:p>
                <a:pPr eaLnBrk="1" hangingPunct="1"/>
                <a:r>
                  <a:rPr lang="fi-FI" sz="1800" b="1">
                    <a:latin typeface="Comic Sans MS" charset="0"/>
                  </a:rPr>
                  <a:t>Interaktiot</a:t>
                </a:r>
              </a:p>
            </p:txBody>
          </p:sp>
        </p:grpSp>
        <p:sp>
          <p:nvSpPr>
            <p:cNvPr id="64535" name="Line 37"/>
            <p:cNvSpPr>
              <a:spLocks noChangeShapeType="1"/>
            </p:cNvSpPr>
            <p:nvPr/>
          </p:nvSpPr>
          <p:spPr bwMode="auto">
            <a:xfrm>
              <a:off x="4608" y="2112"/>
              <a:ext cx="144" cy="0"/>
            </a:xfrm>
            <a:prstGeom prst="line">
              <a:avLst/>
            </a:prstGeom>
            <a:noFill/>
            <a:ln w="984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grpSp>
      <p:grpSp>
        <p:nvGrpSpPr>
          <p:cNvPr id="13" name="Group 38"/>
          <p:cNvGrpSpPr>
            <a:grpSpLocks/>
          </p:cNvGrpSpPr>
          <p:nvPr/>
        </p:nvGrpSpPr>
        <p:grpSpPr bwMode="auto">
          <a:xfrm>
            <a:off x="1752600" y="4724400"/>
            <a:ext cx="1981200" cy="1143000"/>
            <a:chOff x="1008" y="2784"/>
            <a:chExt cx="1248" cy="720"/>
          </a:xfrm>
        </p:grpSpPr>
        <p:sp>
          <p:nvSpPr>
            <p:cNvPr id="64531" name="Line 39"/>
            <p:cNvSpPr>
              <a:spLocks noChangeShapeType="1"/>
            </p:cNvSpPr>
            <p:nvPr/>
          </p:nvSpPr>
          <p:spPr bwMode="auto">
            <a:xfrm>
              <a:off x="2112" y="3216"/>
              <a:ext cx="144" cy="0"/>
            </a:xfrm>
            <a:prstGeom prst="line">
              <a:avLst/>
            </a:prstGeom>
            <a:noFill/>
            <a:ln w="984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sp>
          <p:nvSpPr>
            <p:cNvPr id="64532" name="AutoShape 40"/>
            <p:cNvSpPr>
              <a:spLocks noChangeArrowheads="1"/>
            </p:cNvSpPr>
            <p:nvPr/>
          </p:nvSpPr>
          <p:spPr bwMode="auto">
            <a:xfrm>
              <a:off x="1008" y="2784"/>
              <a:ext cx="960" cy="720"/>
            </a:xfrm>
            <a:prstGeom prst="plus">
              <a:avLst>
                <a:gd name="adj" fmla="val 25000"/>
              </a:avLst>
            </a:prstGeom>
            <a:solidFill>
              <a:srgbClr val="CC99FF">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33" name="Text Box 41"/>
            <p:cNvSpPr txBox="1">
              <a:spLocks noChangeArrowheads="1"/>
            </p:cNvSpPr>
            <p:nvPr/>
          </p:nvSpPr>
          <p:spPr bwMode="auto">
            <a:xfrm>
              <a:off x="1152" y="2832"/>
              <a:ext cx="924"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Miten </a:t>
              </a:r>
            </a:p>
            <a:p>
              <a:pPr eaLnBrk="1" hangingPunct="1"/>
              <a:r>
                <a:rPr lang="fi-FI" sz="1800" b="1">
                  <a:latin typeface="Comic Sans MS" charset="0"/>
                </a:rPr>
                <a:t>opittu </a:t>
              </a:r>
            </a:p>
            <a:p>
              <a:pPr eaLnBrk="1" hangingPunct="1"/>
              <a:r>
                <a:rPr lang="fi-FI" sz="1800" b="1">
                  <a:latin typeface="Comic Sans MS" charset="0"/>
                </a:rPr>
                <a:t>mitataan ? </a:t>
              </a:r>
            </a:p>
          </p:txBody>
        </p:sp>
      </p:grpSp>
      <p:grpSp>
        <p:nvGrpSpPr>
          <p:cNvPr id="14" name="Group 42"/>
          <p:cNvGrpSpPr>
            <a:grpSpLocks/>
          </p:cNvGrpSpPr>
          <p:nvPr/>
        </p:nvGrpSpPr>
        <p:grpSpPr bwMode="auto">
          <a:xfrm>
            <a:off x="3733800" y="4800600"/>
            <a:ext cx="1524000" cy="1143000"/>
            <a:chOff x="2352" y="2880"/>
            <a:chExt cx="960" cy="720"/>
          </a:xfrm>
        </p:grpSpPr>
        <p:sp>
          <p:nvSpPr>
            <p:cNvPr id="64528" name="AutoShape 43"/>
            <p:cNvSpPr>
              <a:spLocks noChangeArrowheads="1"/>
            </p:cNvSpPr>
            <p:nvPr/>
          </p:nvSpPr>
          <p:spPr bwMode="auto">
            <a:xfrm>
              <a:off x="2352" y="2880"/>
              <a:ext cx="878" cy="720"/>
            </a:xfrm>
            <a:prstGeom prst="hexagon">
              <a:avLst>
                <a:gd name="adj" fmla="val 30486"/>
                <a:gd name="vf" fmla="val 115470"/>
              </a:avLst>
            </a:prstGeom>
            <a:solidFill>
              <a:srgbClr val="CCFFCC">
                <a:alpha val="50195"/>
              </a:srgbClr>
            </a:solidFill>
            <a:ln w="9525">
              <a:solidFill>
                <a:schemeClr val="tx1"/>
              </a:solidFill>
              <a:miter lim="800000"/>
              <a:headEnd/>
              <a:tailEnd/>
            </a:ln>
          </p:spPr>
          <p:txBody>
            <a:bodyPr wrap="none" anchor="ctr"/>
            <a:lstStyle/>
            <a:p>
              <a:endParaRPr lang="fi-FI">
                <a:latin typeface="Calibri" charset="0"/>
              </a:endParaRPr>
            </a:p>
          </p:txBody>
        </p:sp>
        <p:sp>
          <p:nvSpPr>
            <p:cNvPr id="64529" name="Text Box 44"/>
            <p:cNvSpPr txBox="1">
              <a:spLocks noChangeArrowheads="1"/>
            </p:cNvSpPr>
            <p:nvPr/>
          </p:nvSpPr>
          <p:spPr bwMode="auto">
            <a:xfrm>
              <a:off x="2496" y="2976"/>
              <a:ext cx="61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i-FI" sz="1800" b="1">
                  <a:latin typeface="Comic Sans MS" charset="0"/>
                </a:rPr>
                <a:t>Minimi </a:t>
              </a:r>
            </a:p>
            <a:p>
              <a:pPr eaLnBrk="1" hangingPunct="1"/>
              <a:r>
                <a:rPr lang="fi-FI" sz="1800" b="1">
                  <a:latin typeface="Comic Sans MS" charset="0"/>
                </a:rPr>
                <a:t>mate-</a:t>
              </a:r>
            </a:p>
            <a:p>
              <a:pPr eaLnBrk="1" hangingPunct="1"/>
              <a:r>
                <a:rPr lang="fi-FI" sz="1800" b="1">
                  <a:latin typeface="Comic Sans MS" charset="0"/>
                </a:rPr>
                <a:t>riaali</a:t>
              </a:r>
            </a:p>
          </p:txBody>
        </p:sp>
        <p:sp>
          <p:nvSpPr>
            <p:cNvPr id="64530" name="Line 45"/>
            <p:cNvSpPr>
              <a:spLocks noChangeShapeType="1"/>
            </p:cNvSpPr>
            <p:nvPr/>
          </p:nvSpPr>
          <p:spPr bwMode="auto">
            <a:xfrm>
              <a:off x="3230" y="3226"/>
              <a:ext cx="82" cy="0"/>
            </a:xfrm>
            <a:prstGeom prst="line">
              <a:avLst/>
            </a:prstGeom>
            <a:noFill/>
            <a:ln w="984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i-FI"/>
            </a:p>
          </p:txBody>
        </p:sp>
      </p:grpSp>
    </p:spTree>
    <p:extLst>
      <p:ext uri="{BB962C8B-B14F-4D97-AF65-F5344CB8AC3E}">
        <p14:creationId xmlns:p14="http://schemas.microsoft.com/office/powerpoint/2010/main" val="3683260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587"/>
                                        </p:tgtEl>
                                        <p:attrNameLst>
                                          <p:attrName>style.visibility</p:attrName>
                                        </p:attrNameLst>
                                      </p:cBhvr>
                                      <p:to>
                                        <p:strVal val="visible"/>
                                      </p:to>
                                    </p:set>
                                    <p:anim calcmode="lin" valueType="num">
                                      <p:cBhvr additive="base">
                                        <p:cTn id="7" dur="500" fill="hold"/>
                                        <p:tgtEl>
                                          <p:spTgt spid="195587"/>
                                        </p:tgtEl>
                                        <p:attrNameLst>
                                          <p:attrName>ppt_x</p:attrName>
                                        </p:attrNameLst>
                                      </p:cBhvr>
                                      <p:tavLst>
                                        <p:tav tm="0">
                                          <p:val>
                                            <p:strVal val="0-#ppt_w/2"/>
                                          </p:val>
                                        </p:tav>
                                        <p:tav tm="100000">
                                          <p:val>
                                            <p:strVal val="#ppt_x"/>
                                          </p:val>
                                        </p:tav>
                                      </p:tavLst>
                                    </p:anim>
                                    <p:anim calcmode="lin" valueType="num">
                                      <p:cBhvr additive="base">
                                        <p:cTn id="8" dur="500" fill="hold"/>
                                        <p:tgtEl>
                                          <p:spTgt spid="1955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5613"/>
                                        </p:tgtEl>
                                        <p:attrNameLst>
                                          <p:attrName>style.visibility</p:attrName>
                                        </p:attrNameLst>
                                      </p:cBhvr>
                                      <p:to>
                                        <p:strVal val="visible"/>
                                      </p:to>
                                    </p:set>
                                    <p:anim calcmode="lin" valueType="num">
                                      <p:cBhvr additive="base">
                                        <p:cTn id="43" dur="500" fill="hold"/>
                                        <p:tgtEl>
                                          <p:spTgt spid="195613"/>
                                        </p:tgtEl>
                                        <p:attrNameLst>
                                          <p:attrName>ppt_x</p:attrName>
                                        </p:attrNameLst>
                                      </p:cBhvr>
                                      <p:tavLst>
                                        <p:tav tm="0">
                                          <p:val>
                                            <p:strVal val="0-#ppt_w/2"/>
                                          </p:val>
                                        </p:tav>
                                        <p:tav tm="100000">
                                          <p:val>
                                            <p:strVal val="#ppt_x"/>
                                          </p:val>
                                        </p:tav>
                                      </p:tavLst>
                                    </p:anim>
                                    <p:anim calcmode="lin" valueType="num">
                                      <p:cBhvr additive="base">
                                        <p:cTn id="44" dur="500" fill="hold"/>
                                        <p:tgtEl>
                                          <p:spTgt spid="19561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autoUpdateAnimBg="0"/>
      <p:bldP spid="19561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219200" y="76200"/>
            <a:ext cx="6470650" cy="1066800"/>
          </a:xfrm>
          <a:prstGeom prst="rect">
            <a:avLst/>
          </a:prstGeom>
          <a:noFill/>
          <a:ln w="9525">
            <a:noFill/>
            <a:miter lim="800000"/>
            <a:headEnd/>
            <a:tailEnd/>
          </a:ln>
          <a:effectLst/>
        </p:spPr>
        <p:txBody>
          <a:bodyPr wrap="none">
            <a:spAutoFit/>
          </a:bodyPr>
          <a:lstStyle/>
          <a:p>
            <a:r>
              <a:rPr lang="fi-FI" sz="3200" b="1">
                <a:latin typeface="Arial" charset="0"/>
              </a:rPr>
              <a:t>Verkko-opetuksen läpimurrosta </a:t>
            </a:r>
          </a:p>
          <a:p>
            <a:r>
              <a:rPr lang="fi-FI" sz="3200" b="1">
                <a:latin typeface="Arial" charset="0"/>
              </a:rPr>
              <a:t>puuttuu vain kolme pientä asiaa:</a:t>
            </a:r>
          </a:p>
        </p:txBody>
      </p:sp>
      <p:sp>
        <p:nvSpPr>
          <p:cNvPr id="146435" name="Text Box 3"/>
          <p:cNvSpPr txBox="1">
            <a:spLocks noChangeArrowheads="1"/>
          </p:cNvSpPr>
          <p:nvPr/>
        </p:nvSpPr>
        <p:spPr bwMode="auto">
          <a:xfrm>
            <a:off x="381000" y="1566863"/>
            <a:ext cx="6362700" cy="641350"/>
          </a:xfrm>
          <a:prstGeom prst="rect">
            <a:avLst/>
          </a:prstGeom>
          <a:noFill/>
          <a:ln w="9525">
            <a:noFill/>
            <a:miter lim="800000"/>
            <a:headEnd/>
            <a:tailEnd/>
          </a:ln>
          <a:effectLst/>
        </p:spPr>
        <p:txBody>
          <a:bodyPr wrap="none">
            <a:spAutoFit/>
          </a:bodyPr>
          <a:lstStyle/>
          <a:p>
            <a:r>
              <a:rPr lang="fi-FI" sz="2800" b="1">
                <a:latin typeface="Arial" charset="0"/>
              </a:rPr>
              <a:t>1. </a:t>
            </a:r>
            <a:r>
              <a:rPr lang="fi-FI" sz="3600" b="1">
                <a:latin typeface="Arial" charset="0"/>
              </a:rPr>
              <a:t>Aikaa ………..</a:t>
            </a:r>
            <a:r>
              <a:rPr lang="fi-FI" sz="2800" b="1">
                <a:latin typeface="Arial" charset="0"/>
              </a:rPr>
              <a:t> tuottaa sisältöjä</a:t>
            </a:r>
          </a:p>
        </p:txBody>
      </p:sp>
      <p:sp>
        <p:nvSpPr>
          <p:cNvPr id="146436" name="Text Box 4"/>
          <p:cNvSpPr txBox="1">
            <a:spLocks noChangeArrowheads="1"/>
          </p:cNvSpPr>
          <p:nvPr/>
        </p:nvSpPr>
        <p:spPr bwMode="auto">
          <a:xfrm>
            <a:off x="381000" y="2667000"/>
            <a:ext cx="8105775" cy="641350"/>
          </a:xfrm>
          <a:prstGeom prst="rect">
            <a:avLst/>
          </a:prstGeom>
          <a:noFill/>
          <a:ln w="9525">
            <a:noFill/>
            <a:miter lim="800000"/>
            <a:headEnd/>
            <a:tailEnd/>
          </a:ln>
          <a:effectLst/>
        </p:spPr>
        <p:txBody>
          <a:bodyPr wrap="none">
            <a:spAutoFit/>
          </a:bodyPr>
          <a:lstStyle/>
          <a:p>
            <a:r>
              <a:rPr lang="fi-FI" sz="2800" b="1">
                <a:latin typeface="Arial" charset="0"/>
              </a:rPr>
              <a:t>2. </a:t>
            </a:r>
            <a:r>
              <a:rPr lang="fi-FI" sz="3600" b="1">
                <a:latin typeface="Arial" charset="0"/>
              </a:rPr>
              <a:t>Aikaa ………..</a:t>
            </a:r>
            <a:r>
              <a:rPr lang="fi-FI" sz="2800" b="1">
                <a:latin typeface="Arial" charset="0"/>
              </a:rPr>
              <a:t> opettaa ja ohjata verkossa</a:t>
            </a:r>
          </a:p>
        </p:txBody>
      </p:sp>
      <p:sp>
        <p:nvSpPr>
          <p:cNvPr id="146437" name="Text Box 5"/>
          <p:cNvSpPr txBox="1">
            <a:spLocks noChangeArrowheads="1"/>
          </p:cNvSpPr>
          <p:nvPr/>
        </p:nvSpPr>
        <p:spPr bwMode="auto">
          <a:xfrm>
            <a:off x="381000" y="3810000"/>
            <a:ext cx="8440738" cy="641350"/>
          </a:xfrm>
          <a:prstGeom prst="rect">
            <a:avLst/>
          </a:prstGeom>
          <a:noFill/>
          <a:ln w="9525">
            <a:noFill/>
            <a:miter lim="800000"/>
            <a:headEnd/>
            <a:tailEnd/>
          </a:ln>
          <a:effectLst/>
        </p:spPr>
        <p:txBody>
          <a:bodyPr wrap="none">
            <a:spAutoFit/>
          </a:bodyPr>
          <a:lstStyle/>
          <a:p>
            <a:r>
              <a:rPr lang="fi-FI" sz="2800" b="1">
                <a:latin typeface="Arial" charset="0"/>
              </a:rPr>
              <a:t>3. </a:t>
            </a:r>
            <a:r>
              <a:rPr lang="fi-FI" sz="3600" b="1">
                <a:latin typeface="Arial" charset="0"/>
              </a:rPr>
              <a:t>Aikaa ………..</a:t>
            </a:r>
            <a:r>
              <a:rPr lang="fi-FI" sz="2800" b="1">
                <a:latin typeface="Arial" charset="0"/>
              </a:rPr>
              <a:t> opiskella verkon välityksellä</a:t>
            </a:r>
          </a:p>
        </p:txBody>
      </p:sp>
      <p:sp>
        <p:nvSpPr>
          <p:cNvPr id="146438" name="Text Box 6"/>
          <p:cNvSpPr txBox="1">
            <a:spLocks noChangeArrowheads="1"/>
          </p:cNvSpPr>
          <p:nvPr/>
        </p:nvSpPr>
        <p:spPr bwMode="auto">
          <a:xfrm>
            <a:off x="822325" y="4953000"/>
            <a:ext cx="7880350" cy="641350"/>
          </a:xfrm>
          <a:prstGeom prst="rect">
            <a:avLst/>
          </a:prstGeom>
          <a:noFill/>
          <a:ln w="9525">
            <a:noFill/>
            <a:miter lim="800000"/>
            <a:headEnd/>
            <a:tailEnd/>
          </a:ln>
          <a:effectLst/>
        </p:spPr>
        <p:txBody>
          <a:bodyPr wrap="none">
            <a:spAutoFit/>
          </a:bodyPr>
          <a:lstStyle/>
          <a:p>
            <a:r>
              <a:rPr lang="fi-FI" sz="3600" b="1">
                <a:latin typeface="Arial" charset="0"/>
              </a:rPr>
              <a:t>ONKO AIKA VAIN RAHAA ???????</a:t>
            </a:r>
          </a:p>
        </p:txBody>
      </p:sp>
    </p:spTree>
    <p:extLst>
      <p:ext uri="{BB962C8B-B14F-4D97-AF65-F5344CB8AC3E}">
        <p14:creationId xmlns:p14="http://schemas.microsoft.com/office/powerpoint/2010/main" val="3165981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blinds(horizontal)">
                                      <p:cBhvr>
                                        <p:cTn id="7" dur="500"/>
                                        <p:tgtEl>
                                          <p:spTgt spid="1464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436"/>
                                        </p:tgtEl>
                                        <p:attrNameLst>
                                          <p:attrName>style.visibility</p:attrName>
                                        </p:attrNameLst>
                                      </p:cBhvr>
                                      <p:to>
                                        <p:strVal val="visible"/>
                                      </p:to>
                                    </p:set>
                                    <p:animEffect transition="in" filter="blinds(horizontal)">
                                      <p:cBhvr>
                                        <p:cTn id="12" dur="500"/>
                                        <p:tgtEl>
                                          <p:spTgt spid="1464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6437"/>
                                        </p:tgtEl>
                                        <p:attrNameLst>
                                          <p:attrName>style.visibility</p:attrName>
                                        </p:attrNameLst>
                                      </p:cBhvr>
                                      <p:to>
                                        <p:strVal val="visible"/>
                                      </p:to>
                                    </p:set>
                                    <p:animEffect transition="in" filter="blinds(horizontal)">
                                      <p:cBhvr>
                                        <p:cTn id="17" dur="500"/>
                                        <p:tgtEl>
                                          <p:spTgt spid="14643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6438"/>
                                        </p:tgtEl>
                                        <p:attrNameLst>
                                          <p:attrName>style.visibility</p:attrName>
                                        </p:attrNameLst>
                                      </p:cBhvr>
                                      <p:to>
                                        <p:strVal val="visible"/>
                                      </p:to>
                                    </p:set>
                                    <p:animEffect transition="in" filter="blinds(horizontal)">
                                      <p:cBhvr>
                                        <p:cTn id="22" dur="500"/>
                                        <p:tgtEl>
                                          <p:spTgt spid="146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autoUpdateAnimBg="0"/>
      <p:bldP spid="146436" grpId="0" autoUpdateAnimBg="0"/>
      <p:bldP spid="146437" grpId="0" autoUpdateAnimBg="0"/>
      <p:bldP spid="14643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Kuva 3" descr="veso_oppija.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662113"/>
            <a:ext cx="8323263"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orakulmio 2"/>
          <p:cNvSpPr/>
          <p:nvPr/>
        </p:nvSpPr>
        <p:spPr>
          <a:xfrm>
            <a:off x="3540125" y="6423710"/>
            <a:ext cx="5603875" cy="276999"/>
          </a:xfrm>
          <a:prstGeom prst="rect">
            <a:avLst/>
          </a:prstGeom>
        </p:spPr>
        <p:txBody>
          <a:bodyPr wrap="square">
            <a:spAutoFit/>
          </a:bodyPr>
          <a:lstStyle/>
          <a:p>
            <a:r>
              <a:rPr lang="fi-FI" sz="1200" b="1" dirty="0">
                <a:latin typeface="Calibri" charset="0"/>
                <a:ea typeface="ＭＳ Ｐゴシック" charset="0"/>
                <a:cs typeface="ＭＳ Ｐゴシック" charset="0"/>
              </a:rPr>
              <a:t>Kansallinen tieto- ja </a:t>
            </a:r>
            <a:r>
              <a:rPr lang="fi-FI" sz="1200" b="1" dirty="0" smtClean="0">
                <a:latin typeface="Calibri" charset="0"/>
                <a:ea typeface="ＭＳ Ｐゴシック" charset="0"/>
                <a:cs typeface="ＭＳ Ｐゴシック" charset="0"/>
              </a:rPr>
              <a:t>viestintätekniikan opetuskäytön </a:t>
            </a:r>
            <a:r>
              <a:rPr lang="fi-FI" sz="1200" b="1" dirty="0">
                <a:latin typeface="Calibri" charset="0"/>
                <a:ea typeface="ＭＳ Ｐゴシック" charset="0"/>
                <a:cs typeface="ＭＳ Ｐゴシック" charset="0"/>
              </a:rPr>
              <a:t>suunnitelma 2010</a:t>
            </a:r>
            <a:endParaRPr lang="fi-FI" sz="1200" dirty="0"/>
          </a:p>
        </p:txBody>
      </p:sp>
    </p:spTree>
    <p:extLst>
      <p:ext uri="{BB962C8B-B14F-4D97-AF65-F5344CB8AC3E}">
        <p14:creationId xmlns:p14="http://schemas.microsoft.com/office/powerpoint/2010/main" val="2083384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tsikko 1"/>
          <p:cNvSpPr>
            <a:spLocks noGrp="1"/>
          </p:cNvSpPr>
          <p:nvPr>
            <p:ph type="title"/>
          </p:nvPr>
        </p:nvSpPr>
        <p:spPr>
          <a:xfrm>
            <a:off x="1262063" y="0"/>
            <a:ext cx="8229600" cy="1143000"/>
          </a:xfrm>
        </p:spPr>
        <p:txBody>
          <a:bodyPr/>
          <a:lstStyle/>
          <a:p>
            <a:pPr algn="l" eaLnBrk="1" hangingPunct="1"/>
            <a:r>
              <a:rPr lang="fi-FI" sz="3600" b="1">
                <a:latin typeface="Calibri" charset="0"/>
                <a:ea typeface="ＭＳ Ｐゴシック" charset="0"/>
                <a:cs typeface="ＭＳ Ｐゴシック" charset="0"/>
              </a:rPr>
              <a:t>4.3 Pedagogiset mallit ja käytänteet</a:t>
            </a:r>
            <a:endParaRPr lang="fi-FI" sz="3600">
              <a:latin typeface="Calibri" charset="0"/>
              <a:ea typeface="ＭＳ Ｐゴシック" charset="0"/>
              <a:cs typeface="ＭＳ Ｐゴシック" charset="0"/>
            </a:endParaRPr>
          </a:p>
        </p:txBody>
      </p:sp>
      <p:sp>
        <p:nvSpPr>
          <p:cNvPr id="49155" name="Sisällön paikkamerkki 2"/>
          <p:cNvSpPr>
            <a:spLocks noGrp="1"/>
          </p:cNvSpPr>
          <p:nvPr>
            <p:ph idx="1"/>
          </p:nvPr>
        </p:nvSpPr>
        <p:spPr>
          <a:xfrm>
            <a:off x="1671638" y="1401763"/>
            <a:ext cx="8229600" cy="4525962"/>
          </a:xfrm>
        </p:spPr>
        <p:txBody>
          <a:bodyPr>
            <a:normAutofit lnSpcReduction="10000"/>
          </a:bodyPr>
          <a:lstStyle/>
          <a:p>
            <a:pPr eaLnBrk="1" hangingPunct="1">
              <a:defRPr/>
            </a:pPr>
            <a:r>
              <a:rPr lang="fi-FI" sz="2400" b="1">
                <a:latin typeface="Calibri" charset="0"/>
                <a:ea typeface="ＭＳ Ｐゴシック" charset="0"/>
                <a:cs typeface="ＭＳ Ｐゴシック" charset="0"/>
              </a:rPr>
              <a:t>Toimenpideehdotukset:</a:t>
            </a:r>
          </a:p>
          <a:p>
            <a:pPr eaLnBrk="1" hangingPunct="1">
              <a:defRPr/>
            </a:pPr>
            <a:endParaRPr lang="fi-FI" sz="2000" b="1">
              <a:latin typeface="Calibri" charset="0"/>
              <a:ea typeface="ＭＳ Ｐゴシック" charset="0"/>
              <a:cs typeface="ＭＳ Ｐゴシック" charset="0"/>
            </a:endParaRPr>
          </a:p>
          <a:p>
            <a:pPr eaLnBrk="1" hangingPunct="1">
              <a:defRPr/>
            </a:pPr>
            <a:r>
              <a:rPr lang="fi-FI" sz="2000" b="1">
                <a:latin typeface="Calibri" charset="0"/>
                <a:ea typeface="ＭＳ Ｐゴシック" charset="0"/>
                <a:cs typeface="ＭＳ Ｐゴシック" charset="0"/>
              </a:rPr>
              <a:t>1 Otetaan käyttöön uusimpiin tutkimuksiin</a:t>
            </a:r>
          </a:p>
          <a:p>
            <a:pPr eaLnBrk="1" hangingPunct="1">
              <a:defRPr/>
            </a:pPr>
            <a:r>
              <a:rPr lang="fi-FI" sz="2000">
                <a:latin typeface="Calibri" charset="0"/>
                <a:ea typeface="ＭＳ Ｐゴシック" charset="0"/>
                <a:cs typeface="ＭＳ Ｐゴシック" charset="0"/>
              </a:rPr>
              <a:t>perustuvia aktivoivia ja osallistavia työtapoja</a:t>
            </a:r>
          </a:p>
          <a:p>
            <a:pPr eaLnBrk="1" hangingPunct="1">
              <a:defRPr/>
            </a:pPr>
            <a:r>
              <a:rPr lang="fi-FI" sz="2000">
                <a:latin typeface="Calibri" charset="0"/>
                <a:ea typeface="ＭＳ Ｐゴシック" charset="0"/>
                <a:cs typeface="ＭＳ Ｐゴシック" charset="0"/>
              </a:rPr>
              <a:t>ja pedagogisia käytänteitä.</a:t>
            </a:r>
          </a:p>
          <a:p>
            <a:pPr eaLnBrk="1" hangingPunct="1">
              <a:defRPr/>
            </a:pPr>
            <a:r>
              <a:rPr lang="fi-FI" sz="2000" b="1">
                <a:latin typeface="Calibri" charset="0"/>
                <a:ea typeface="ＭＳ Ｐゴシック" charset="0"/>
                <a:cs typeface="ＭＳ Ｐゴシック" charset="0"/>
              </a:rPr>
              <a:t>2 Otetaan käyttöön tieto- ja viestintätekniikan</a:t>
            </a:r>
          </a:p>
          <a:p>
            <a:pPr eaLnBrk="1" hangingPunct="1">
              <a:defRPr/>
            </a:pPr>
            <a:r>
              <a:rPr lang="fi-FI" sz="2000">
                <a:latin typeface="Calibri" charset="0"/>
                <a:ea typeface="ＭＳ Ｐゴシック" charset="0"/>
                <a:cs typeface="ＭＳ Ｐゴシック" charset="0"/>
              </a:rPr>
              <a:t>mahdollistamia yhteisöllistä opiskelua</a:t>
            </a:r>
          </a:p>
          <a:p>
            <a:pPr eaLnBrk="1" hangingPunct="1">
              <a:defRPr/>
            </a:pPr>
            <a:r>
              <a:rPr lang="fi-FI" sz="2000">
                <a:latin typeface="Calibri" charset="0"/>
                <a:ea typeface="ＭＳ Ｐゴシック" charset="0"/>
                <a:cs typeface="ＭＳ Ｐゴシック" charset="0"/>
              </a:rPr>
              <a:t>tukevia työtapoja. Siirrytään tiedon jakamisesta</a:t>
            </a:r>
          </a:p>
          <a:p>
            <a:pPr eaLnBrk="1" hangingPunct="1">
              <a:defRPr/>
            </a:pPr>
            <a:r>
              <a:rPr lang="fi-FI" sz="2000">
                <a:latin typeface="Calibri" charset="0"/>
                <a:ea typeface="ＭＳ Ｐゴシック" charset="0"/>
                <a:cs typeface="ＭＳ Ｐゴシック" charset="0"/>
              </a:rPr>
              <a:t>ideoiden yhteiseen tuottamiseen ja</a:t>
            </a:r>
          </a:p>
          <a:p>
            <a:pPr eaLnBrk="1" hangingPunct="1">
              <a:defRPr/>
            </a:pPr>
            <a:r>
              <a:rPr lang="fi-FI" sz="2000">
                <a:latin typeface="Calibri" charset="0"/>
                <a:ea typeface="ＭＳ Ｐゴシック" charset="0"/>
                <a:cs typeface="ＭＳ Ｐゴシック" charset="0"/>
              </a:rPr>
              <a:t>tiedon yhdistämiseen.</a:t>
            </a:r>
          </a:p>
          <a:p>
            <a:pPr eaLnBrk="1" hangingPunct="1">
              <a:defRPr/>
            </a:pPr>
            <a:r>
              <a:rPr lang="fi-FI" sz="2000" b="1">
                <a:latin typeface="Calibri" charset="0"/>
                <a:ea typeface="ＭＳ Ｐゴシック" charset="0"/>
                <a:cs typeface="ＭＳ Ｐゴシック" charset="0"/>
              </a:rPr>
              <a:t>3 Otetaan käyttöön oppilaiden omaehtoista</a:t>
            </a:r>
          </a:p>
          <a:p>
            <a:pPr eaLnBrk="1" hangingPunct="1">
              <a:defRPr/>
            </a:pPr>
            <a:r>
              <a:rPr lang="fi-FI" sz="2000">
                <a:latin typeface="Calibri" charset="0"/>
                <a:ea typeface="ＭＳ Ｐゴシック" charset="0"/>
                <a:cs typeface="ＭＳ Ｐゴシック" charset="0"/>
              </a:rPr>
              <a:t>tuottamista tukevia tieto- ja viestintätekniikan</a:t>
            </a:r>
          </a:p>
          <a:p>
            <a:pPr eaLnBrk="1" hangingPunct="1">
              <a:defRPr/>
            </a:pPr>
            <a:r>
              <a:rPr lang="fi-FI" sz="2000">
                <a:latin typeface="Calibri" charset="0"/>
                <a:ea typeface="ＭＳ Ｐゴシック" charset="0"/>
                <a:cs typeface="ＭＳ Ｐゴシック" charset="0"/>
              </a:rPr>
              <a:t>välineitä ja sovelluksia.</a:t>
            </a:r>
          </a:p>
        </p:txBody>
      </p:sp>
      <p:sp>
        <p:nvSpPr>
          <p:cNvPr id="4" name="Suorakulmio 3"/>
          <p:cNvSpPr/>
          <p:nvPr/>
        </p:nvSpPr>
        <p:spPr>
          <a:xfrm>
            <a:off x="3540125" y="6423710"/>
            <a:ext cx="5603875" cy="276999"/>
          </a:xfrm>
          <a:prstGeom prst="rect">
            <a:avLst/>
          </a:prstGeom>
        </p:spPr>
        <p:txBody>
          <a:bodyPr wrap="square">
            <a:spAutoFit/>
          </a:bodyPr>
          <a:lstStyle/>
          <a:p>
            <a:r>
              <a:rPr lang="fi-FI" sz="1200" b="1" dirty="0">
                <a:latin typeface="Calibri" charset="0"/>
                <a:ea typeface="ＭＳ Ｐゴシック" charset="0"/>
                <a:cs typeface="ＭＳ Ｐゴシック" charset="0"/>
              </a:rPr>
              <a:t>Kansallinen tieto- ja </a:t>
            </a:r>
            <a:r>
              <a:rPr lang="fi-FI" sz="1200" b="1" dirty="0" smtClean="0">
                <a:latin typeface="Calibri" charset="0"/>
                <a:ea typeface="ＭＳ Ｐゴシック" charset="0"/>
                <a:cs typeface="ＭＳ Ｐゴシック" charset="0"/>
              </a:rPr>
              <a:t>viestintätekniikan opetuskäytön </a:t>
            </a:r>
            <a:r>
              <a:rPr lang="fi-FI" sz="1200" b="1" dirty="0">
                <a:latin typeface="Calibri" charset="0"/>
                <a:ea typeface="ＭＳ Ｐゴシック" charset="0"/>
                <a:cs typeface="ＭＳ Ｐゴシック" charset="0"/>
              </a:rPr>
              <a:t>suunnitelma 2010</a:t>
            </a:r>
            <a:endParaRPr lang="fi-FI" sz="1200" dirty="0"/>
          </a:p>
        </p:txBody>
      </p:sp>
    </p:spTree>
    <p:extLst>
      <p:ext uri="{BB962C8B-B14F-4D97-AF65-F5344CB8AC3E}">
        <p14:creationId xmlns:p14="http://schemas.microsoft.com/office/powerpoint/2010/main" val="26251253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Sisällön paikkamerkki 5" descr="veso_opp.tiff"/>
          <p:cNvPicPr>
            <a:picLocks noGrp="1" noChangeAspect="1"/>
          </p:cNvPicPr>
          <p:nvPr>
            <p:ph idx="1"/>
          </p:nvPr>
        </p:nvPicPr>
        <p:blipFill>
          <a:blip r:embed="rId2">
            <a:extLst>
              <a:ext uri="{28A0092B-C50C-407E-A947-70E740481C1C}">
                <a14:useLocalDpi xmlns:a14="http://schemas.microsoft.com/office/drawing/2010/main" val="0"/>
              </a:ext>
            </a:extLst>
          </a:blip>
          <a:srcRect t="-11180" b="-11180"/>
          <a:stretch>
            <a:fillRect/>
          </a:stretch>
        </p:blipFill>
        <p:spPr>
          <a:xfrm>
            <a:off x="765175" y="1044575"/>
            <a:ext cx="7772400" cy="4114800"/>
          </a:xfrm>
        </p:spPr>
      </p:pic>
      <p:sp>
        <p:nvSpPr>
          <p:cNvPr id="3" name="Suorakulmio 2"/>
          <p:cNvSpPr/>
          <p:nvPr/>
        </p:nvSpPr>
        <p:spPr>
          <a:xfrm>
            <a:off x="3540125" y="6423710"/>
            <a:ext cx="5603875" cy="276999"/>
          </a:xfrm>
          <a:prstGeom prst="rect">
            <a:avLst/>
          </a:prstGeom>
        </p:spPr>
        <p:txBody>
          <a:bodyPr wrap="square">
            <a:spAutoFit/>
          </a:bodyPr>
          <a:lstStyle/>
          <a:p>
            <a:r>
              <a:rPr lang="fi-FI" sz="1200" b="1" dirty="0">
                <a:latin typeface="Calibri" charset="0"/>
                <a:ea typeface="ＭＳ Ｐゴシック" charset="0"/>
                <a:cs typeface="ＭＳ Ｐゴシック" charset="0"/>
              </a:rPr>
              <a:t>Kansallinen tieto- ja </a:t>
            </a:r>
            <a:r>
              <a:rPr lang="fi-FI" sz="1200" b="1" dirty="0" smtClean="0">
                <a:latin typeface="Calibri" charset="0"/>
                <a:ea typeface="ＭＳ Ｐゴシック" charset="0"/>
                <a:cs typeface="ＭＳ Ｐゴシック" charset="0"/>
              </a:rPr>
              <a:t>viestintätekniikan opetuskäytön </a:t>
            </a:r>
            <a:r>
              <a:rPr lang="fi-FI" sz="1200" b="1" dirty="0">
                <a:latin typeface="Calibri" charset="0"/>
                <a:ea typeface="ＭＳ Ｐゴシック" charset="0"/>
                <a:cs typeface="ＭＳ Ｐゴシック" charset="0"/>
              </a:rPr>
              <a:t>suunnitelma 2010</a:t>
            </a:r>
            <a:endParaRPr lang="fi-FI" sz="1200" dirty="0"/>
          </a:p>
        </p:txBody>
      </p:sp>
    </p:spTree>
    <p:extLst>
      <p:ext uri="{BB962C8B-B14F-4D97-AF65-F5344CB8AC3E}">
        <p14:creationId xmlns:p14="http://schemas.microsoft.com/office/powerpoint/2010/main" val="38643227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http://opefi.wikispaces.com</a:t>
            </a:r>
            <a:endParaRPr lang="fi-FI" dirty="0"/>
          </a:p>
        </p:txBody>
      </p:sp>
      <p:sp>
        <p:nvSpPr>
          <p:cNvPr id="3" name="Sisällön paikkamerkki 2"/>
          <p:cNvSpPr>
            <a:spLocks noGrp="1"/>
          </p:cNvSpPr>
          <p:nvPr>
            <p:ph idx="1"/>
          </p:nvPr>
        </p:nvSpPr>
        <p:spPr/>
        <p:txBody>
          <a:bodyPr>
            <a:normAutofit/>
          </a:bodyPr>
          <a:lstStyle/>
          <a:p>
            <a:r>
              <a:rPr lang="fi-FI" sz="2400" b="1" dirty="0" err="1" smtClean="0"/>
              <a:t>Ope.fi</a:t>
            </a:r>
            <a:r>
              <a:rPr lang="fi-FI" sz="2400" b="1" dirty="0" smtClean="0"/>
              <a:t> ja opettajan tietoyhteiskuntaosaaminen</a:t>
            </a:r>
          </a:p>
          <a:p>
            <a:r>
              <a:rPr lang="fi-FI" sz="2400" dirty="0" smtClean="0"/>
              <a:t/>
            </a:r>
            <a:br>
              <a:rPr lang="fi-FI" sz="2400" dirty="0" smtClean="0"/>
            </a:br>
            <a:r>
              <a:rPr lang="fi-FI" sz="2400" dirty="0" smtClean="0"/>
              <a:t>Opetus- ja kulttuuriministeriön asettama työryhmä laati marraskuussa 2010 </a:t>
            </a:r>
            <a:r>
              <a:rPr lang="fi-FI" sz="2400" i="1" dirty="0" smtClean="0"/>
              <a:t>Koulutuksen tietoyhteiskuntakehittämistä vuoteen 2020</a:t>
            </a:r>
            <a:r>
              <a:rPr lang="fi-FI" sz="2400" dirty="0" smtClean="0"/>
              <a:t> suuntaavan </a:t>
            </a:r>
            <a:r>
              <a:rPr lang="fi-FI" sz="2400" dirty="0" smtClean="0">
                <a:hlinkClick r:id="rId2"/>
              </a:rPr>
              <a:t>työryhmämuistio</a:t>
            </a:r>
            <a:r>
              <a:rPr lang="fi-FI" sz="2400" dirty="0" smtClean="0"/>
              <a:t>n opetustoimen kehittämisen tueksi. Työryhmän yksi ehdotuksista oli, että </a:t>
            </a:r>
            <a:r>
              <a:rPr lang="fi-FI" sz="2400" i="1" dirty="0" smtClean="0"/>
              <a:t>"opetustoimen henkilöstökoulutukseen luodaan tieto- ja viestintätekniikan opetuskäyttöä varten opintokokonaisuus. Opintokokonaisuus perustuisi ajan tasalla oleviin </a:t>
            </a:r>
            <a:r>
              <a:rPr lang="fi-FI" sz="2400" i="1" dirty="0" err="1" smtClean="0"/>
              <a:t>Ope.fi</a:t>
            </a:r>
            <a:r>
              <a:rPr lang="fi-FI" sz="2400" i="1" dirty="0" smtClean="0"/>
              <a:t> -taitotasokuvauksiin. </a:t>
            </a:r>
            <a:r>
              <a:rPr lang="fi-FI" sz="2400" i="1" dirty="0" err="1" smtClean="0"/>
              <a:t>Ope.fi</a:t>
            </a:r>
            <a:r>
              <a:rPr lang="fi-FI" sz="2400" i="1" dirty="0" smtClean="0"/>
              <a:t> -taitotasot päivitetään yhteistyössä keskeisten tahojen kanssa".</a:t>
            </a:r>
          </a:p>
          <a:p>
            <a:endParaRPr lang="fi-FI" sz="1800" dirty="0"/>
          </a:p>
        </p:txBody>
      </p:sp>
      <p:sp>
        <p:nvSpPr>
          <p:cNvPr id="4" name="Suorakulmio 3"/>
          <p:cNvSpPr/>
          <p:nvPr/>
        </p:nvSpPr>
        <p:spPr>
          <a:xfrm>
            <a:off x="5329610" y="5941497"/>
            <a:ext cx="2814780" cy="369332"/>
          </a:xfrm>
          <a:prstGeom prst="rect">
            <a:avLst/>
          </a:prstGeom>
        </p:spPr>
        <p:txBody>
          <a:bodyPr wrap="none">
            <a:spAutoFit/>
          </a:bodyPr>
          <a:lstStyle/>
          <a:p>
            <a:r>
              <a:rPr lang="fi-FI" dirty="0" err="1" smtClean="0"/>
              <a:t>http://opefi.wikispaces.com</a:t>
            </a:r>
            <a:endParaRPr lang="fi-FI" dirty="0"/>
          </a:p>
        </p:txBody>
      </p:sp>
    </p:spTree>
    <p:extLst>
      <p:ext uri="{BB962C8B-B14F-4D97-AF65-F5344CB8AC3E}">
        <p14:creationId xmlns:p14="http://schemas.microsoft.com/office/powerpoint/2010/main" val="29214738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TotalTime>
  <Words>1829</Words>
  <Application>Microsoft Macintosh PowerPoint</Application>
  <PresentationFormat>Näytössä katseltava diaesitys (4:3)</PresentationFormat>
  <Paragraphs>605</Paragraphs>
  <Slides>58</Slides>
  <Notes>23</Notes>
  <HiddenSlides>0</HiddenSlides>
  <MMClips>0</MMClips>
  <ScaleCrop>false</ScaleCrop>
  <HeadingPairs>
    <vt:vector size="6" baseType="variant">
      <vt:variant>
        <vt:lpstr>Teema</vt:lpstr>
      </vt:variant>
      <vt:variant>
        <vt:i4>1</vt:i4>
      </vt:variant>
      <vt:variant>
        <vt:lpstr>Upotetut OLE-palvelimet</vt:lpstr>
      </vt:variant>
      <vt:variant>
        <vt:i4>1</vt:i4>
      </vt:variant>
      <vt:variant>
        <vt:lpstr>Dian otsikot</vt:lpstr>
      </vt:variant>
      <vt:variant>
        <vt:i4>58</vt:i4>
      </vt:variant>
    </vt:vector>
  </HeadingPairs>
  <TitlesOfParts>
    <vt:vector size="60" baseType="lpstr">
      <vt:lpstr>Office-teema</vt:lpstr>
      <vt:lpstr>Designer Drawing</vt:lpstr>
      <vt:lpstr>   Toimiva TVT- strategia:  Oppilaitoksen Tieto- ja viestintäteknologian opetuskäytön strategisen kehittämisen haaste  </vt:lpstr>
      <vt:lpstr>PowerPoint-esitys</vt:lpstr>
      <vt:lpstr>PowerPoint-esitys</vt:lpstr>
      <vt:lpstr>Kansallinen tieto- ja viestintätekniikan opetuskäytön suunnitelma 2010</vt:lpstr>
      <vt:lpstr>4.2 Oppijan tulevaisuuden osaaminen</vt:lpstr>
      <vt:lpstr>PowerPoint-esitys</vt:lpstr>
      <vt:lpstr>4.3 Pedagogiset mallit ja käytänteet</vt:lpstr>
      <vt:lpstr>PowerPoint-esitys</vt:lpstr>
      <vt:lpstr>http://opefi.wikispaces.com</vt:lpstr>
      <vt:lpstr>PowerPoint-esitys</vt:lpstr>
      <vt:lpstr>PowerPoint-esitys</vt:lpstr>
      <vt:lpstr>PowerPoint-esitys</vt:lpstr>
      <vt:lpstr>PowerPoint-esitys</vt:lpstr>
      <vt:lpstr>Sosiaalisen ajan aamunkoitto </vt:lpstr>
      <vt:lpstr>Digitaalinen lukutaito vs. Medialukutaito </vt:lpstr>
      <vt:lpstr>Osallistuvan Kulttuurin Uudet Taidot:  Digitaalinen Lukutaito  21. vuosisadalla (Henry Jenkins 2007) </vt:lpstr>
      <vt:lpstr>PowerPoint-esitys</vt:lpstr>
      <vt:lpstr> Ajantasalla pysyminen ja tietotulvan suodattaminen   </vt:lpstr>
      <vt:lpstr>PowerPoint-esitys</vt:lpstr>
      <vt:lpstr>PowerPoint-esitys</vt:lpstr>
      <vt:lpstr>PowerPoint-esitys</vt:lpstr>
      <vt:lpstr>Strategia ?</vt:lpstr>
      <vt:lpstr>Tavoitteet</vt:lpstr>
      <vt:lpstr>PowerPoint-esitys</vt:lpstr>
      <vt:lpstr>PowerPoint-esitys</vt:lpstr>
      <vt:lpstr>Avainkysymyksiä</vt:lpstr>
      <vt:lpstr>PowerPoint-esitys</vt:lpstr>
      <vt:lpstr>Vision luominen ja tavoitteen asettaminen</vt:lpstr>
      <vt:lpstr>PowerPoint-esitys</vt:lpstr>
      <vt:lpstr>PowerPoint-esitys</vt:lpstr>
      <vt:lpstr>PowerPoint-esitys</vt:lpstr>
      <vt:lpstr>PowerPoint-esitys</vt:lpstr>
      <vt:lpstr>PowerPoint-esitys</vt:lpstr>
      <vt:lpstr>Pilvi tietotekniikka </vt:lpstr>
      <vt:lpstr>PowerPoint-esitys</vt:lpstr>
      <vt:lpstr>http://www.symbaloo.com/</vt:lpstr>
      <vt:lpstr>PowerPoint-esitys</vt:lpstr>
      <vt:lpstr>TAVOITETILA: Opiskelijalähtöinen Koulutustarjonta 201X - &gt;</vt:lpstr>
      <vt:lpstr>  </vt:lpstr>
      <vt:lpstr>PowerPoint-esitys</vt:lpstr>
      <vt:lpstr>PowerPoint-esitys</vt:lpstr>
      <vt:lpstr>PowerPoint-esitys</vt:lpstr>
      <vt:lpstr>DIGITUTOR –KOULUTUSMALLI (EDUCODE OY)  Unfolding experienced teachers' pedagogical practices in technology-enhanced collaborative learning Lakkala, Minna; Ilomäki, Liisa 2011</vt:lpstr>
      <vt:lpstr>PowerPoint-esitys</vt:lpstr>
      <vt:lpstr>http://peda.net/openkortti</vt:lpstr>
      <vt:lpstr>http://www.peda.net/polku/liveohje</vt:lpstr>
      <vt:lpstr>PowerPoint-esitys</vt:lpstr>
      <vt:lpstr>PowerPoint-esitys</vt:lpstr>
      <vt:lpstr>PowerPoint-esitys</vt:lpstr>
      <vt:lpstr>PowerPoint-esitys</vt:lpstr>
      <vt:lpstr>Ovatko asenteet muuttuneet  (Lähde: David Armano)</vt:lpstr>
      <vt:lpstr>PowerPoint-esitys</vt:lpstr>
      <vt:lpstr>PowerPoint-esitys</vt:lpstr>
      <vt:lpstr>PowerPoint-esitys</vt:lpstr>
      <vt:lpstr>PowerPoint-esitys</vt:lpstr>
      <vt:lpstr>PowerPoint-esitys</vt:lpstr>
      <vt:lpstr>PowerPoint-esitys</vt:lpstr>
      <vt:lpstr>PowerPoint-esitys</vt:lpstr>
    </vt:vector>
  </TitlesOfParts>
  <Company>NewTEC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Petri Lounaskorpi</dc:creator>
  <cp:lastModifiedBy>Petri Lounaskorpi</cp:lastModifiedBy>
  <cp:revision>24</cp:revision>
  <dcterms:created xsi:type="dcterms:W3CDTF">2012-08-12T08:40:32Z</dcterms:created>
  <dcterms:modified xsi:type="dcterms:W3CDTF">2012-08-12T11:48:46Z</dcterms:modified>
</cp:coreProperties>
</file>