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8" r:id="rId3"/>
    <p:sldId id="304" r:id="rId4"/>
    <p:sldId id="307" r:id="rId5"/>
    <p:sldId id="308" r:id="rId6"/>
    <p:sldId id="309" r:id="rId7"/>
    <p:sldId id="310" r:id="rId8"/>
    <p:sldId id="311" r:id="rId9"/>
    <p:sldId id="312" r:id="rId10"/>
    <p:sldId id="313" r:id="rId1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6DA7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1" autoAdjust="0"/>
    <p:restoredTop sz="94718" autoAdjust="0"/>
  </p:normalViewPr>
  <p:slideViewPr>
    <p:cSldViewPr>
      <p:cViewPr>
        <p:scale>
          <a:sx n="114" d="100"/>
          <a:sy n="114" d="100"/>
        </p:scale>
        <p:origin x="-2296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5885-56CE-4CDF-85EA-745288205565}" type="datetimeFigureOut">
              <a:rPr lang="fi-FI" smtClean="0"/>
              <a:pPr/>
              <a:t>8.4.2013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937A-5CBD-4CBD-81F8-73050A7833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834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7020272" cy="11967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000" smtClean="0">
                <a:solidFill>
                  <a:srgbClr val="006DA7"/>
                </a:solidFill>
              </a:rPr>
              <a:t>11. </a:t>
            </a:r>
            <a:r>
              <a:rPr lang="fi-FI" sz="4000" dirty="0" smtClean="0">
                <a:solidFill>
                  <a:srgbClr val="006DA7"/>
                </a:solidFill>
              </a:rPr>
              <a:t>Mitoosi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5" name="Kuva 4" descr="mitoos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447800"/>
            <a:ext cx="6260836" cy="45021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Erilaista jakautumista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355428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Eläin-, kasvi- ja bakteerisolu jakautuvat eri tavalla.</a:t>
            </a:r>
          </a:p>
          <a:p>
            <a:pPr>
              <a:buClr>
                <a:schemeClr val="tx1"/>
              </a:buClr>
              <a:buSzPct val="100000"/>
              <a:buNone/>
            </a:pP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None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5" name="Kuva 4" descr="BI2_solujen-jakautuminen_Olli_seppala_eoppi_15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371600"/>
            <a:ext cx="3494484" cy="465931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219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Solusykli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Solun elämänkierto.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Jaetaan välivaiheeseen ja mitoosiin.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Välivaiheen aikana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Kasvu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Dna:n monistaminen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Mitoosin aikana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Tuman jakautuminen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Solunjakautuminen</a:t>
            </a: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6" name="Kuva 5" descr="BI2_solusykli_shutterstock_1076382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524000"/>
            <a:ext cx="3200400" cy="4267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Mitoosi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401148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Viisi vaihetta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Esivaihe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Esikeskivaihe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Keskivaihe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Jälkivaihe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Loppuvaihe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Ennen esivaihetta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Dna kahdentunut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Keskusjyvänen kahdentunut</a:t>
            </a:r>
          </a:p>
          <a:p>
            <a:pPr>
              <a:buClr>
                <a:schemeClr val="tx1"/>
              </a:buClr>
              <a:buSzPct val="100000"/>
              <a:buNone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6" name="Kuva 5" descr="BI2_mitoosi_ennen_shutterstock_1155781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6764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219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Mitoosin esivaihe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355428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Sukkularihmasto alkaa muodostua.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Keskusjyväset vaeltavat solun molemmille puolille.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Kromosomien rakenne tiivistyy.</a:t>
            </a:r>
            <a:endParaRPr lang="fi-FI" sz="18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None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5" name="Kuva 4" descr="BI2_mitoosi_esivaihe2_shutterstock_1155781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600200"/>
            <a:ext cx="5027083" cy="377031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219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Mitoosin esikeskivaihe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355428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Tumakotelo häviää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Sukkularihmasto tarttuu kiinni kromosomeihin </a:t>
            </a:r>
            <a:r>
              <a:rPr lang="fi-FI" sz="2400" b="1" dirty="0" err="1" smtClean="0">
                <a:solidFill>
                  <a:schemeClr val="tx1"/>
                </a:solidFill>
              </a:rPr>
              <a:t>sentromeerin</a:t>
            </a:r>
            <a:r>
              <a:rPr lang="fi-FI" sz="2400" b="1" dirty="0" smtClean="0">
                <a:solidFill>
                  <a:schemeClr val="tx1"/>
                </a:solidFill>
              </a:rPr>
              <a:t> kohdalta.</a:t>
            </a:r>
          </a:p>
          <a:p>
            <a:pPr>
              <a:buClr>
                <a:schemeClr val="tx1"/>
              </a:buClr>
              <a:buSzPct val="100000"/>
              <a:buNone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6" name="Kuva 5" descr="BI2_mitoosi_esikeskivaihe_shutterstock_1155781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524000"/>
            <a:ext cx="4671483" cy="350361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219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Mitoosin keskivaihe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355428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Sukkularihmasto työntää kromosomit solun keskelle jakotasoon.</a:t>
            </a:r>
          </a:p>
          <a:p>
            <a:pPr>
              <a:buClr>
                <a:schemeClr val="tx1"/>
              </a:buClr>
              <a:buSzPct val="100000"/>
              <a:buNone/>
            </a:pP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None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5" name="Kuva 4" descr="BI2_mitoosi_keskivaihe_shutterstock_1155781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7526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219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Mitoosin jälkivaihe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355428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Sukkularihmasto vetää </a:t>
            </a:r>
            <a:r>
              <a:rPr lang="fi-FI" sz="2400" b="1" dirty="0" err="1" smtClean="0">
                <a:solidFill>
                  <a:schemeClr val="tx1"/>
                </a:solidFill>
              </a:rPr>
              <a:t>sisarkromatidit</a:t>
            </a:r>
            <a:r>
              <a:rPr lang="fi-FI" sz="2400" b="1" dirty="0" smtClean="0">
                <a:solidFill>
                  <a:schemeClr val="tx1"/>
                </a:solidFill>
              </a:rPr>
              <a:t> erilleen.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Muodostuu kaksi tytärkromosomia.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Mitoosin lyhyin vaihe.</a:t>
            </a:r>
          </a:p>
          <a:p>
            <a:pPr>
              <a:buClr>
                <a:schemeClr val="tx1"/>
              </a:buClr>
              <a:buSzPct val="100000"/>
              <a:buNone/>
            </a:pP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None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6" name="Kuva 5" descr="BI2_mitoosi_jalkivaihe_shutterstock_1155781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447800"/>
            <a:ext cx="4972049" cy="372903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219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Mitoosin loppuvaihe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355428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Kromosomien rakenne löyhenee.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Tumakotelot muodostuvat uudelleen.</a:t>
            </a:r>
          </a:p>
          <a:p>
            <a:pPr>
              <a:buClr>
                <a:schemeClr val="tx1"/>
              </a:buClr>
              <a:buSzPct val="100000"/>
              <a:buNone/>
            </a:pP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None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5" name="Kuva 4" descr="BI2_mitoosi_loppuvaihe_shutterstock_1155781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28800"/>
            <a:ext cx="4616450" cy="346233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219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Soluliman jakautuminen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512" y="1700808"/>
            <a:ext cx="355428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Solut kuroutuvat erilleen.</a:t>
            </a:r>
          </a:p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Emosolusta on muodostunut kaksi tytärsolua.</a:t>
            </a:r>
          </a:p>
          <a:p>
            <a:pPr>
              <a:buClr>
                <a:schemeClr val="tx1"/>
              </a:buClr>
              <a:buSzPct val="100000"/>
              <a:buNone/>
            </a:pPr>
            <a:endParaRPr lang="fi-FI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  <a:buNone/>
            </a:pP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7" name="Kuva 6" descr="BI2_mitoosi_solunjakautuminen_shutterstock_11557818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828800"/>
            <a:ext cx="4322233" cy="324167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219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122</Words>
  <Application>Microsoft Macintosh PowerPoint</Application>
  <PresentationFormat>Näytössä katseltava diaesitys (4:3)</PresentationFormat>
  <Paragraphs>41</Paragraphs>
  <Slides>10</Slides>
  <Notes>10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/>
      <vt:lpstr>11. Mitoosi</vt:lpstr>
      <vt:lpstr>Solusykli</vt:lpstr>
      <vt:lpstr>Mitoosi</vt:lpstr>
      <vt:lpstr>Mitoosin esivaihe</vt:lpstr>
      <vt:lpstr>Mitoosin esikeskivaihe</vt:lpstr>
      <vt:lpstr>Mitoosin keskivaihe</vt:lpstr>
      <vt:lpstr>Mitoosin jälkivaihe</vt:lpstr>
      <vt:lpstr>Mitoosin loppuvaihe</vt:lpstr>
      <vt:lpstr>Soluliman jakautuminen</vt:lpstr>
      <vt:lpstr>Erilaista jakautumista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62</cp:revision>
  <dcterms:created xsi:type="dcterms:W3CDTF">2013-04-08T12:14:50Z</dcterms:created>
  <dcterms:modified xsi:type="dcterms:W3CDTF">2013-04-08T12:15:05Z</dcterms:modified>
</cp:coreProperties>
</file>