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9" r:id="rId15"/>
    <p:sldId id="271" r:id="rId16"/>
    <p:sldId id="264" r:id="rId1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544" y="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C955C-108B-E74D-A5E9-5D2AEE4C06C8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51725-7BE4-6A46-A2A8-DC14E11163F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91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A8C3F5-D599-CD45-84A0-3D67B976AC48}" type="slidenum">
              <a:rPr lang="fi-FI" sz="1200">
                <a:latin typeface="Calibri" charset="0"/>
              </a:rPr>
              <a:pPr eaLnBrk="1" hangingPunct="1"/>
              <a:t>2</a:t>
            </a:fld>
            <a:endParaRPr lang="fi-FI" sz="120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434A59-A0EC-0E45-BAC6-B6F79D6507BE}" type="slidenum">
              <a:rPr lang="en-US" sz="1200">
                <a:latin typeface="Times New Roman" charset="0"/>
              </a:rPr>
              <a:pPr eaLnBrk="1" hangingPunct="1"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753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4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4426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s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15063"/>
            <a:ext cx="19002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7676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03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822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84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50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039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740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70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03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4638C-696F-F64D-9616-D028147FC8CC}" type="datetimeFigureOut">
              <a:rPr lang="fi-FI" smtClean="0"/>
              <a:t>2.5.2012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3ECA4-22C1-AC46-BA32-E637CE1B47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057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.net/polku/liveohje" TargetMode="External"/><Relationship Id="rId3" Type="http://schemas.openxmlformats.org/officeDocument/2006/relationships/image" Target="../media/image5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da.net/polku/liveohje" TargetMode="External"/><Relationship Id="rId3" Type="http://schemas.openxmlformats.org/officeDocument/2006/relationships/image" Target="../media/image5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jpeg"/><Relationship Id="rId12" Type="http://schemas.openxmlformats.org/officeDocument/2006/relationships/image" Target="../media/image43.jpeg"/><Relationship Id="rId1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4.jpe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png"/><Relationship Id="rId8" Type="http://schemas.openxmlformats.org/officeDocument/2006/relationships/image" Target="../media/image39.jpe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Pilvipalvelun </a:t>
            </a:r>
            <a:r>
              <a:rPr lang="fi-FI" dirty="0" smtClean="0"/>
              <a:t>käyttö opiskelun tukena</a:t>
            </a:r>
            <a:br>
              <a:rPr lang="fi-FI" dirty="0" smtClean="0"/>
            </a:br>
            <a:r>
              <a:rPr lang="fi-FI" dirty="0" smtClean="0"/>
              <a:t>case: </a:t>
            </a:r>
            <a:r>
              <a:rPr lang="fi-FI" dirty="0" err="1" smtClean="0"/>
              <a:t>Live</a:t>
            </a:r>
            <a:r>
              <a:rPr lang="fi-FI" dirty="0" err="1" smtClean="0"/>
              <a:t>@edu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593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sky7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" b="4427"/>
          <a:stretch>
            <a:fillRect/>
          </a:stretch>
        </p:blipFill>
        <p:spPr/>
      </p:pic>
      <p:sp>
        <p:nvSpPr>
          <p:cNvPr id="7" name="Ellipsi 6"/>
          <p:cNvSpPr/>
          <p:nvPr/>
        </p:nvSpPr>
        <p:spPr>
          <a:xfrm>
            <a:off x="1642533" y="1955800"/>
            <a:ext cx="1168400" cy="287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46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ky3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8" r="8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0437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ky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74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17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linkClick r:id="rId2"/>
              </a:rPr>
              <a:t>http://peda.net/polku/liveohje</a:t>
            </a:r>
            <a:r>
              <a:rPr lang="fi-FI" dirty="0"/>
              <a:t> </a:t>
            </a:r>
          </a:p>
        </p:txBody>
      </p:sp>
      <p:pic>
        <p:nvPicPr>
          <p:cNvPr id="4" name="Sisällön paikkamerkki 3" descr="sky5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9" r="68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15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hlinkClick r:id="rId2"/>
              </a:rPr>
              <a:t>http://peda.net/polku/liveohje</a:t>
            </a:r>
            <a:r>
              <a:rPr lang="fi-FI" dirty="0"/>
              <a:t> </a:t>
            </a:r>
          </a:p>
        </p:txBody>
      </p:sp>
      <p:pic>
        <p:nvPicPr>
          <p:cNvPr id="4" name="Sisällön paikkamerkki 3" descr="sky6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7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27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http://www.peda.net/openkortti</a:t>
            </a:r>
            <a:endParaRPr lang="fi-FI" dirty="0"/>
          </a:p>
        </p:txBody>
      </p:sp>
      <p:pic>
        <p:nvPicPr>
          <p:cNvPr id="4" name="Sisällön paikkamerkki 3" descr="sky8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4" b="10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489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3618" y="380486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” Ihmiset alkavat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epäillä omaa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maalaisjärkeään,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koska ” asiantuntijat ”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esittävät sanomansa </a:t>
            </a:r>
          </a:p>
          <a:p>
            <a:pPr eaLnBrk="1" hangingPunct="1">
              <a:buFontTx/>
              <a:buNone/>
            </a:pPr>
            <a:r>
              <a:rPr lang="fi-FI" sz="4000" dirty="0">
                <a:latin typeface="Comic Sans MS" charset="0"/>
              </a:rPr>
              <a:t>  monimutkaisesti. ”</a:t>
            </a:r>
            <a:endParaRPr lang="en-US" sz="4000" dirty="0">
              <a:latin typeface="Comic Sans MS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1371600" y="5300128"/>
            <a:ext cx="73931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Lisätietoja: </a:t>
            </a:r>
            <a:r>
              <a:rPr lang="fi-FI" sz="3200" dirty="0" err="1" smtClean="0"/>
              <a:t>petri.lounaskorpi@gmail.com</a:t>
            </a:r>
            <a:endParaRPr lang="fi-FI" sz="3200" dirty="0"/>
          </a:p>
          <a:p>
            <a:r>
              <a:rPr lang="fi-FI" sz="3200" dirty="0" smtClean="0"/>
              <a:t>                     040 7343889</a:t>
            </a:r>
          </a:p>
          <a:p>
            <a:r>
              <a:rPr lang="fi-FI" sz="3200" dirty="0"/>
              <a:t> </a:t>
            </a:r>
            <a:r>
              <a:rPr lang="fi-FI" sz="3200" dirty="0" smtClean="0"/>
              <a:t>                    </a:t>
            </a:r>
            <a:r>
              <a:rPr lang="fi-FI" sz="3200" dirty="0" err="1"/>
              <a:t>l</a:t>
            </a:r>
            <a:r>
              <a:rPr lang="fi-FI" sz="3200" dirty="0" err="1" smtClean="0"/>
              <a:t>auri.pirkkalainen@konnevesi.fi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462994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9144000" cy="1143001"/>
          </a:xfrm>
        </p:spPr>
        <p:txBody>
          <a:bodyPr/>
          <a:lstStyle/>
          <a:p>
            <a:pPr eaLnBrk="1" hangingPunct="1"/>
            <a:r>
              <a:rPr lang="fi-FI" sz="3200" b="1">
                <a:latin typeface="Calibri" charset="0"/>
              </a:rPr>
              <a:t>Opiskelijalähtöinen Koulutustarjonta 201X - &gt;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42988" y="4797425"/>
            <a:ext cx="3673475" cy="1511300"/>
            <a:chOff x="657" y="2886"/>
            <a:chExt cx="2314" cy="952"/>
          </a:xfrm>
        </p:grpSpPr>
        <p:sp>
          <p:nvSpPr>
            <p:cNvPr id="56359" name="Rectangle 4"/>
            <p:cNvSpPr>
              <a:spLocks noChangeArrowheads="1"/>
            </p:cNvSpPr>
            <p:nvPr/>
          </p:nvSpPr>
          <p:spPr bwMode="auto">
            <a:xfrm>
              <a:off x="657" y="2886"/>
              <a:ext cx="2314" cy="9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i-FI">
                <a:latin typeface="Calibri" charset="0"/>
              </a:endParaRPr>
            </a:p>
          </p:txBody>
        </p:sp>
        <p:sp>
          <p:nvSpPr>
            <p:cNvPr id="56360" name="Text Box 5"/>
            <p:cNvSpPr txBox="1">
              <a:spLocks noChangeArrowheads="1"/>
            </p:cNvSpPr>
            <p:nvPr/>
          </p:nvSpPr>
          <p:spPr bwMode="auto">
            <a:xfrm>
              <a:off x="1020" y="3067"/>
              <a:ext cx="144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PERUSOPETUS</a:t>
              </a:r>
            </a:p>
            <a:p>
              <a:pPr eaLnBrk="1" hangingPunct="1"/>
              <a:r>
                <a:rPr lang="fi-FI" sz="1800" b="1">
                  <a:latin typeface="Calibri" charset="0"/>
                </a:rPr>
                <a:t>= F 2 F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716463" y="4797425"/>
            <a:ext cx="1439862" cy="1511300"/>
            <a:chOff x="2971" y="2886"/>
            <a:chExt cx="907" cy="952"/>
          </a:xfrm>
        </p:grpSpPr>
        <p:sp>
          <p:nvSpPr>
            <p:cNvPr id="56357" name="Rectangle 7"/>
            <p:cNvSpPr>
              <a:spLocks noChangeArrowheads="1"/>
            </p:cNvSpPr>
            <p:nvPr/>
          </p:nvSpPr>
          <p:spPr bwMode="auto">
            <a:xfrm>
              <a:off x="2971" y="2886"/>
              <a:ext cx="907" cy="952"/>
            </a:xfrm>
            <a:prstGeom prst="rect">
              <a:avLst/>
            </a:prstGeom>
            <a:solidFill>
              <a:schemeClr val="accent1">
                <a:alpha val="61176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8" name="Text Box 8"/>
            <p:cNvSpPr txBox="1">
              <a:spLocks noChangeArrowheads="1"/>
            </p:cNvSpPr>
            <p:nvPr/>
          </p:nvSpPr>
          <p:spPr bwMode="auto">
            <a:xfrm>
              <a:off x="3061" y="2976"/>
              <a:ext cx="797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YHTEINEN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 OPETUS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VN TAI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VAIHTO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156325" y="4797425"/>
            <a:ext cx="1562100" cy="1511300"/>
            <a:chOff x="3878" y="2886"/>
            <a:chExt cx="984" cy="952"/>
          </a:xfrm>
        </p:grpSpPr>
        <p:sp>
          <p:nvSpPr>
            <p:cNvPr id="56355" name="Rectangle 10"/>
            <p:cNvSpPr>
              <a:spLocks noChangeArrowheads="1"/>
            </p:cNvSpPr>
            <p:nvPr/>
          </p:nvSpPr>
          <p:spPr bwMode="auto">
            <a:xfrm>
              <a:off x="3878" y="2886"/>
              <a:ext cx="907" cy="952"/>
            </a:xfrm>
            <a:prstGeom prst="rect">
              <a:avLst/>
            </a:prstGeom>
            <a:solidFill>
              <a:schemeClr val="accent1">
                <a:alpha val="38039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6" name="Text Box 11"/>
            <p:cNvSpPr txBox="1">
              <a:spLocks noChangeArrowheads="1"/>
            </p:cNvSpPr>
            <p:nvPr/>
          </p:nvSpPr>
          <p:spPr bwMode="auto">
            <a:xfrm>
              <a:off x="3878" y="2931"/>
              <a:ext cx="98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MOMU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VERKKO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-OPETUS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= VN F2F MIN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JA VERKKO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596188" y="4797425"/>
            <a:ext cx="1439862" cy="1511300"/>
            <a:chOff x="4785" y="2886"/>
            <a:chExt cx="907" cy="952"/>
          </a:xfrm>
        </p:grpSpPr>
        <p:sp>
          <p:nvSpPr>
            <p:cNvPr id="56353" name="Rectangle 13"/>
            <p:cNvSpPr>
              <a:spLocks noChangeArrowheads="1"/>
            </p:cNvSpPr>
            <p:nvPr/>
          </p:nvSpPr>
          <p:spPr bwMode="auto">
            <a:xfrm>
              <a:off x="4785" y="2886"/>
              <a:ext cx="907" cy="952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4" name="Text Box 14"/>
            <p:cNvSpPr txBox="1">
              <a:spLocks noChangeArrowheads="1"/>
            </p:cNvSpPr>
            <p:nvPr/>
          </p:nvSpPr>
          <p:spPr bwMode="auto">
            <a:xfrm>
              <a:off x="4876" y="3067"/>
              <a:ext cx="685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VERKKO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-KURSSI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INO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2771775" y="1916113"/>
            <a:ext cx="4752975" cy="1728787"/>
            <a:chOff x="1746" y="1207"/>
            <a:chExt cx="2994" cy="1089"/>
          </a:xfrm>
        </p:grpSpPr>
        <p:sp>
          <p:nvSpPr>
            <p:cNvPr id="56351" name="Oval 16"/>
            <p:cNvSpPr>
              <a:spLocks noChangeArrowheads="1"/>
            </p:cNvSpPr>
            <p:nvPr/>
          </p:nvSpPr>
          <p:spPr bwMode="auto">
            <a:xfrm>
              <a:off x="1746" y="1207"/>
              <a:ext cx="2994" cy="1089"/>
            </a:xfrm>
            <a:prstGeom prst="ellipse">
              <a:avLst/>
            </a:prstGeom>
            <a:solidFill>
              <a:srgbClr val="33CCCC">
                <a:alpha val="27058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52" name="Text Box 17"/>
            <p:cNvSpPr txBox="1">
              <a:spLocks noChangeArrowheads="1"/>
            </p:cNvSpPr>
            <p:nvPr/>
          </p:nvSpPr>
          <p:spPr bwMode="auto">
            <a:xfrm>
              <a:off x="2245" y="1389"/>
              <a:ext cx="219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 b="1">
                  <a:latin typeface="Calibri" charset="0"/>
                </a:rPr>
                <a:t>KOULUTUSTARJOTIN </a:t>
              </a:r>
            </a:p>
            <a:p>
              <a:pPr eaLnBrk="1" hangingPunct="1"/>
              <a:endParaRPr lang="fi-FI" sz="1800" b="1">
                <a:latin typeface="Calibri" charset="0"/>
              </a:endParaRPr>
            </a:p>
            <a:p>
              <a:pPr eaLnBrk="1" hangingPunct="1"/>
              <a:r>
                <a:rPr lang="fi-FI" sz="1800" b="1">
                  <a:latin typeface="Calibri" charset="0"/>
                </a:rPr>
                <a:t>                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288" y="3500438"/>
            <a:ext cx="3024187" cy="1204912"/>
            <a:chOff x="612" y="2069"/>
            <a:chExt cx="1905" cy="759"/>
          </a:xfrm>
        </p:grpSpPr>
        <p:sp>
          <p:nvSpPr>
            <p:cNvPr id="56349" name="Line 19"/>
            <p:cNvSpPr>
              <a:spLocks noChangeShapeType="1"/>
            </p:cNvSpPr>
            <p:nvPr/>
          </p:nvSpPr>
          <p:spPr bwMode="auto">
            <a:xfrm flipV="1">
              <a:off x="1338" y="2103"/>
              <a:ext cx="1179" cy="725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50" name="Text Box 20"/>
            <p:cNvSpPr txBox="1">
              <a:spLocks noChangeArrowheads="1"/>
            </p:cNvSpPr>
            <p:nvPr/>
          </p:nvSpPr>
          <p:spPr bwMode="auto">
            <a:xfrm>
              <a:off x="612" y="2069"/>
              <a:ext cx="149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2000" b="1">
                  <a:latin typeface="Calibri" charset="0"/>
                </a:rPr>
                <a:t>OPPILAITOKSEN </a:t>
              </a:r>
            </a:p>
            <a:p>
              <a:pPr eaLnBrk="1" hangingPunct="1"/>
              <a:r>
                <a:rPr lang="fi-FI" sz="2000" b="1">
                  <a:latin typeface="Calibri" charset="0"/>
                </a:rPr>
                <a:t>OPS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3492500" y="3789363"/>
            <a:ext cx="2016125" cy="935037"/>
            <a:chOff x="2109" y="2251"/>
            <a:chExt cx="1270" cy="589"/>
          </a:xfrm>
        </p:grpSpPr>
        <p:sp>
          <p:nvSpPr>
            <p:cNvPr id="56347" name="Line 22"/>
            <p:cNvSpPr>
              <a:spLocks noChangeShapeType="1"/>
            </p:cNvSpPr>
            <p:nvPr/>
          </p:nvSpPr>
          <p:spPr bwMode="auto">
            <a:xfrm flipH="1" flipV="1">
              <a:off x="3288" y="2251"/>
              <a:ext cx="91" cy="589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8" name="Text Box 23"/>
            <p:cNvSpPr txBox="1">
              <a:spLocks noChangeArrowheads="1"/>
            </p:cNvSpPr>
            <p:nvPr/>
          </p:nvSpPr>
          <p:spPr bwMode="auto">
            <a:xfrm>
              <a:off x="2109" y="2387"/>
              <a:ext cx="116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OPPILAITOSTEN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SOPIMUS</a:t>
              </a:r>
            </a:p>
          </p:txBody>
        </p:sp>
      </p:grp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5867400" y="3644900"/>
            <a:ext cx="1592263" cy="1079500"/>
            <a:chOff x="3696" y="2160"/>
            <a:chExt cx="1003" cy="680"/>
          </a:xfrm>
        </p:grpSpPr>
        <p:sp>
          <p:nvSpPr>
            <p:cNvPr id="56345" name="Line 25"/>
            <p:cNvSpPr>
              <a:spLocks noChangeShapeType="1"/>
            </p:cNvSpPr>
            <p:nvPr/>
          </p:nvSpPr>
          <p:spPr bwMode="auto">
            <a:xfrm flipH="1" flipV="1">
              <a:off x="3696" y="2160"/>
              <a:ext cx="454" cy="680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6" name="Text Box 26"/>
            <p:cNvSpPr txBox="1">
              <a:spLocks noChangeArrowheads="1"/>
            </p:cNvSpPr>
            <p:nvPr/>
          </p:nvSpPr>
          <p:spPr bwMode="auto">
            <a:xfrm>
              <a:off x="4014" y="2205"/>
              <a:ext cx="68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  </a:t>
              </a:r>
              <a:r>
                <a:rPr lang="fi-FI" sz="2000" b="1">
                  <a:latin typeface="Calibri" charset="0"/>
                </a:rPr>
                <a:t>OPS</a:t>
              </a:r>
            </a:p>
            <a:p>
              <a:pPr eaLnBrk="1" hangingPunct="1"/>
              <a:r>
                <a:rPr lang="fi-FI" sz="2000" b="1">
                  <a:latin typeface="Calibri" charset="0"/>
                </a:rPr>
                <a:t>LIITTO</a:t>
              </a:r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7235825" y="3043238"/>
            <a:ext cx="2078038" cy="1681162"/>
            <a:chOff x="4558" y="1781"/>
            <a:chExt cx="1309" cy="1059"/>
          </a:xfrm>
        </p:grpSpPr>
        <p:sp>
          <p:nvSpPr>
            <p:cNvPr id="56343" name="Line 28"/>
            <p:cNvSpPr>
              <a:spLocks noChangeShapeType="1"/>
            </p:cNvSpPr>
            <p:nvPr/>
          </p:nvSpPr>
          <p:spPr bwMode="auto">
            <a:xfrm flipH="1" flipV="1">
              <a:off x="4558" y="1933"/>
              <a:ext cx="862" cy="907"/>
            </a:xfrm>
            <a:prstGeom prst="line">
              <a:avLst/>
            </a:prstGeom>
            <a:noFill/>
            <a:ln w="2000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4" name="Text Box 29"/>
            <p:cNvSpPr txBox="1">
              <a:spLocks noChangeArrowheads="1"/>
            </p:cNvSpPr>
            <p:nvPr/>
          </p:nvSpPr>
          <p:spPr bwMode="auto">
            <a:xfrm>
              <a:off x="4967" y="1781"/>
              <a:ext cx="900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 b="1">
                  <a:latin typeface="Calibri" charset="0"/>
                </a:rPr>
                <a:t>ULKOINEN</a:t>
              </a:r>
            </a:p>
            <a:p>
              <a:pPr eaLnBrk="1" hangingPunct="1"/>
              <a:r>
                <a:rPr lang="fi-FI" sz="1800" b="1">
                  <a:latin typeface="Calibri" charset="0"/>
                </a:rPr>
                <a:t>VK</a:t>
              </a:r>
            </a:p>
            <a:p>
              <a:pPr eaLnBrk="1" hangingPunct="1"/>
              <a:r>
                <a:rPr lang="fi-FI" sz="1800" b="1">
                  <a:latin typeface="Calibri" charset="0"/>
                </a:rPr>
                <a:t>TARJOTIN</a:t>
              </a:r>
            </a:p>
            <a:p>
              <a:pPr eaLnBrk="1" hangingPunct="1"/>
              <a:endParaRPr lang="fi-FI" sz="1800" b="1">
                <a:latin typeface="Calibri" charset="0"/>
              </a:endParaRPr>
            </a:p>
            <a:p>
              <a:pPr eaLnBrk="1" hangingPunct="1"/>
              <a:endParaRPr lang="fi-FI" sz="1800" b="1">
                <a:latin typeface="Calibri" charset="0"/>
              </a:endParaRPr>
            </a:p>
          </p:txBody>
        </p:sp>
      </p:grp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4643438" y="762000"/>
            <a:ext cx="654050" cy="1082675"/>
            <a:chOff x="2925" y="480"/>
            <a:chExt cx="412" cy="682"/>
          </a:xfrm>
        </p:grpSpPr>
        <p:sp>
          <p:nvSpPr>
            <p:cNvPr id="56335" name="Oval 31"/>
            <p:cNvSpPr>
              <a:spLocks noChangeArrowheads="1"/>
            </p:cNvSpPr>
            <p:nvPr/>
          </p:nvSpPr>
          <p:spPr bwMode="auto">
            <a:xfrm>
              <a:off x="3016" y="709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36" name="Line 32"/>
            <p:cNvSpPr>
              <a:spLocks noChangeShapeType="1"/>
            </p:cNvSpPr>
            <p:nvPr/>
          </p:nvSpPr>
          <p:spPr bwMode="auto">
            <a:xfrm>
              <a:off x="3061" y="845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37" name="Line 33"/>
            <p:cNvSpPr>
              <a:spLocks noChangeShapeType="1"/>
            </p:cNvSpPr>
            <p:nvPr/>
          </p:nvSpPr>
          <p:spPr bwMode="auto">
            <a:xfrm flipH="1">
              <a:off x="2925" y="1026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38" name="Line 34"/>
            <p:cNvSpPr>
              <a:spLocks noChangeShapeType="1"/>
            </p:cNvSpPr>
            <p:nvPr/>
          </p:nvSpPr>
          <p:spPr bwMode="auto">
            <a:xfrm>
              <a:off x="3061" y="1026"/>
              <a:ext cx="13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39" name="Line 35"/>
            <p:cNvSpPr>
              <a:spLocks noChangeShapeType="1"/>
            </p:cNvSpPr>
            <p:nvPr/>
          </p:nvSpPr>
          <p:spPr bwMode="auto">
            <a:xfrm flipV="1">
              <a:off x="2925" y="89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0" name="Line 36"/>
            <p:cNvSpPr>
              <a:spLocks noChangeShapeType="1"/>
            </p:cNvSpPr>
            <p:nvPr/>
          </p:nvSpPr>
          <p:spPr bwMode="auto">
            <a:xfrm>
              <a:off x="3061" y="890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1" name="Line 37"/>
            <p:cNvSpPr>
              <a:spLocks noChangeShapeType="1"/>
            </p:cNvSpPr>
            <p:nvPr/>
          </p:nvSpPr>
          <p:spPr bwMode="auto">
            <a:xfrm flipH="1" flipV="1">
              <a:off x="3107" y="754"/>
              <a:ext cx="4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56342" name="Text Box 38"/>
            <p:cNvSpPr txBox="1">
              <a:spLocks noChangeArrowheads="1"/>
            </p:cNvSpPr>
            <p:nvPr/>
          </p:nvSpPr>
          <p:spPr bwMode="auto">
            <a:xfrm>
              <a:off x="3107" y="480"/>
              <a:ext cx="23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3200">
                  <a:latin typeface="Calibri" charset="0"/>
                </a:rPr>
                <a:t>?</a:t>
              </a:r>
            </a:p>
          </p:txBody>
        </p:sp>
      </p:grpSp>
      <p:grpSp>
        <p:nvGrpSpPr>
          <p:cNvPr id="40" name="Group 12"/>
          <p:cNvGrpSpPr>
            <a:grpSpLocks/>
          </p:cNvGrpSpPr>
          <p:nvPr/>
        </p:nvGrpSpPr>
        <p:grpSpPr bwMode="auto">
          <a:xfrm>
            <a:off x="7610475" y="900113"/>
            <a:ext cx="1508125" cy="1511300"/>
            <a:chOff x="4765" y="2886"/>
            <a:chExt cx="950" cy="952"/>
          </a:xfrm>
        </p:grpSpPr>
        <p:sp>
          <p:nvSpPr>
            <p:cNvPr id="56333" name="Rectangle 13"/>
            <p:cNvSpPr>
              <a:spLocks noChangeArrowheads="1"/>
            </p:cNvSpPr>
            <p:nvPr/>
          </p:nvSpPr>
          <p:spPr bwMode="auto">
            <a:xfrm>
              <a:off x="4785" y="2886"/>
              <a:ext cx="907" cy="952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i-FI">
                <a:latin typeface="Calibri" charset="0"/>
              </a:endParaRPr>
            </a:p>
          </p:txBody>
        </p:sp>
        <p:sp>
          <p:nvSpPr>
            <p:cNvPr id="56334" name="Text Box 14"/>
            <p:cNvSpPr txBox="1">
              <a:spLocks noChangeArrowheads="1"/>
            </p:cNvSpPr>
            <p:nvPr/>
          </p:nvSpPr>
          <p:spPr bwMode="auto">
            <a:xfrm>
              <a:off x="4765" y="3067"/>
              <a:ext cx="9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600" b="1">
                  <a:latin typeface="Calibri" charset="0"/>
                </a:rPr>
                <a:t>Pilvityövälineet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Oppimisen </a:t>
              </a:r>
            </a:p>
            <a:p>
              <a:pPr eaLnBrk="1" hangingPunct="1"/>
              <a:r>
                <a:rPr lang="fi-FI" sz="1600" b="1">
                  <a:latin typeface="Calibri" charset="0"/>
                </a:rPr>
                <a:t>Tukena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8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itä 14"/>
          <p:cNvGrpSpPr>
            <a:grpSpLocks/>
          </p:cNvGrpSpPr>
          <p:nvPr/>
        </p:nvGrpSpPr>
        <p:grpSpPr bwMode="auto">
          <a:xfrm>
            <a:off x="-873125" y="-198438"/>
            <a:ext cx="9590088" cy="4841876"/>
            <a:chOff x="-873062" y="-198448"/>
            <a:chExt cx="9590446" cy="4842107"/>
          </a:xfrm>
        </p:grpSpPr>
        <p:sp>
          <p:nvSpPr>
            <p:cNvPr id="5" name="Kuvatekstipilvi 4"/>
            <p:cNvSpPr/>
            <p:nvPr/>
          </p:nvSpPr>
          <p:spPr>
            <a:xfrm rot="10800000">
              <a:off x="-873062" y="-198448"/>
              <a:ext cx="9590446" cy="4842107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sp>
          <p:nvSpPr>
            <p:cNvPr id="77838" name="Tekstiruutu 10"/>
            <p:cNvSpPr txBox="1">
              <a:spLocks noChangeArrowheads="1"/>
            </p:cNvSpPr>
            <p:nvPr/>
          </p:nvSpPr>
          <p:spPr bwMode="auto">
            <a:xfrm>
              <a:off x="7239509" y="662040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INTERNET</a:t>
              </a:r>
            </a:p>
          </p:txBody>
        </p:sp>
      </p:grpSp>
      <p:grpSp>
        <p:nvGrpSpPr>
          <p:cNvPr id="3" name="Ryhmitä 16"/>
          <p:cNvGrpSpPr>
            <a:grpSpLocks/>
          </p:cNvGrpSpPr>
          <p:nvPr/>
        </p:nvGrpSpPr>
        <p:grpSpPr bwMode="auto">
          <a:xfrm>
            <a:off x="3810000" y="1800225"/>
            <a:ext cx="3852863" cy="1625600"/>
            <a:chOff x="3809932" y="1799869"/>
            <a:chExt cx="3852873" cy="1625715"/>
          </a:xfrm>
        </p:grpSpPr>
        <p:pic>
          <p:nvPicPr>
            <p:cNvPr id="77835" name="Kuva 5" descr="PL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182" y="1799869"/>
              <a:ext cx="2855623" cy="1625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uora nuoliyhdysviiva 12"/>
            <p:cNvCxnSpPr/>
            <p:nvPr/>
          </p:nvCxnSpPr>
          <p:spPr>
            <a:xfrm rot="10800000">
              <a:off x="3809932" y="2023723"/>
              <a:ext cx="898527" cy="542963"/>
            </a:xfrm>
            <a:prstGeom prst="straightConnector1">
              <a:avLst/>
            </a:prstGeom>
            <a:ln w="101600">
              <a:solidFill>
                <a:schemeClr val="accent1">
                  <a:alpha val="92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Ryhmitä 17"/>
          <p:cNvGrpSpPr>
            <a:grpSpLocks/>
          </p:cNvGrpSpPr>
          <p:nvPr/>
        </p:nvGrpSpPr>
        <p:grpSpPr bwMode="auto">
          <a:xfrm>
            <a:off x="0" y="0"/>
            <a:ext cx="3743325" cy="3425825"/>
            <a:chOff x="0" y="0"/>
            <a:chExt cx="3743792" cy="3425584"/>
          </a:xfrm>
        </p:grpSpPr>
        <p:sp>
          <p:nvSpPr>
            <p:cNvPr id="77833" name="Tekstiruutu 11"/>
            <p:cNvSpPr txBox="1">
              <a:spLocks noChangeArrowheads="1"/>
            </p:cNvSpPr>
            <p:nvPr/>
          </p:nvSpPr>
          <p:spPr bwMode="auto">
            <a:xfrm>
              <a:off x="0" y="2779253"/>
              <a:ext cx="1097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 sz="1800">
                  <a:latin typeface="Calibri" charset="0"/>
                </a:rPr>
                <a:t>PILVI</a:t>
              </a:r>
            </a:p>
            <a:p>
              <a:pPr eaLnBrk="1" hangingPunct="1"/>
              <a:r>
                <a:rPr lang="fi-FI" sz="1800">
                  <a:latin typeface="Calibri" charset="0"/>
                </a:rPr>
                <a:t>PALVELUT</a:t>
              </a:r>
            </a:p>
          </p:txBody>
        </p:sp>
        <p:pic>
          <p:nvPicPr>
            <p:cNvPr id="77834" name="Kuva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43792" cy="283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828" name="Tekstiruutu 13"/>
          <p:cNvSpPr txBox="1">
            <a:spLocks noChangeArrowheads="1"/>
          </p:cNvSpPr>
          <p:nvPr/>
        </p:nvSpPr>
        <p:spPr bwMode="auto">
          <a:xfrm>
            <a:off x="-66675" y="5424488"/>
            <a:ext cx="623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b="1">
                <a:latin typeface="Comic Sans MS" charset="0"/>
                <a:cs typeface="Comic Sans MS" charset="0"/>
              </a:rPr>
              <a:t>TIETOTEKNIIKKA SIIRTYY </a:t>
            </a:r>
            <a:r>
              <a:rPr lang="ja-JP" altLang="fi-FI" b="1">
                <a:latin typeface="Comic Sans MS" charset="0"/>
                <a:cs typeface="Comic Sans MS" charset="0"/>
              </a:rPr>
              <a:t>”</a:t>
            </a:r>
            <a:r>
              <a:rPr lang="fi-FI" altLang="ja-JP" b="1">
                <a:latin typeface="Comic Sans MS" charset="0"/>
                <a:cs typeface="Comic Sans MS" charset="0"/>
              </a:rPr>
              <a:t>PILVEEN</a:t>
            </a:r>
            <a:r>
              <a:rPr lang="ja-JP" altLang="fi-FI" b="1">
                <a:latin typeface="Comic Sans MS" charset="0"/>
                <a:cs typeface="Comic Sans MS" charset="0"/>
              </a:rPr>
              <a:t>”</a:t>
            </a:r>
            <a:endParaRPr lang="fi-FI" b="1">
              <a:latin typeface="Comic Sans MS" charset="0"/>
              <a:cs typeface="Comic Sans MS" charset="0"/>
            </a:endParaRPr>
          </a:p>
        </p:txBody>
      </p:sp>
      <p:grpSp>
        <p:nvGrpSpPr>
          <p:cNvPr id="9" name="Ryhmitä 15"/>
          <p:cNvGrpSpPr>
            <a:grpSpLocks/>
          </p:cNvGrpSpPr>
          <p:nvPr/>
        </p:nvGrpSpPr>
        <p:grpSpPr bwMode="auto">
          <a:xfrm>
            <a:off x="5876925" y="3425825"/>
            <a:ext cx="3267075" cy="3432175"/>
            <a:chOff x="5877004" y="3425584"/>
            <a:chExt cx="3266996" cy="3432416"/>
          </a:xfrm>
        </p:grpSpPr>
        <p:pic>
          <p:nvPicPr>
            <p:cNvPr id="77831" name="Kuva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004" y="4186938"/>
              <a:ext cx="3266996" cy="267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uora nuoliyhdysviiva 9"/>
            <p:cNvCxnSpPr/>
            <p:nvPr/>
          </p:nvCxnSpPr>
          <p:spPr>
            <a:xfrm rot="16200000" flipV="1">
              <a:off x="6170626" y="3908231"/>
              <a:ext cx="1217698" cy="252406"/>
            </a:xfrm>
            <a:prstGeom prst="straightConnector1">
              <a:avLst/>
            </a:prstGeom>
            <a:ln w="101600">
              <a:solidFill>
                <a:schemeClr val="accent1">
                  <a:alpha val="92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kstiruutu 3"/>
          <p:cNvSpPr txBox="1">
            <a:spLocks noChangeArrowheads="1"/>
          </p:cNvSpPr>
          <p:nvPr/>
        </p:nvSpPr>
        <p:spPr bwMode="auto">
          <a:xfrm>
            <a:off x="4132263" y="338138"/>
            <a:ext cx="203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i-FI" sz="3600" b="1"/>
              <a:t>PedaNet</a:t>
            </a:r>
          </a:p>
        </p:txBody>
      </p:sp>
    </p:spTree>
    <p:extLst>
      <p:ext uri="{BB962C8B-B14F-4D97-AF65-F5344CB8AC3E}">
        <p14:creationId xmlns:p14="http://schemas.microsoft.com/office/powerpoint/2010/main" val="50496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134"/>
          <p:cNvGrpSpPr>
            <a:grpSpLocks/>
          </p:cNvGrpSpPr>
          <p:nvPr/>
        </p:nvGrpSpPr>
        <p:grpSpPr bwMode="auto">
          <a:xfrm>
            <a:off x="762000" y="1901825"/>
            <a:ext cx="7124700" cy="5400675"/>
            <a:chOff x="1835330" y="1901874"/>
            <a:chExt cx="5337703" cy="5400441"/>
          </a:xfrm>
        </p:grpSpPr>
        <p:sp>
          <p:nvSpPr>
            <p:cNvPr id="56" name="Down Arrow 55"/>
            <p:cNvSpPr>
              <a:spLocks noChangeArrowheads="1"/>
            </p:cNvSpPr>
            <p:nvPr/>
          </p:nvSpPr>
          <p:spPr bwMode="auto">
            <a:xfrm rot="-8108442">
              <a:off x="6379752" y="1901874"/>
              <a:ext cx="308036" cy="5400441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A07400">
                    <a:alpha val="0"/>
                  </a:srgbClr>
                </a:gs>
                <a:gs pos="50000">
                  <a:srgbClr val="E6A900">
                    <a:alpha val="50000"/>
                  </a:srgbClr>
                </a:gs>
                <a:gs pos="100000">
                  <a:srgbClr val="FFCA00"/>
                </a:gs>
              </a:gsLst>
              <a:lin ang="10200000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 rot="18850055">
              <a:off x="6065163" y="4318102"/>
              <a:ext cx="1916029" cy="29971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smtClean="0">
                  <a:solidFill>
                    <a:srgbClr val="26267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Informaatio</a:t>
              </a: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 rot="2695249">
              <a:off x="1835330" y="4424303"/>
              <a:ext cx="1313018" cy="40003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smtClean="0">
                  <a:solidFill>
                    <a:srgbClr val="262673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Prosessit</a:t>
              </a:r>
            </a:p>
          </p:txBody>
        </p:sp>
        <p:sp>
          <p:nvSpPr>
            <p:cNvPr id="57" name="Down Arrow 56"/>
            <p:cNvSpPr>
              <a:spLocks noChangeArrowheads="1"/>
            </p:cNvSpPr>
            <p:nvPr/>
          </p:nvSpPr>
          <p:spPr bwMode="auto">
            <a:xfrm rot="8108442" flipH="1">
              <a:off x="2674995" y="1901874"/>
              <a:ext cx="308036" cy="5400441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A07400">
                    <a:alpha val="0"/>
                  </a:srgbClr>
                </a:gs>
                <a:gs pos="50000">
                  <a:srgbClr val="E6A900">
                    <a:alpha val="50000"/>
                  </a:srgbClr>
                </a:gs>
                <a:gs pos="100000">
                  <a:srgbClr val="FFCA00"/>
                </a:gs>
              </a:gsLst>
              <a:lin ang="10200000"/>
            </a:gradFill>
            <a:ln w="25400">
              <a:noFill/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srgbClr val="FFFFFF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8370" name="Group 176"/>
          <p:cNvGrpSpPr>
            <a:grpSpLocks/>
          </p:cNvGrpSpPr>
          <p:nvPr/>
        </p:nvGrpSpPr>
        <p:grpSpPr bwMode="auto">
          <a:xfrm>
            <a:off x="2590800" y="4724400"/>
            <a:ext cx="4191000" cy="914400"/>
            <a:chOff x="2591223" y="5410200"/>
            <a:chExt cx="4190577" cy="914101"/>
          </a:xfrm>
        </p:grpSpPr>
        <p:pic>
          <p:nvPicPr>
            <p:cNvPr id="58396" name="Rectangle 7203" descr="Database 4 blu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95" y="5722635"/>
              <a:ext cx="740511" cy="601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7" name="Rectangle 348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32069" y="5842229"/>
              <a:ext cx="1038119" cy="46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Text Box 13"/>
            <p:cNvSpPr txBox="1">
              <a:spLocks noChangeArrowheads="1"/>
            </p:cNvSpPr>
            <p:nvPr/>
          </p:nvSpPr>
          <p:spPr bwMode="auto">
            <a:xfrm>
              <a:off x="2591223" y="5410200"/>
              <a:ext cx="4190577" cy="39991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i-FI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Segoe" charset="0"/>
                </a:rPr>
                <a:t>Tietojärjestelmät</a:t>
              </a:r>
              <a:endPara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Segoe" charset="0"/>
              </a:endParaRPr>
            </a:p>
          </p:txBody>
        </p:sp>
      </p:grpSp>
      <p:sp>
        <p:nvSpPr>
          <p:cNvPr id="121" name="Title 49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i-FI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Oppilaitoksen teknologiaympäristöt </a:t>
            </a:r>
            <a:br>
              <a:rPr lang="fi-FI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</a:br>
            <a:r>
              <a:rPr lang="fi-FI" sz="4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tulevaisuudessa</a:t>
            </a: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grpSp>
        <p:nvGrpSpPr>
          <p:cNvPr id="58372" name="Group 175"/>
          <p:cNvGrpSpPr>
            <a:grpSpLocks/>
          </p:cNvGrpSpPr>
          <p:nvPr/>
        </p:nvGrpSpPr>
        <p:grpSpPr bwMode="auto">
          <a:xfrm>
            <a:off x="0" y="3257550"/>
            <a:ext cx="9144000" cy="3381375"/>
            <a:chOff x="0" y="3257346"/>
            <a:chExt cx="9144001" cy="3380451"/>
          </a:xfrm>
        </p:grpSpPr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209800" y="5714124"/>
              <a:ext cx="5029201" cy="9236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Rakenteellinen tiedonkäsittely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i-FI" sz="1200" smtClean="0">
                  <a:latin typeface="Calibri" charset="0"/>
                </a:rPr>
                <a:t>Oppilashallintojärjestelmät, reissuvihko, intranet, oppimisympäristö, hallinnon palvelut: sähköiset työnkulut, sähköposti, kalenterit jne</a:t>
              </a:r>
              <a:r>
                <a:rPr lang="fi-FI" sz="12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.</a:t>
              </a:r>
              <a:endParaRPr lang="en-US" sz="120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endParaRPr>
            </a:p>
          </p:txBody>
        </p:sp>
        <p:sp>
          <p:nvSpPr>
            <p:cNvPr id="119" name="Text Box 9"/>
            <p:cNvSpPr txBox="1">
              <a:spLocks noChangeArrowheads="1"/>
            </p:cNvSpPr>
            <p:nvPr/>
          </p:nvSpPr>
          <p:spPr bwMode="auto">
            <a:xfrm>
              <a:off x="0" y="3257346"/>
              <a:ext cx="2501900" cy="70783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fi-FI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Tarpeen mukaan toimiminen</a:t>
              </a:r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6400801" y="3257346"/>
              <a:ext cx="2743200" cy="39994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smtClean="0">
                  <a:effectLst>
                    <a:outerShdw blurRad="38100" dist="38100" dir="2700000" algn="tl">
                      <a:srgbClr val="DDDDDD"/>
                    </a:outerShdw>
                  </a:effectLst>
                  <a:latin typeface="Calibri" charset="0"/>
                </a:rPr>
                <a:t>Rakenteeton tieto</a:t>
              </a:r>
            </a:p>
          </p:txBody>
        </p:sp>
      </p:grpSp>
      <p:grpSp>
        <p:nvGrpSpPr>
          <p:cNvPr id="5" name="Group 116"/>
          <p:cNvGrpSpPr>
            <a:grpSpLocks/>
          </p:cNvGrpSpPr>
          <p:nvPr/>
        </p:nvGrpSpPr>
        <p:grpSpPr bwMode="auto">
          <a:xfrm>
            <a:off x="838200" y="1143000"/>
            <a:ext cx="7600950" cy="2133600"/>
            <a:chOff x="837505" y="1143000"/>
            <a:chExt cx="7601019" cy="2133600"/>
          </a:xfrm>
          <a:noFill/>
        </p:grpSpPr>
        <p:grpSp>
          <p:nvGrpSpPr>
            <p:cNvPr id="6" name="Group 90"/>
            <p:cNvGrpSpPr>
              <a:grpSpLocks/>
            </p:cNvGrpSpPr>
            <p:nvPr/>
          </p:nvGrpSpPr>
          <p:grpSpPr bwMode="auto">
            <a:xfrm>
              <a:off x="837505" y="2232861"/>
              <a:ext cx="839337" cy="695682"/>
              <a:chOff x="7674428" y="1412022"/>
              <a:chExt cx="1179287" cy="977449"/>
            </a:xfrm>
            <a:grpFill/>
          </p:grpSpPr>
          <p:grpSp>
            <p:nvGrpSpPr>
              <p:cNvPr id="7" name="Group 91"/>
              <p:cNvGrpSpPr>
                <a:grpSpLocks/>
              </p:cNvGrpSpPr>
              <p:nvPr/>
            </p:nvGrpSpPr>
            <p:grpSpPr bwMode="auto">
              <a:xfrm>
                <a:off x="7674428" y="1412022"/>
                <a:ext cx="574964" cy="913199"/>
                <a:chOff x="2166382" y="3088429"/>
                <a:chExt cx="857868" cy="1362528"/>
              </a:xfrm>
              <a:grpFill/>
            </p:grpSpPr>
            <p:pic>
              <p:nvPicPr>
                <p:cNvPr id="18506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166382" y="308842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07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435556" y="319134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508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259406" y="3371457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92"/>
              <p:cNvGrpSpPr>
                <a:grpSpLocks/>
              </p:cNvGrpSpPr>
              <p:nvPr/>
            </p:nvGrpSpPr>
            <p:grpSpPr bwMode="auto">
              <a:xfrm>
                <a:off x="7970617" y="1420813"/>
                <a:ext cx="883098" cy="968658"/>
                <a:chOff x="6122538" y="1807654"/>
                <a:chExt cx="883098" cy="968658"/>
              </a:xfrm>
              <a:grpFill/>
            </p:grpSpPr>
            <p:grpSp>
              <p:nvGrpSpPr>
                <p:cNvPr id="9" name="Group 82"/>
                <p:cNvGrpSpPr>
                  <a:grpSpLocks/>
                </p:cNvGrpSpPr>
                <p:nvPr/>
              </p:nvGrpSpPr>
              <p:grpSpPr bwMode="auto">
                <a:xfrm>
                  <a:off x="6415983" y="1807654"/>
                  <a:ext cx="589653" cy="579483"/>
                  <a:chOff x="6762915" y="3232652"/>
                  <a:chExt cx="745441" cy="732585"/>
                </a:xfrm>
                <a:grpFill/>
              </p:grpSpPr>
              <p:pic>
                <p:nvPicPr>
                  <p:cNvPr id="18504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762915" y="32326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5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915315" y="33850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0" name="Group 80"/>
                <p:cNvGrpSpPr>
                  <a:grpSpLocks/>
                </p:cNvGrpSpPr>
                <p:nvPr/>
              </p:nvGrpSpPr>
              <p:grpSpPr bwMode="auto">
                <a:xfrm>
                  <a:off x="6122538" y="1909940"/>
                  <a:ext cx="614201" cy="866372"/>
                  <a:chOff x="5566518" y="2938010"/>
                  <a:chExt cx="776473" cy="1095271"/>
                </a:xfrm>
                <a:grpFill/>
              </p:grpSpPr>
              <p:pic>
                <p:nvPicPr>
                  <p:cNvPr id="18501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800066" y="2938010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2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566518" y="29775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503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718918" y="3129994"/>
                    <a:ext cx="542926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grpSp>
          <p:nvGrpSpPr>
            <p:cNvPr id="11" name="Group 103"/>
            <p:cNvGrpSpPr>
              <a:grpSpLocks/>
            </p:cNvGrpSpPr>
            <p:nvPr/>
          </p:nvGrpSpPr>
          <p:grpSpPr bwMode="auto">
            <a:xfrm>
              <a:off x="7599187" y="2223130"/>
              <a:ext cx="839337" cy="695684"/>
              <a:chOff x="7674428" y="1412022"/>
              <a:chExt cx="1179287" cy="977452"/>
            </a:xfrm>
            <a:grpFill/>
          </p:grpSpPr>
          <p:grpSp>
            <p:nvGrpSpPr>
              <p:cNvPr id="12" name="Group 91"/>
              <p:cNvGrpSpPr>
                <a:grpSpLocks/>
              </p:cNvGrpSpPr>
              <p:nvPr/>
            </p:nvGrpSpPr>
            <p:grpSpPr bwMode="auto">
              <a:xfrm>
                <a:off x="7674428" y="1412022"/>
                <a:ext cx="574964" cy="913199"/>
                <a:chOff x="2166382" y="3088429"/>
                <a:chExt cx="857868" cy="1362528"/>
              </a:xfrm>
              <a:grpFill/>
            </p:grpSpPr>
            <p:pic>
              <p:nvPicPr>
                <p:cNvPr id="18494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166382" y="308842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5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435556" y="3191349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96" name="Picture 8" descr="MSN icon envelope only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2259406" y="3371457"/>
                  <a:ext cx="588694" cy="1079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3" name="Group 92"/>
              <p:cNvGrpSpPr>
                <a:grpSpLocks/>
              </p:cNvGrpSpPr>
              <p:nvPr/>
            </p:nvGrpSpPr>
            <p:grpSpPr bwMode="auto">
              <a:xfrm>
                <a:off x="7970617" y="1420813"/>
                <a:ext cx="883098" cy="968655"/>
                <a:chOff x="6122538" y="1807654"/>
                <a:chExt cx="883098" cy="968655"/>
              </a:xfrm>
              <a:grpFill/>
            </p:grpSpPr>
            <p:grpSp>
              <p:nvGrpSpPr>
                <p:cNvPr id="14" name="Group 82"/>
                <p:cNvGrpSpPr>
                  <a:grpSpLocks/>
                </p:cNvGrpSpPr>
                <p:nvPr/>
              </p:nvGrpSpPr>
              <p:grpSpPr bwMode="auto">
                <a:xfrm>
                  <a:off x="6415983" y="1807654"/>
                  <a:ext cx="589653" cy="579483"/>
                  <a:chOff x="6762915" y="3232652"/>
                  <a:chExt cx="745441" cy="732585"/>
                </a:xfrm>
                <a:grpFill/>
              </p:grpSpPr>
              <p:pic>
                <p:nvPicPr>
                  <p:cNvPr id="18492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762915" y="32326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93" name="Rectangle 637961"/>
                  <p:cNvPicPr>
                    <a:picLocks noChangeAspect="1" noChangeArrowheads="1"/>
                  </p:cNvPicPr>
                  <p:nvPr/>
                </p:nvPicPr>
                <p:blipFill>
                  <a:blip r:embed="rId6"/>
                  <a:srcRect/>
                  <a:stretch>
                    <a:fillRect/>
                  </a:stretch>
                </p:blipFill>
                <p:spPr bwMode="auto">
                  <a:xfrm>
                    <a:off x="6915315" y="3385052"/>
                    <a:ext cx="593041" cy="580185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15" name="Group 80"/>
                <p:cNvGrpSpPr>
                  <a:grpSpLocks/>
                </p:cNvGrpSpPr>
                <p:nvPr/>
              </p:nvGrpSpPr>
              <p:grpSpPr bwMode="auto">
                <a:xfrm>
                  <a:off x="6122538" y="1909938"/>
                  <a:ext cx="614201" cy="866371"/>
                  <a:chOff x="5566518" y="2938010"/>
                  <a:chExt cx="776473" cy="1095271"/>
                </a:xfrm>
                <a:grpFill/>
              </p:grpSpPr>
              <p:pic>
                <p:nvPicPr>
                  <p:cNvPr id="18489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800066" y="2938010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90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566518" y="29775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491" name="Rectangle 15400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5718918" y="3129994"/>
                    <a:ext cx="542925" cy="90328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pic>
          <p:nvPicPr>
            <p:cNvPr id="18460" name="Picture 10" descr="C:\Program Files\Microsoft Resource DVD Artwork\DVD_ART\BoxShots_Logos\Windows Live\Windows Live Service Logos\Windows Live Expo logo h rev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05400" y="1154715"/>
              <a:ext cx="2161080" cy="4454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30"/>
            <p:cNvGrpSpPr>
              <a:grpSpLocks/>
            </p:cNvGrpSpPr>
            <p:nvPr/>
          </p:nvGrpSpPr>
          <p:grpSpPr bwMode="auto">
            <a:xfrm>
              <a:off x="6592224" y="2438400"/>
              <a:ext cx="1137542" cy="734199"/>
              <a:chOff x="7620000" y="990600"/>
              <a:chExt cx="1137542" cy="734199"/>
            </a:xfrm>
            <a:grpFill/>
          </p:grpSpPr>
          <p:pic>
            <p:nvPicPr>
              <p:cNvPr id="106" name="Picture 11" descr="\\EPGM200VISTA\Public\Icons\Windows Live Messenger Icon.png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848623" y="990600"/>
                <a:ext cx="579442" cy="46513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2" name="Text Box 31"/>
              <p:cNvSpPr txBox="1">
                <a:spLocks noChangeArrowheads="1"/>
              </p:cNvSpPr>
              <p:nvPr/>
            </p:nvSpPr>
            <p:spPr bwMode="auto">
              <a:xfrm>
                <a:off x="7620021" y="14478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Messenger</a:t>
                </a:r>
              </a:p>
            </p:txBody>
          </p:sp>
        </p:grpSp>
        <p:grpSp>
          <p:nvGrpSpPr>
            <p:cNvPr id="17" name="Group 123"/>
            <p:cNvGrpSpPr>
              <a:grpSpLocks/>
            </p:cNvGrpSpPr>
            <p:nvPr/>
          </p:nvGrpSpPr>
          <p:grpSpPr bwMode="auto">
            <a:xfrm>
              <a:off x="4001424" y="1828800"/>
              <a:ext cx="1137542" cy="734199"/>
              <a:chOff x="3510658" y="762000"/>
              <a:chExt cx="1137542" cy="734199"/>
            </a:xfrm>
            <a:grpFill/>
          </p:grpSpPr>
          <p:pic>
            <p:nvPicPr>
              <p:cNvPr id="105" name="Picture 10" descr="\\EPGM200VISTA\Public\Icons\Windows Live Mail Icon.pn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10696" y="762000"/>
                <a:ext cx="563568" cy="4572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3" name="Text Box 31"/>
              <p:cNvSpPr txBox="1">
                <a:spLocks noChangeArrowheads="1"/>
              </p:cNvSpPr>
              <p:nvPr/>
            </p:nvSpPr>
            <p:spPr bwMode="auto">
              <a:xfrm>
                <a:off x="3510656" y="12192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Hotmail</a:t>
                </a:r>
              </a:p>
            </p:txBody>
          </p:sp>
        </p:grpSp>
        <p:grpSp>
          <p:nvGrpSpPr>
            <p:cNvPr id="18" name="Group 129"/>
            <p:cNvGrpSpPr>
              <a:grpSpLocks/>
            </p:cNvGrpSpPr>
            <p:nvPr/>
          </p:nvGrpSpPr>
          <p:grpSpPr bwMode="auto">
            <a:xfrm>
              <a:off x="5754024" y="2043538"/>
              <a:ext cx="1137542" cy="928262"/>
              <a:chOff x="5943600" y="762000"/>
              <a:chExt cx="1137542" cy="928262"/>
            </a:xfrm>
            <a:grpFill/>
          </p:grpSpPr>
          <p:pic>
            <p:nvPicPr>
              <p:cNvPr id="104" name="Picture 3" descr="\\EPGM200VISTA\Public\Icons\MSN icon calendar.png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248417" y="761575"/>
                <a:ext cx="568330" cy="928687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9" name="Text Box 31"/>
              <p:cNvSpPr txBox="1">
                <a:spLocks noChangeArrowheads="1"/>
              </p:cNvSpPr>
              <p:nvPr/>
            </p:nvSpPr>
            <p:spPr bwMode="auto">
              <a:xfrm>
                <a:off x="5943614" y="1294975"/>
                <a:ext cx="1138247" cy="277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Calendar</a:t>
                </a:r>
              </a:p>
            </p:txBody>
          </p:sp>
        </p:grpSp>
        <p:grpSp>
          <p:nvGrpSpPr>
            <p:cNvPr id="19" name="Group 134"/>
            <p:cNvGrpSpPr>
              <a:grpSpLocks/>
            </p:cNvGrpSpPr>
            <p:nvPr/>
          </p:nvGrpSpPr>
          <p:grpSpPr bwMode="auto">
            <a:xfrm>
              <a:off x="1405166" y="2343471"/>
              <a:ext cx="1137542" cy="933129"/>
              <a:chOff x="2348502" y="2084956"/>
              <a:chExt cx="1137542" cy="933129"/>
            </a:xfrm>
            <a:grpFill/>
          </p:grpSpPr>
          <p:pic>
            <p:nvPicPr>
              <p:cNvPr id="132" name="Picture 11" descr="Z:\SharePoint_Marketing_Salk\Art source\work_files\Final_files\People_as_PPT_assets\MS_logo.png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590473" y="2084635"/>
                <a:ext cx="749307" cy="81121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3" name="Text Box 31"/>
              <p:cNvSpPr txBox="1">
                <a:spLocks noChangeArrowheads="1"/>
              </p:cNvSpPr>
              <p:nvPr/>
            </p:nvSpPr>
            <p:spPr bwMode="auto">
              <a:xfrm>
                <a:off x="2349171" y="2740273"/>
                <a:ext cx="1136660" cy="2778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Office</a:t>
                </a:r>
              </a:p>
            </p:txBody>
          </p:sp>
        </p:grpSp>
        <p:grpSp>
          <p:nvGrpSpPr>
            <p:cNvPr id="20" name="Group 159"/>
            <p:cNvGrpSpPr>
              <a:grpSpLocks/>
            </p:cNvGrpSpPr>
            <p:nvPr/>
          </p:nvGrpSpPr>
          <p:grpSpPr bwMode="auto">
            <a:xfrm>
              <a:off x="2248824" y="2043073"/>
              <a:ext cx="1137542" cy="852527"/>
              <a:chOff x="1524000" y="4606072"/>
              <a:chExt cx="1137542" cy="852527"/>
            </a:xfrm>
            <a:grpFill/>
          </p:grpSpPr>
          <p:grpSp>
            <p:nvGrpSpPr>
              <p:cNvPr id="21" name="Group 155"/>
              <p:cNvGrpSpPr>
                <a:grpSpLocks/>
              </p:cNvGrpSpPr>
              <p:nvPr/>
            </p:nvGrpSpPr>
            <p:grpSpPr bwMode="auto">
              <a:xfrm>
                <a:off x="1913020" y="4606072"/>
                <a:ext cx="458014" cy="638103"/>
                <a:chOff x="1913020" y="4606072"/>
                <a:chExt cx="458014" cy="638103"/>
              </a:xfrm>
              <a:grpFill/>
            </p:grpSpPr>
            <p:pic>
              <p:nvPicPr>
                <p:cNvPr id="157" name="Picture 60" descr="Document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065323" y="4607699"/>
                  <a:ext cx="306391" cy="636588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158" name="Picture 64" descr="Template document"/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912922" y="4606112"/>
                  <a:ext cx="300041" cy="620712"/>
                </a:xfrm>
                <a:prstGeom prst="rect">
                  <a:avLst/>
                </a:prstGeom>
                <a:grpFill/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59" name="Text Box 31"/>
              <p:cNvSpPr txBox="1">
                <a:spLocks noChangeArrowheads="1"/>
              </p:cNvSpPr>
              <p:nvPr/>
            </p:nvSpPr>
            <p:spPr bwMode="auto">
              <a:xfrm>
                <a:off x="1523982" y="5182374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Workspaces</a:t>
                </a:r>
              </a:p>
            </p:txBody>
          </p:sp>
        </p:grpSp>
        <p:grpSp>
          <p:nvGrpSpPr>
            <p:cNvPr id="22" name="Group 172"/>
            <p:cNvGrpSpPr>
              <a:grpSpLocks/>
            </p:cNvGrpSpPr>
            <p:nvPr/>
          </p:nvGrpSpPr>
          <p:grpSpPr bwMode="auto">
            <a:xfrm>
              <a:off x="3087024" y="1981200"/>
              <a:ext cx="1137542" cy="734199"/>
              <a:chOff x="3087024" y="1981200"/>
              <a:chExt cx="1137542" cy="734199"/>
            </a:xfrm>
            <a:grpFill/>
          </p:grpSpPr>
          <p:sp>
            <p:nvSpPr>
              <p:cNvPr id="125" name="Text Box 31"/>
              <p:cNvSpPr txBox="1">
                <a:spLocks noChangeArrowheads="1"/>
              </p:cNvSpPr>
              <p:nvPr/>
            </p:nvSpPr>
            <p:spPr bwMode="auto">
              <a:xfrm>
                <a:off x="3087013" y="24384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Sky Drive</a:t>
                </a:r>
              </a:p>
            </p:txBody>
          </p:sp>
          <p:pic>
            <p:nvPicPr>
              <p:cNvPr id="172" name="Picture 5"/>
              <p:cNvPicPr>
                <a:picLocks noChangeAspect="1" noChangeArrowheads="1"/>
              </p:cNvPicPr>
              <p:nvPr/>
            </p:nvPicPr>
            <p:blipFill>
              <a:blip r:embed="rId15">
                <a:clrChange>
                  <a:clrFrom>
                    <a:srgbClr val="FF9966"/>
                  </a:clrFrom>
                  <a:clrTo>
                    <a:srgbClr val="FF996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275927" y="1981200"/>
                <a:ext cx="944571" cy="47148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23" name="Group 127"/>
            <p:cNvGrpSpPr>
              <a:grpSpLocks/>
            </p:cNvGrpSpPr>
            <p:nvPr/>
          </p:nvGrpSpPr>
          <p:grpSpPr bwMode="auto">
            <a:xfrm>
              <a:off x="4915824" y="1828800"/>
              <a:ext cx="1137542" cy="886599"/>
              <a:chOff x="4876800" y="685800"/>
              <a:chExt cx="1137542" cy="886599"/>
            </a:xfrm>
            <a:grpFill/>
          </p:grpSpPr>
          <p:pic>
            <p:nvPicPr>
              <p:cNvPr id="170" name="Picture 12" descr="\\EPGM200VISTA\Public\Icons\Windows Live Spaces Icon.png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105408" y="685800"/>
                <a:ext cx="733431" cy="63817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1" name="Text Box 31"/>
              <p:cNvSpPr txBox="1">
                <a:spLocks noChangeArrowheads="1"/>
              </p:cNvSpPr>
              <p:nvPr/>
            </p:nvSpPr>
            <p:spPr bwMode="auto">
              <a:xfrm>
                <a:off x="4876806" y="1295400"/>
                <a:ext cx="1138247" cy="27622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effectLst>
                      <a:outerShdw blurRad="38100" dist="38100" dir="2700000" algn="tl">
                        <a:srgbClr val="69676D"/>
                      </a:outerShdw>
                    </a:effectLst>
                    <a:ea typeface="+mn-ea"/>
                    <a:cs typeface="+mn-cs"/>
                  </a:rPr>
                  <a:t>Spaces</a:t>
                </a:r>
              </a:p>
            </p:txBody>
          </p:sp>
        </p:grpSp>
        <p:pic>
          <p:nvPicPr>
            <p:cNvPr id="18468" name="Picture 2" descr="E:\Users\egilmore\Desktop\ofc-Live_rgb_r.png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362200" y="1143000"/>
              <a:ext cx="1981200" cy="5026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8374" name="Group 162"/>
          <p:cNvGrpSpPr>
            <a:grpSpLocks/>
          </p:cNvGrpSpPr>
          <p:nvPr/>
        </p:nvGrpSpPr>
        <p:grpSpPr bwMode="auto">
          <a:xfrm>
            <a:off x="3352800" y="2667000"/>
            <a:ext cx="2514600" cy="2438400"/>
            <a:chOff x="3386366" y="2743200"/>
            <a:chExt cx="2514600" cy="2438400"/>
          </a:xfrm>
        </p:grpSpPr>
        <p:grpSp>
          <p:nvGrpSpPr>
            <p:cNvPr id="58375" name="Group 25"/>
            <p:cNvGrpSpPr>
              <a:grpSpLocks/>
            </p:cNvGrpSpPr>
            <p:nvPr/>
          </p:nvGrpSpPr>
          <p:grpSpPr bwMode="auto">
            <a:xfrm>
              <a:off x="3386366" y="2743200"/>
              <a:ext cx="2514600" cy="2438400"/>
              <a:chOff x="1840675" y="1652536"/>
              <a:chExt cx="4940136" cy="4785149"/>
            </a:xfrm>
          </p:grpSpPr>
          <p:sp>
            <p:nvSpPr>
              <p:cNvPr id="89" name="Oval 3"/>
              <p:cNvSpPr/>
              <p:nvPr/>
            </p:nvSpPr>
            <p:spPr>
              <a:xfrm>
                <a:off x="1840675" y="1652536"/>
                <a:ext cx="4940136" cy="4785149"/>
              </a:xfrm>
              <a:prstGeom prst="ellipse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 sz="1100">
                  <a:solidFill>
                    <a:srgbClr val="FFFFFF"/>
                  </a:solidFill>
                  <a:ea typeface="Arial" pitchFamily="-110" charset="0"/>
                  <a:cs typeface="Arial" pitchFamily="-110" charset="0"/>
                </a:endParaRPr>
              </a:p>
            </p:txBody>
          </p:sp>
          <p:sp>
            <p:nvSpPr>
              <p:cNvPr id="90" name="TextBox 4"/>
              <p:cNvSpPr txBox="1"/>
              <p:nvPr/>
            </p:nvSpPr>
            <p:spPr>
              <a:xfrm>
                <a:off x="3433231" y="5902038"/>
                <a:ext cx="1755024" cy="344385"/>
              </a:xfrm>
              <a:prstGeom prst="rect">
                <a:avLst/>
              </a:prstGeom>
              <a:noFill/>
            </p:spPr>
            <p:txBody>
              <a:bodyPr spcFirstLastPara="1">
                <a:prstTxWarp prst="textArchDown">
                  <a:avLst/>
                </a:prstTxWarp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+mn-ea"/>
                    <a:cs typeface="+mn-cs"/>
                  </a:rPr>
                  <a:t>Partner Solutions</a:t>
                </a:r>
              </a:p>
            </p:txBody>
          </p:sp>
        </p:grpSp>
        <p:grpSp>
          <p:nvGrpSpPr>
            <p:cNvPr id="58376" name="Group 57"/>
            <p:cNvGrpSpPr>
              <a:grpSpLocks/>
            </p:cNvGrpSpPr>
            <p:nvPr/>
          </p:nvGrpSpPr>
          <p:grpSpPr bwMode="auto">
            <a:xfrm>
              <a:off x="3577803" y="2930595"/>
              <a:ext cx="2131728" cy="2043866"/>
              <a:chOff x="3248566" y="2006721"/>
              <a:chExt cx="2567135" cy="2458611"/>
            </a:xfrm>
          </p:grpSpPr>
          <p:pic>
            <p:nvPicPr>
              <p:cNvPr id="58378" name="Rectangle 1539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ltGray">
              <a:xfrm>
                <a:off x="3248566" y="2006721"/>
                <a:ext cx="2567135" cy="24586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79" name="Rectangle 15393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3430443" y="2760148"/>
                <a:ext cx="486648" cy="1350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0" name="Rectangle 15394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3318951" y="2924445"/>
                <a:ext cx="659905" cy="168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1" name="Rectangle 15395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111414" y="2283109"/>
                <a:ext cx="873927" cy="1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2" name="Rectangle 15396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5179686" y="2713142"/>
                <a:ext cx="392376" cy="157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3" name="Rectangle 15397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5127095" y="3523281"/>
                <a:ext cx="448429" cy="155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8384" name="Group 63"/>
              <p:cNvGrpSpPr>
                <a:grpSpLocks/>
              </p:cNvGrpSpPr>
              <p:nvPr/>
            </p:nvGrpSpPr>
            <p:grpSpPr bwMode="auto">
              <a:xfrm>
                <a:off x="3443755" y="3521003"/>
                <a:ext cx="611351" cy="298018"/>
                <a:chOff x="1687" y="2207"/>
                <a:chExt cx="1208" cy="399"/>
              </a:xfrm>
            </p:grpSpPr>
            <p:pic>
              <p:nvPicPr>
                <p:cNvPr id="58387" name="Rectangle 15401"/>
                <p:cNvPicPr>
                  <a:picLocks noChangeAspect="1"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invGray">
                <a:xfrm>
                  <a:off x="1733" y="2207"/>
                  <a:ext cx="1082" cy="2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388" name="Rectangle 15402"/>
                <p:cNvPicPr>
                  <a:picLocks noChangeAspect="1"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invGray">
                <a:xfrm>
                  <a:off x="1687" y="2412"/>
                  <a:ext cx="1208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8385" name="Rectangle 1539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261951" y="4001054"/>
                <a:ext cx="555441" cy="152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6" name="Rectangle 15400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invGray">
              <a:xfrm>
                <a:off x="4113126" y="4151919"/>
                <a:ext cx="901955" cy="185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" name="Group 30"/>
            <p:cNvGrpSpPr>
              <a:grpSpLocks/>
            </p:cNvGrpSpPr>
            <p:nvPr/>
          </p:nvGrpSpPr>
          <p:grpSpPr bwMode="auto">
            <a:xfrm>
              <a:off x="4130952" y="3448954"/>
              <a:ext cx="1006035" cy="1007146"/>
              <a:chOff x="2198" y="1369"/>
              <a:chExt cx="1245" cy="124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pic>
            <p:nvPicPr>
              <p:cNvPr id="72" name="Rectangle 15380"/>
              <p:cNvPicPr>
                <a:picLocks noChangeAspect="1" noChangeArrowheads="1"/>
              </p:cNvPicPr>
              <p:nvPr/>
            </p:nvPicPr>
            <p:blipFill>
              <a:blip r:embed="rId28" cstate="screen"/>
              <a:srcRect/>
              <a:stretch>
                <a:fillRect/>
              </a:stretch>
            </p:blipFill>
            <p:spPr bwMode="ltGray">
              <a:xfrm>
                <a:off x="2198" y="1369"/>
                <a:ext cx="1245" cy="12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1" name="Group 29"/>
              <p:cNvGrpSpPr>
                <a:grpSpLocks/>
              </p:cNvGrpSpPr>
              <p:nvPr/>
            </p:nvGrpSpPr>
            <p:grpSpPr bwMode="auto">
              <a:xfrm>
                <a:off x="2350" y="1677"/>
                <a:ext cx="976" cy="666"/>
                <a:chOff x="2350" y="1677"/>
                <a:chExt cx="976" cy="666"/>
              </a:xfrm>
            </p:grpSpPr>
            <p:pic>
              <p:nvPicPr>
                <p:cNvPr id="74" name="Rectangle 15382"/>
                <p:cNvPicPr>
                  <a:picLocks noChangeAspect="1" noChangeArrowheads="1"/>
                </p:cNvPicPr>
                <p:nvPr/>
              </p:nvPicPr>
              <p:blipFill>
                <a:blip r:embed="rId29" cstate="screen"/>
                <a:srcRect/>
                <a:stretch>
                  <a:fillRect/>
                </a:stretch>
              </p:blipFill>
              <p:spPr bwMode="invGray">
                <a:xfrm>
                  <a:off x="2350" y="1677"/>
                  <a:ext cx="976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5" name="Rectangle 15383"/>
                <p:cNvPicPr>
                  <a:picLocks noChangeAspect="1" noChangeArrowheads="1"/>
                </p:cNvPicPr>
                <p:nvPr/>
              </p:nvPicPr>
              <p:blipFill>
                <a:blip r:embed="rId30" cstate="screen"/>
                <a:srcRect t="-10476" b="-7333"/>
                <a:stretch>
                  <a:fillRect/>
                </a:stretch>
              </p:blipFill>
              <p:spPr bwMode="invGray">
                <a:xfrm>
                  <a:off x="2423" y="1876"/>
                  <a:ext cx="798" cy="2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6" name="Rectangle 15384"/>
                <p:cNvPicPr>
                  <a:picLocks noChangeAspect="1" noChangeArrowheads="1"/>
                </p:cNvPicPr>
                <p:nvPr/>
              </p:nvPicPr>
              <p:blipFill>
                <a:blip r:embed="rId31" cstate="screen"/>
                <a:srcRect t="-6110"/>
                <a:stretch>
                  <a:fillRect/>
                </a:stretch>
              </p:blipFill>
              <p:spPr bwMode="invGray">
                <a:xfrm>
                  <a:off x="2446" y="2098"/>
                  <a:ext cx="719" cy="2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11357578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/>
          <p:cNvSpPr txBox="1">
            <a:spLocks noChangeArrowheads="1"/>
          </p:cNvSpPr>
          <p:nvPr/>
        </p:nvSpPr>
        <p:spPr bwMode="auto">
          <a:xfrm>
            <a:off x="1295400" y="609600"/>
            <a:ext cx="6934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  <a:latin typeface="Segoe Semibold" charset="0"/>
              </a:rPr>
              <a:t>Live@Edu on </a:t>
            </a:r>
            <a:r>
              <a:rPr lang="en-US" sz="2000">
                <a:solidFill>
                  <a:schemeClr val="tx2"/>
                </a:solidFill>
                <a:latin typeface="Segoe Light" charset="0"/>
              </a:rPr>
              <a:t>oppijan sähköpostitunnus ja hänen “avaimensa” ryhmätyö- ja viestintäpalveluihin.</a:t>
            </a:r>
          </a:p>
          <a:p>
            <a:pPr eaLnBrk="1" hangingPunct="1">
              <a:spcBef>
                <a:spcPct val="50000"/>
              </a:spcBef>
            </a:pPr>
            <a:endParaRPr lang="en-US" sz="2000">
              <a:solidFill>
                <a:schemeClr val="tx2"/>
              </a:solidFill>
              <a:latin typeface="Segoe Light" charset="0"/>
            </a:endParaRPr>
          </a:p>
        </p:txBody>
      </p:sp>
      <p:sp>
        <p:nvSpPr>
          <p:cNvPr id="60418" name="Text Box 25"/>
          <p:cNvSpPr txBox="1">
            <a:spLocks noChangeArrowheads="1"/>
          </p:cNvSpPr>
          <p:nvPr/>
        </p:nvSpPr>
        <p:spPr bwMode="auto">
          <a:xfrm>
            <a:off x="1295400" y="5588000"/>
            <a:ext cx="213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Windows Live Spaces</a:t>
            </a:r>
          </a:p>
        </p:txBody>
      </p:sp>
      <p:sp>
        <p:nvSpPr>
          <p:cNvPr id="60419" name="Text Box 28"/>
          <p:cNvSpPr txBox="1">
            <a:spLocks noChangeArrowheads="1"/>
          </p:cNvSpPr>
          <p:nvPr/>
        </p:nvSpPr>
        <p:spPr bwMode="auto">
          <a:xfrm>
            <a:off x="6819900" y="5024438"/>
            <a:ext cx="1485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Mobiili</a:t>
            </a:r>
          </a:p>
        </p:txBody>
      </p:sp>
      <p:pic>
        <p:nvPicPr>
          <p:cNvPr id="60420" name="Picture 105" descr="WL_Spa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588000"/>
            <a:ext cx="5016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" descr="W:\MS Client\07-CLI-006 (Windows Live@edu)\From Client\Brochure (.indd)\WL_for_mobile_CMY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4948238"/>
            <a:ext cx="53657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25"/>
          <p:cNvSpPr txBox="1">
            <a:spLocks noChangeArrowheads="1"/>
          </p:cNvSpPr>
          <p:nvPr/>
        </p:nvSpPr>
        <p:spPr bwMode="auto">
          <a:xfrm>
            <a:off x="4038600" y="1600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Sähköposti</a:t>
            </a:r>
          </a:p>
        </p:txBody>
      </p:sp>
      <p:pic>
        <p:nvPicPr>
          <p:cNvPr id="60423" name="Picture 54" descr="Skydrive_48x4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72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Text Box 24"/>
          <p:cNvSpPr txBox="1">
            <a:spLocks noChangeArrowheads="1"/>
          </p:cNvSpPr>
          <p:nvPr/>
        </p:nvSpPr>
        <p:spPr bwMode="auto">
          <a:xfrm>
            <a:off x="1295400" y="5072063"/>
            <a:ext cx="1600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SkyDrive</a:t>
            </a:r>
          </a:p>
        </p:txBody>
      </p:sp>
      <p:sp>
        <p:nvSpPr>
          <p:cNvPr id="60425" name="Text Box 24"/>
          <p:cNvSpPr txBox="1">
            <a:spLocks noChangeArrowheads="1"/>
          </p:cNvSpPr>
          <p:nvPr/>
        </p:nvSpPr>
        <p:spPr bwMode="auto">
          <a:xfrm>
            <a:off x="4114800" y="2590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Yhteystiedot</a:t>
            </a:r>
          </a:p>
        </p:txBody>
      </p:sp>
      <p:sp>
        <p:nvSpPr>
          <p:cNvPr id="60426" name="Text Box 24"/>
          <p:cNvSpPr txBox="1">
            <a:spLocks noChangeArrowheads="1"/>
          </p:cNvSpPr>
          <p:nvPr/>
        </p:nvSpPr>
        <p:spPr bwMode="auto">
          <a:xfrm>
            <a:off x="1257300" y="4425950"/>
            <a:ext cx="1600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Shared View</a:t>
            </a:r>
          </a:p>
        </p:txBody>
      </p:sp>
      <p:pic>
        <p:nvPicPr>
          <p:cNvPr id="60427" name="Picture 59" descr="EN_Icon_SharedVie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4235450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00200"/>
            <a:ext cx="6096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04" descr="WL_Messenger_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42672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0" name="Text Box 25"/>
          <p:cNvSpPr txBox="1">
            <a:spLocks noChangeArrowheads="1"/>
          </p:cNvSpPr>
          <p:nvPr/>
        </p:nvSpPr>
        <p:spPr bwMode="auto">
          <a:xfrm>
            <a:off x="6781800" y="4267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Messenger</a:t>
            </a:r>
          </a:p>
        </p:txBody>
      </p:sp>
      <p:sp>
        <p:nvSpPr>
          <p:cNvPr id="60431" name="Text Box 28"/>
          <p:cNvSpPr txBox="1">
            <a:spLocks noChangeArrowheads="1"/>
          </p:cNvSpPr>
          <p:nvPr/>
        </p:nvSpPr>
        <p:spPr bwMode="auto">
          <a:xfrm>
            <a:off x="4114800" y="2057400"/>
            <a:ext cx="1485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Kalenteri</a:t>
            </a:r>
          </a:p>
        </p:txBody>
      </p:sp>
      <p:sp>
        <p:nvSpPr>
          <p:cNvPr id="60432" name="Text Box 28"/>
          <p:cNvSpPr txBox="1">
            <a:spLocks noChangeArrowheads="1"/>
          </p:cNvSpPr>
          <p:nvPr/>
        </p:nvSpPr>
        <p:spPr bwMode="auto">
          <a:xfrm>
            <a:off x="6629400" y="3751263"/>
            <a:ext cx="251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Mobiilihälytykset</a:t>
            </a:r>
          </a:p>
        </p:txBody>
      </p:sp>
      <p:sp>
        <p:nvSpPr>
          <p:cNvPr id="60433" name="Text Box 28"/>
          <p:cNvSpPr txBox="1">
            <a:spLocks noChangeArrowheads="1"/>
          </p:cNvSpPr>
          <p:nvPr/>
        </p:nvSpPr>
        <p:spPr bwMode="auto">
          <a:xfrm>
            <a:off x="6819900" y="5681663"/>
            <a:ext cx="1485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Segoe Light" charset="0"/>
              </a:rPr>
              <a:t>Tulevat palvelut…</a:t>
            </a:r>
          </a:p>
        </p:txBody>
      </p:sp>
      <p:pic>
        <p:nvPicPr>
          <p:cNvPr id="60434" name="Picture 2" descr="W:\MS Client\07-CLI-006 (Windows Live@edu)\From Client\Brochure (.indd)\WL_Contacts_CMYK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6873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2" descr="W:\MS Client\07-CLI-006 (Windows Live@edu)\From Client\Brochure (.indd)\WL_Alerts_CMYK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521075"/>
            <a:ext cx="522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3" descr="C:\Documents and Settings\v-anbank\Desktop\WLive-btn_whtTM_rg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638800"/>
            <a:ext cx="45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/>
          <p:nvPr/>
        </p:nvCxnSpPr>
        <p:spPr>
          <a:xfrm rot="16200000" flipV="1">
            <a:off x="2590800" y="3771900"/>
            <a:ext cx="609600" cy="5334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 flipV="1">
            <a:off x="2552700" y="4343400"/>
            <a:ext cx="609600" cy="1524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2476500" y="4343400"/>
            <a:ext cx="685800" cy="685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064125" y="3886200"/>
            <a:ext cx="762000" cy="304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064125" y="4191000"/>
            <a:ext cx="838200" cy="3048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987925" y="4267200"/>
            <a:ext cx="990600" cy="8382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3" name="TextBox 80"/>
          <p:cNvSpPr txBox="1">
            <a:spLocks noChangeArrowheads="1"/>
          </p:cNvSpPr>
          <p:nvPr/>
        </p:nvSpPr>
        <p:spPr bwMode="auto">
          <a:xfrm>
            <a:off x="3059113" y="5511800"/>
            <a:ext cx="2414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Segoe Light" charset="0"/>
              </a:rPr>
              <a:t>oili.oppilas@peruskoulu.fi</a:t>
            </a:r>
          </a:p>
          <a:p>
            <a:pPr eaLnBrk="1" hangingPunct="1"/>
            <a:r>
              <a:rPr lang="en-US" sz="1400">
                <a:latin typeface="Segoe Light" charset="0"/>
              </a:rPr>
              <a:t>salasana: *******</a:t>
            </a:r>
          </a:p>
        </p:txBody>
      </p:sp>
      <p:pic>
        <p:nvPicPr>
          <p:cNvPr id="60444" name="Picture 11" descr="C:\Documents and Settings\v-anbank\Local Settings\Temp\WL06_Courtney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2"/>
          <a:stretch>
            <a:fillRect/>
          </a:stretch>
        </p:blipFill>
        <p:spPr bwMode="auto">
          <a:xfrm>
            <a:off x="3429000" y="3200400"/>
            <a:ext cx="13716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5" name="Picture 104" descr="WL_Messenger_F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6" name="Text Box 24"/>
          <p:cNvSpPr txBox="1">
            <a:spLocks noChangeArrowheads="1"/>
          </p:cNvSpPr>
          <p:nvPr/>
        </p:nvSpPr>
        <p:spPr bwMode="auto">
          <a:xfrm>
            <a:off x="1181100" y="3454400"/>
            <a:ext cx="2247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latin typeface="Segoe Light" charset="0"/>
              </a:rPr>
              <a:t>Office Live Workspace</a:t>
            </a:r>
          </a:p>
        </p:txBody>
      </p:sp>
      <p:pic>
        <p:nvPicPr>
          <p:cNvPr id="60447" name="Picture 58" descr="LiveBet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893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/>
          <p:nvPr/>
        </p:nvCxnSpPr>
        <p:spPr>
          <a:xfrm rot="5400000">
            <a:off x="2247900" y="4648200"/>
            <a:ext cx="1219200" cy="6096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4759325" y="4495800"/>
            <a:ext cx="1447800" cy="838200"/>
          </a:xfrm>
          <a:prstGeom prst="line">
            <a:avLst/>
          </a:prstGeom>
          <a:ln>
            <a:solidFill>
              <a:srgbClr val="0099FF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>
            <a:off x="381000" y="2971800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262626"/>
                </a:solidFill>
                <a:latin typeface="Segoe" charset="0"/>
              </a:rPr>
              <a:t>Yhteiskäyttö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715000" y="2971800"/>
            <a:ext cx="2667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262626"/>
                </a:solidFill>
                <a:latin typeface="Segoe" charset="0"/>
              </a:rPr>
              <a:t>Kommunikointi</a:t>
            </a:r>
          </a:p>
        </p:txBody>
      </p:sp>
      <p:sp>
        <p:nvSpPr>
          <p:cNvPr id="6045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3ACCF2E4-362E-F842-9534-7E12CEAA5BAF}" type="slidenum">
              <a:rPr lang="en-US" sz="1000">
                <a:solidFill>
                  <a:srgbClr val="898989"/>
                </a:solidFill>
                <a:latin typeface="Segoe Semibold" charset="0"/>
              </a:rPr>
              <a:pPr algn="l" eaLnBrk="1" hangingPunct="1"/>
              <a:t>5</a:t>
            </a:fld>
            <a:r>
              <a:rPr lang="en-US" sz="1000">
                <a:solidFill>
                  <a:srgbClr val="898989"/>
                </a:solidFill>
                <a:latin typeface="Segoe Semibold" charset="0"/>
              </a:rPr>
              <a:t> </a:t>
            </a:r>
            <a:r>
              <a:rPr lang="en-US" sz="1000">
                <a:solidFill>
                  <a:srgbClr val="0099FF"/>
                </a:solidFill>
                <a:latin typeface="Segoe Light" charset="0"/>
              </a:rPr>
              <a:t>/</a:t>
            </a:r>
            <a:r>
              <a:rPr lang="en-US" sz="1000">
                <a:solidFill>
                  <a:srgbClr val="0099FF"/>
                </a:solidFill>
                <a:latin typeface="Calibri" charset="0"/>
              </a:rPr>
              <a:t> </a:t>
            </a:r>
            <a:r>
              <a:rPr lang="en-US" sz="1000">
                <a:solidFill>
                  <a:schemeClr val="tx2"/>
                </a:solidFill>
                <a:latin typeface="Segoe Light" charset="0"/>
              </a:rPr>
              <a:t>55</a:t>
            </a:r>
          </a:p>
          <a:p>
            <a:pPr algn="l" eaLnBrk="1" hangingPunct="1">
              <a:spcBef>
                <a:spcPct val="50000"/>
              </a:spcBef>
            </a:pPr>
            <a:endParaRPr lang="en-US" sz="1000">
              <a:solidFill>
                <a:srgbClr val="898989"/>
              </a:solidFill>
              <a:latin typeface="Calibri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10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307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Sisällön paikkamerkki 3" descr="e50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5" r="-575"/>
          <a:stretch>
            <a:fillRect/>
          </a:stretch>
        </p:blipFill>
        <p:spPr>
          <a:xfrm>
            <a:off x="-531813" y="273050"/>
            <a:ext cx="10587038" cy="5821363"/>
          </a:xfrm>
        </p:spPr>
      </p:pic>
      <p:grpSp>
        <p:nvGrpSpPr>
          <p:cNvPr id="78850" name="Ryhmitä 6"/>
          <p:cNvGrpSpPr>
            <a:grpSpLocks/>
          </p:cNvGrpSpPr>
          <p:nvPr/>
        </p:nvGrpSpPr>
        <p:grpSpPr bwMode="auto">
          <a:xfrm>
            <a:off x="2635250" y="2416175"/>
            <a:ext cx="3551238" cy="2157413"/>
            <a:chOff x="2635493" y="2416856"/>
            <a:chExt cx="3550405" cy="2157420"/>
          </a:xfrm>
        </p:grpSpPr>
        <p:sp>
          <p:nvSpPr>
            <p:cNvPr id="5" name="Pyöristetty suorakulmio 4"/>
            <p:cNvSpPr/>
            <p:nvPr/>
          </p:nvSpPr>
          <p:spPr>
            <a:xfrm>
              <a:off x="2635493" y="2416856"/>
              <a:ext cx="3550405" cy="21574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 dirty="0"/>
            </a:p>
          </p:txBody>
        </p:sp>
        <p:sp>
          <p:nvSpPr>
            <p:cNvPr id="78852" name="Tekstiruutu 5"/>
            <p:cNvSpPr txBox="1">
              <a:spLocks noChangeArrowheads="1"/>
            </p:cNvSpPr>
            <p:nvPr/>
          </p:nvSpPr>
          <p:spPr bwMode="auto">
            <a:xfrm>
              <a:off x="2894950" y="2867456"/>
              <a:ext cx="3185487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i-FI">
                  <a:latin typeface="Calibri" charset="0"/>
                </a:rPr>
                <a:t>SOSIAALISEN MEDIAN </a:t>
              </a:r>
            </a:p>
            <a:p>
              <a:pPr eaLnBrk="1" hangingPunct="1"/>
              <a:r>
                <a:rPr lang="fi-FI">
                  <a:latin typeface="Calibri" charset="0"/>
                </a:rPr>
                <a:t>VÄLINEET, TYÖVÄLINEET </a:t>
              </a:r>
            </a:p>
            <a:p>
              <a:pPr eaLnBrk="1" hangingPunct="1"/>
              <a:r>
                <a:rPr lang="fi-FI">
                  <a:latin typeface="Calibri" charset="0"/>
                </a:rPr>
                <a:t> JA PALVELUT </a:t>
              </a:r>
              <a:r>
                <a:rPr lang="ja-JP" altLang="fi-FI">
                  <a:latin typeface="Calibri" charset="0"/>
                </a:rPr>
                <a:t>”</a:t>
              </a:r>
              <a:r>
                <a:rPr lang="fi-FI" altLang="ja-JP">
                  <a:latin typeface="Calibri" charset="0"/>
                </a:rPr>
                <a:t>PILVISSÄ</a:t>
              </a:r>
              <a:r>
                <a:rPr lang="ja-JP" altLang="fi-FI">
                  <a:latin typeface="Calibri" charset="0"/>
                </a:rPr>
                <a:t>”</a:t>
              </a:r>
              <a:endParaRPr lang="fi-FI"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0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i-FI">
              <a:latin typeface="Calibri" charset="0"/>
            </a:endParaRPr>
          </a:p>
        </p:txBody>
      </p:sp>
      <p:pic>
        <p:nvPicPr>
          <p:cNvPr id="7987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"/>
            <a:ext cx="9118600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14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tsikko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pPr eaLnBrk="1" hangingPunct="1"/>
            <a:r>
              <a:rPr lang="fi-FI" sz="3200">
                <a:latin typeface="Times New Roman" charset="0"/>
              </a:rPr>
              <a:t>Sisältöjä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681038"/>
            <a:ext cx="8229600" cy="617696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fi-FI" b="1" dirty="0" smtClean="0"/>
              <a:t>Opettajan oppijalla toteuttamia oppimistöitä käytetään yleisesti kaikissa oppiaineissa. Toteutukset voivat olla tieto- ja viestintäteknologiaa hyödyntäen esimerkiksi seuraavia:</a:t>
            </a:r>
          </a:p>
          <a:p>
            <a:pPr eaLnBrk="1" hangingPunct="1">
              <a:defRPr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Oppilaan lopputuotteita:</a:t>
            </a:r>
            <a:br>
              <a:rPr lang="fi-FI" dirty="0" smtClean="0"/>
            </a:br>
            <a:r>
              <a:rPr lang="fi-FI" dirty="0" smtClean="0"/>
              <a:t>1. Raportti, seminaarityö, henkilökohtainen</a:t>
            </a:r>
            <a:br>
              <a:rPr lang="fi-FI" dirty="0" smtClean="0"/>
            </a:br>
            <a:r>
              <a:rPr lang="fi-FI" dirty="0" smtClean="0"/>
              <a:t>a. Office toteutus teksti </a:t>
            </a:r>
            <a:r>
              <a:rPr lang="fi-FI" dirty="0" err="1" smtClean="0"/>
              <a:t>word</a:t>
            </a:r>
            <a:r>
              <a:rPr lang="fi-FI" dirty="0" smtClean="0"/>
              <a:t>, kuvat </a:t>
            </a:r>
            <a:r>
              <a:rPr lang="fi-FI" dirty="0" err="1" smtClean="0"/>
              <a:t>powerpoint</a:t>
            </a:r>
            <a:r>
              <a:rPr lang="fi-FI" dirty="0" smtClean="0"/>
              <a:t>, taulukot </a:t>
            </a:r>
            <a:r>
              <a:rPr lang="fi-FI" dirty="0" err="1" smtClean="0"/>
              <a:t>exel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b. Office toteutus Google </a:t>
            </a:r>
            <a:r>
              <a:rPr lang="fi-FI" dirty="0" err="1" smtClean="0"/>
              <a:t>tools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c. Office toteutus </a:t>
            </a:r>
            <a:r>
              <a:rPr lang="fi-FI" dirty="0" err="1" smtClean="0"/>
              <a:t>wiki</a:t>
            </a:r>
            <a:r>
              <a:rPr lang="fi-FI" dirty="0" smtClean="0"/>
              <a:t> </a:t>
            </a:r>
            <a:r>
              <a:rPr lang="fi-FI" dirty="0" err="1" smtClean="0"/>
              <a:t>jne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d. Kuvakollaasi </a:t>
            </a:r>
            <a:r>
              <a:rPr lang="fi-FI" dirty="0" err="1" smtClean="0"/>
              <a:t>picasa</a:t>
            </a:r>
            <a:r>
              <a:rPr lang="fi-FI" dirty="0" smtClean="0"/>
              <a:t>, </a:t>
            </a:r>
            <a:r>
              <a:rPr lang="fi-FI" dirty="0" err="1" smtClean="0"/>
              <a:t>powerpoint</a:t>
            </a:r>
            <a:r>
              <a:rPr lang="fi-FI" dirty="0" smtClean="0"/>
              <a:t>, </a:t>
            </a:r>
            <a:r>
              <a:rPr lang="fi-FI" dirty="0" err="1" smtClean="0"/>
              <a:t>flikr</a:t>
            </a:r>
            <a:r>
              <a:rPr lang="fi-FI" dirty="0" smtClean="0"/>
              <a:t>, </a:t>
            </a:r>
            <a:r>
              <a:rPr lang="fi-FI" dirty="0" err="1" smtClean="0"/>
              <a:t>pedanet</a:t>
            </a:r>
            <a:r>
              <a:rPr lang="fi-FI" dirty="0" smtClean="0"/>
              <a:t>…</a:t>
            </a:r>
            <a:br>
              <a:rPr lang="fi-FI" dirty="0" smtClean="0"/>
            </a:br>
            <a:r>
              <a:rPr lang="fi-FI" dirty="0" smtClean="0"/>
              <a:t>e. oppimispäiväkirja, prosessikirjoitus </a:t>
            </a:r>
            <a:r>
              <a:rPr lang="fi-FI" dirty="0" err="1" smtClean="0"/>
              <a:t>wiki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f. videotuotanto </a:t>
            </a:r>
            <a:r>
              <a:rPr lang="fi-FI" dirty="0" err="1" smtClean="0"/>
              <a:t>bambuser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g jaettu dokumentti/prosessikirjoitus </a:t>
            </a:r>
            <a:r>
              <a:rPr lang="fi-FI" dirty="0" err="1" smtClean="0"/>
              <a:t>googledocs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2. Yksilö referaatti</a:t>
            </a:r>
            <a:br>
              <a:rPr lang="fi-FI" dirty="0" smtClean="0"/>
            </a:br>
            <a:r>
              <a:rPr lang="fi-FI" dirty="0" smtClean="0"/>
              <a:t>a. Office toteutus</a:t>
            </a:r>
            <a:br>
              <a:rPr lang="fi-FI" dirty="0" smtClean="0"/>
            </a:br>
            <a:r>
              <a:rPr lang="fi-FI" dirty="0" smtClean="0"/>
              <a:t>b. oppimispäiväkirja, prosessikirjoitus </a:t>
            </a:r>
            <a:r>
              <a:rPr lang="fi-FI" dirty="0" err="1" smtClean="0"/>
              <a:t>wiki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f. videotuotanto </a:t>
            </a:r>
            <a:r>
              <a:rPr lang="fi-FI" dirty="0" err="1" smtClean="0"/>
              <a:t>bambuser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g jaettu dokumentti/prosessikirjoitus </a:t>
            </a:r>
            <a:r>
              <a:rPr lang="fi-FI" dirty="0" err="1" smtClean="0"/>
              <a:t>googledocs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3. Opitun purku =&gt; vertaisopetus</a:t>
            </a:r>
            <a:br>
              <a:rPr lang="fi-FI" dirty="0" smtClean="0"/>
            </a:br>
            <a:r>
              <a:rPr lang="fi-FI" dirty="0" smtClean="0"/>
              <a:t>a. Kuvakollaasi </a:t>
            </a:r>
            <a:r>
              <a:rPr lang="fi-FI" dirty="0" err="1" smtClean="0"/>
              <a:t>picasa</a:t>
            </a:r>
            <a:r>
              <a:rPr lang="fi-FI" dirty="0" smtClean="0"/>
              <a:t>, </a:t>
            </a:r>
            <a:r>
              <a:rPr lang="fi-FI" dirty="0" err="1" smtClean="0"/>
              <a:t>powerpoint</a:t>
            </a:r>
            <a:r>
              <a:rPr lang="fi-FI" dirty="0" smtClean="0"/>
              <a:t>, </a:t>
            </a:r>
            <a:r>
              <a:rPr lang="fi-FI" dirty="0" err="1" smtClean="0"/>
              <a:t>flikr</a:t>
            </a:r>
            <a:r>
              <a:rPr lang="fi-FI" dirty="0" smtClean="0"/>
              <a:t>, </a:t>
            </a:r>
            <a:r>
              <a:rPr lang="fi-FI" dirty="0" err="1" smtClean="0"/>
              <a:t>pedanet</a:t>
            </a:r>
            <a:r>
              <a:rPr lang="fi-FI" dirty="0" smtClean="0"/>
              <a:t>…</a:t>
            </a:r>
            <a:br>
              <a:rPr lang="fi-FI" dirty="0" smtClean="0"/>
            </a:br>
            <a:r>
              <a:rPr lang="fi-FI" dirty="0" smtClean="0"/>
              <a:t>b. oppimispäiväkirja, prosessikirjoitus </a:t>
            </a:r>
            <a:r>
              <a:rPr lang="fi-FI" dirty="0" err="1" smtClean="0"/>
              <a:t>wiki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c. videotuotanto </a:t>
            </a:r>
            <a:r>
              <a:rPr lang="fi-FI" dirty="0" err="1" smtClean="0"/>
              <a:t>bambuser</a:t>
            </a:r>
            <a:r>
              <a:rPr lang="fi-FI" dirty="0" smtClean="0"/>
              <a:t>, </a:t>
            </a:r>
            <a:r>
              <a:rPr lang="fi-FI" dirty="0" err="1" smtClean="0"/>
              <a:t>youtube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d. jaettu dokumentti/prosessikirjoitus </a:t>
            </a:r>
            <a:r>
              <a:rPr lang="fi-FI" dirty="0" err="1" smtClean="0"/>
              <a:t>googledocs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e. dialogianimaatio , </a:t>
            </a:r>
            <a:r>
              <a:rPr lang="fi-FI" dirty="0" err="1" smtClean="0"/>
              <a:t>xtranormal.com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763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sky1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260"/>
          <a:stretch>
            <a:fillRect/>
          </a:stretch>
        </p:blipFill>
        <p:spPr/>
      </p:pic>
      <p:sp>
        <p:nvSpPr>
          <p:cNvPr id="5" name="Ellipsi 4"/>
          <p:cNvSpPr/>
          <p:nvPr/>
        </p:nvSpPr>
        <p:spPr>
          <a:xfrm>
            <a:off x="1458336" y="2281101"/>
            <a:ext cx="1717072" cy="517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5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243</Words>
  <Application>Microsoft Macintosh PowerPoint</Application>
  <PresentationFormat>Näytössä katseltava diaesitys (4:3)</PresentationFormat>
  <Paragraphs>90</Paragraphs>
  <Slides>16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Office-teema</vt:lpstr>
      <vt:lpstr>Pilvipalvelun käyttö opiskelun tukena case: Live@edu</vt:lpstr>
      <vt:lpstr>Opiskelijalähtöinen Koulutustarjonta 201X - &gt;</vt:lpstr>
      <vt:lpstr>PowerPoint-esitys</vt:lpstr>
      <vt:lpstr>Oppilaitoksen teknologiaympäristöt  tulevaisuudessa</vt:lpstr>
      <vt:lpstr>PowerPoint-esitys</vt:lpstr>
      <vt:lpstr>PowerPoint-esitys</vt:lpstr>
      <vt:lpstr>PowerPoint-esitys</vt:lpstr>
      <vt:lpstr>Sisältöjä</vt:lpstr>
      <vt:lpstr>PowerPoint-esitys</vt:lpstr>
      <vt:lpstr>PowerPoint-esitys</vt:lpstr>
      <vt:lpstr>PowerPoint-esitys</vt:lpstr>
      <vt:lpstr>PowerPoint-esitys</vt:lpstr>
      <vt:lpstr>http://peda.net/polku/liveohje </vt:lpstr>
      <vt:lpstr>http://peda.net/polku/liveohje </vt:lpstr>
      <vt:lpstr>http://www.peda.net/openkortti</vt:lpstr>
      <vt:lpstr>PowerPoint-esitys</vt:lpstr>
    </vt:vector>
  </TitlesOfParts>
  <Company>NEWTEC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Live@edu</dc:title>
  <dc:creator>Petri Lounaskorpi</dc:creator>
  <cp:lastModifiedBy>Petri Lounaskorpi</cp:lastModifiedBy>
  <cp:revision>5</cp:revision>
  <dcterms:created xsi:type="dcterms:W3CDTF">2012-03-30T03:33:46Z</dcterms:created>
  <dcterms:modified xsi:type="dcterms:W3CDTF">2012-05-02T17:41:19Z</dcterms:modified>
</cp:coreProperties>
</file>