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7"/>
  </p:notesMasterIdLst>
  <p:handoutMasterIdLst>
    <p:handoutMasterId r:id="rId18"/>
  </p:handoutMasterIdLst>
  <p:sldIdLst>
    <p:sldId id="268" r:id="rId3"/>
    <p:sldId id="259" r:id="rId4"/>
    <p:sldId id="269" r:id="rId5"/>
    <p:sldId id="257" r:id="rId6"/>
    <p:sldId id="258" r:id="rId7"/>
    <p:sldId id="260" r:id="rId8"/>
    <p:sldId id="261" r:id="rId9"/>
    <p:sldId id="262" r:id="rId10"/>
    <p:sldId id="263" r:id="rId11"/>
    <p:sldId id="270" r:id="rId12"/>
    <p:sldId id="271" r:id="rId13"/>
    <p:sldId id="267" r:id="rId14"/>
    <p:sldId id="264" r:id="rId15"/>
    <p:sldId id="265" r:id="rId16"/>
  </p:sldIdLst>
  <p:sldSz cx="9144000" cy="6858000" type="screen4x3"/>
  <p:notesSz cx="6794500" cy="9931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3333CC"/>
    <a:srgbClr val="EE8512"/>
    <a:srgbClr val="FFFF99"/>
    <a:srgbClr val="0DA3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861" autoAdjust="0"/>
    <p:restoredTop sz="94699" autoAdjust="0"/>
  </p:normalViewPr>
  <p:slideViewPr>
    <p:cSldViewPr>
      <p:cViewPr varScale="1">
        <p:scale>
          <a:sx n="72" d="100"/>
          <a:sy n="72" d="100"/>
        </p:scale>
        <p:origin x="-1200" y="-120"/>
      </p:cViewPr>
      <p:guideLst>
        <p:guide orient="horz" pos="799"/>
        <p:guide pos="2880"/>
      </p:guideLst>
    </p:cSldViewPr>
  </p:slideViewPr>
  <p:outlineViewPr>
    <p:cViewPr>
      <p:scale>
        <a:sx n="33" d="100"/>
        <a:sy n="33" d="100"/>
      </p:scale>
      <p:origin x="48" y="1564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40" d="100"/>
        <a:sy n="4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-2262" y="-96"/>
      </p:cViewPr>
      <p:guideLst>
        <p:guide orient="horz" pos="3128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notesMaster" Target="notesMasters/notesMaster1.xml"/><Relationship Id="rId18" Type="http://schemas.openxmlformats.org/officeDocument/2006/relationships/handoutMaster" Target="handoutMasters/handout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810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8100" y="9432925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1AB5128D-EFE0-4B4F-ACAA-BEEE19C305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8510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8050"/>
            <a:ext cx="5435600" cy="446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925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0" y="9432925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2887B914-F198-46B0-8493-5AF23A1DB4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5242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0" y="1588"/>
            <a:ext cx="9144000" cy="6856412"/>
          </a:xfrm>
          <a:prstGeom prst="rect">
            <a:avLst/>
          </a:prstGeom>
          <a:noFill/>
          <a:ln w="12700">
            <a:solidFill>
              <a:srgbClr val="0000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i-FI"/>
          </a:p>
        </p:txBody>
      </p:sp>
      <p:pic>
        <p:nvPicPr>
          <p:cNvPr id="5" name="Picture 8" descr="TUMMAP~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381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584200" y="95250"/>
            <a:ext cx="30511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510" tIns="46254" rIns="92510" bIns="46254">
            <a:spAutoFit/>
          </a:bodyPr>
          <a:lstStyle/>
          <a:p>
            <a:pPr defTabSz="927100" eaLnBrk="0" hangingPunct="0">
              <a:defRPr/>
            </a:pPr>
            <a:r>
              <a:rPr lang="fi-FI">
                <a:solidFill>
                  <a:srgbClr val="000099"/>
                </a:solidFill>
                <a:latin typeface="Helvetica" pitchFamily="34" charset="0"/>
              </a:rPr>
              <a:t>JYVÄSKYLÄN YLIOPISTO</a:t>
            </a:r>
            <a:endParaRPr lang="fi-FI">
              <a:latin typeface="Times New Roman" pitchFamily="18" charset="0"/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03288" y="2130427"/>
            <a:ext cx="7772400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27188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11188" y="6453188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E8DB1F1-7448-4721-9381-7D2C85CE3A2B}" type="datetime1">
              <a:rPr lang="fi-FI"/>
              <a:pPr>
                <a:defRPr/>
              </a:pPr>
              <a:t>8.11.2013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276600" y="6453188"/>
            <a:ext cx="3038475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31013" y="6453188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B837869-F37D-4D13-896C-8A9BE6E7BA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961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3AB7C2-5E32-41EF-B057-ABBEC97FC124}" type="datetime1">
              <a:rPr lang="fi-FI"/>
              <a:pPr>
                <a:defRPr/>
              </a:pPr>
              <a:t>8.11.2013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6C88E4-DF7A-4FBD-B4C8-BA2362DC4A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830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5451" y="485776"/>
            <a:ext cx="1982788" cy="57515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27088" y="485776"/>
            <a:ext cx="5795963" cy="57515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D5BD72-D1D0-4289-A511-EE468C4510C6}" type="datetime1">
              <a:rPr lang="fi-FI"/>
              <a:pPr>
                <a:defRPr/>
              </a:pPr>
              <a:t>8.11.2013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317B69-4E2D-4027-99DA-CFB1C59305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181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DC1847-AF3C-4206-9441-73B64ECB9F1F}" type="datetime1">
              <a:rPr lang="en-US"/>
              <a:pPr>
                <a:defRPr/>
              </a:pPr>
              <a:t>8.11.2013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75E45-470C-4751-AB79-508516AC19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6748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696F4B-02F8-4CB9-A67F-F31D14AEF254}" type="datetime1">
              <a:rPr lang="en-US"/>
              <a:pPr>
                <a:defRPr/>
              </a:pPr>
              <a:t>8.11.2013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150B83-FFBE-49D0-9A27-16C9AFC8AA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339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84EEF8-6743-40EF-83F0-B194AF028EF9}" type="datetime1">
              <a:rPr lang="en-US"/>
              <a:pPr>
                <a:defRPr/>
              </a:pPr>
              <a:t>8.11.2013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E1262B-F6A2-4BEA-BE84-484BDDB28F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0224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280D50-44DC-478E-96F8-17395B393DD4}" type="datetime1">
              <a:rPr lang="en-US"/>
              <a:pPr>
                <a:defRPr/>
              </a:pPr>
              <a:t>8.11.2013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161942-7F77-4EBE-9A84-077E11E489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9852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105873-0EFF-4478-8E41-B42005758599}" type="datetime1">
              <a:rPr lang="en-US"/>
              <a:pPr>
                <a:defRPr/>
              </a:pPr>
              <a:t>8.11.2013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8ED846-7C3E-4D85-83FC-E8A6F478D8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7211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8DF4E3-7A08-43A0-AF5F-4FD255EC1D01}" type="datetime1">
              <a:rPr lang="en-US"/>
              <a:pPr>
                <a:defRPr/>
              </a:pPr>
              <a:t>8.11.2013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8DF4BC-E989-41B0-B2E6-E5639DAAF8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7604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927469-445F-466D-824E-117A5DA4477D}" type="datetime1">
              <a:rPr lang="en-US"/>
              <a:pPr>
                <a:defRPr/>
              </a:pPr>
              <a:t>8.11.2013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A0A771-4E68-4D7B-A340-2ECA575CE4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0903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4DF25E-B712-4B1D-BB09-7E2A561BD614}" type="datetime1">
              <a:rPr lang="en-US"/>
              <a:pPr>
                <a:defRPr/>
              </a:pPr>
              <a:t>8.11.2013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C689B4-831C-4099-98D5-00E003AEF1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862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8FAADB-2DE6-42FC-9491-9C2C3A8805C2}" type="datetime1">
              <a:rPr lang="fi-FI"/>
              <a:pPr>
                <a:defRPr/>
              </a:pPr>
              <a:t>8.11.2013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F06955-98DE-4E71-A26C-F38B386567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6225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B1ED38-A145-43B5-9716-B282EC981EDB}" type="datetime1">
              <a:rPr lang="en-US"/>
              <a:pPr>
                <a:defRPr/>
              </a:pPr>
              <a:t>8.11.2013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6848F6-BAC0-4441-98B2-8E0358D8B7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53515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B25A57-51D4-4402-82EF-D66D330F8F1F}" type="datetime1">
              <a:rPr lang="en-US"/>
              <a:pPr>
                <a:defRPr/>
              </a:pPr>
              <a:t>8.11.2013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1F59EB-93BB-4BAE-9BD7-37845658BA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578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F84905-E4C7-4CD4-B2CB-050DD75335B9}" type="datetime1">
              <a:rPr lang="en-US"/>
              <a:pPr>
                <a:defRPr/>
              </a:pPr>
              <a:t>8.11.2013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E4C19-5354-453E-9373-6F92479E5F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27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C8FD9F-659F-4FBC-96C9-107FC7BB2446}" type="datetime1">
              <a:rPr lang="fi-FI"/>
              <a:pPr>
                <a:defRPr/>
              </a:pPr>
              <a:t>8.11.2013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8A9B63-9CE8-4D47-BB62-8AE48DEEB5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750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091" y="1773238"/>
            <a:ext cx="3889375" cy="4464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8866" y="1773238"/>
            <a:ext cx="3889375" cy="4464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5910EC-9926-4B7D-A340-D273D318BC5B}" type="datetime1">
              <a:rPr lang="fi-FI"/>
              <a:pPr>
                <a:defRPr/>
              </a:pPr>
              <a:t>8.11.2013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4851BE-C575-418E-8F56-7D5B10DFDD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668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BFE01E-68A8-43D4-88B6-7A077A6F06D7}" type="datetime1">
              <a:rPr lang="fi-FI"/>
              <a:pPr>
                <a:defRPr/>
              </a:pPr>
              <a:t>8.11.2013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DF74D7-83BE-49DE-9582-C36AC191E6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050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4F8BD-F5C3-49D7-81C4-6DE89ABA0D98}" type="datetime1">
              <a:rPr lang="fi-FI"/>
              <a:pPr>
                <a:defRPr/>
              </a:pPr>
              <a:t>8.11.2013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6345C6-5AE0-4050-9DC6-603BCF6156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618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30DE16-3C24-4DC0-AFF7-6470CD83F938}" type="datetime1">
              <a:rPr lang="fi-FI"/>
              <a:pPr>
                <a:defRPr/>
              </a:pPr>
              <a:t>8.11.2013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FFAC6A-3EC1-4263-9937-A7EA694459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69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36AAF2-C795-43D9-89D9-B5B550763BA2}" type="datetime1">
              <a:rPr lang="fi-FI"/>
              <a:pPr>
                <a:defRPr/>
              </a:pPr>
              <a:t>8.11.2013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D1601-C18C-415A-8B45-8CFBD0797F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667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CCD217-26EF-494D-A053-2A7F189139FF}" type="datetime1">
              <a:rPr lang="fi-FI"/>
              <a:pPr>
                <a:defRPr/>
              </a:pPr>
              <a:t>8.11.2013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1F1FE3-7B3B-4F40-9265-9925DC0D39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170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TUMMAP~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381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27088" y="485775"/>
            <a:ext cx="79216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7088" y="1773238"/>
            <a:ext cx="7931150" cy="446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fi-FI" smtClean="0"/>
              <a:t>toinen taso</a:t>
            </a:r>
          </a:p>
          <a:p>
            <a:pPr lvl="0"/>
            <a:endParaRPr lang="en-US" smtClean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11188" y="640873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Helvetica" pitchFamily="34" charset="0"/>
              </a:defRPr>
            </a:lvl1pPr>
          </a:lstStyle>
          <a:p>
            <a:pPr>
              <a:defRPr/>
            </a:pPr>
            <a:fld id="{F4FA2523-FEC7-405F-B660-2CFF2D884F2D}" type="datetime1">
              <a:rPr lang="fi-FI"/>
              <a:pPr>
                <a:defRPr/>
              </a:pPr>
              <a:t>8.11.2013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408738"/>
            <a:ext cx="316706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Helvetica" pitchFamily="34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02450" y="640873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Helvetica" pitchFamily="34" charset="0"/>
              </a:defRPr>
            </a:lvl1pPr>
          </a:lstStyle>
          <a:p>
            <a:pPr>
              <a:defRPr/>
            </a:pPr>
            <a:fld id="{7C30FD34-5547-4BC4-8935-E38C8F1243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584200" y="95250"/>
            <a:ext cx="30511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510" tIns="46254" rIns="92510" bIns="46254">
            <a:spAutoFit/>
          </a:bodyPr>
          <a:lstStyle/>
          <a:p>
            <a:pPr defTabSz="927100" eaLnBrk="0" hangingPunct="0">
              <a:defRPr/>
            </a:pPr>
            <a:r>
              <a:rPr lang="fi-FI">
                <a:solidFill>
                  <a:srgbClr val="000099"/>
                </a:solidFill>
                <a:latin typeface="Helvetica" pitchFamily="34" charset="0"/>
              </a:rPr>
              <a:t>JYVÄSKYLÄN YLIOPISTO</a:t>
            </a:r>
            <a:endParaRPr lang="fi-FI">
              <a:latin typeface="Times New Roman" pitchFamily="18" charset="0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1588"/>
            <a:ext cx="9144000" cy="6856412"/>
          </a:xfrm>
          <a:prstGeom prst="rect">
            <a:avLst/>
          </a:prstGeom>
          <a:noFill/>
          <a:ln w="12700">
            <a:solidFill>
              <a:srgbClr val="0000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4" r:id="rId1"/>
    <p:sldLayoutId id="2147483923" r:id="rId2"/>
    <p:sldLayoutId id="2147483924" r:id="rId3"/>
    <p:sldLayoutId id="2147483925" r:id="rId4"/>
    <p:sldLayoutId id="2147483926" r:id="rId5"/>
    <p:sldLayoutId id="2147483927" r:id="rId6"/>
    <p:sldLayoutId id="2147483928" r:id="rId7"/>
    <p:sldLayoutId id="2147483929" r:id="rId8"/>
    <p:sldLayoutId id="2147483930" r:id="rId9"/>
    <p:sldLayoutId id="2147483931" r:id="rId10"/>
    <p:sldLayoutId id="214748393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Helvetica" pitchFamily="34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Helvetica" pitchFamily="34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Helvetica" pitchFamily="34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Helvetica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Helvetica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Helvetica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Helvetica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Helvetic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SzPct val="85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EE192E1-3ED9-4F60-8EC9-3E5B51A2014F}" type="datetime1">
              <a:rPr lang="en-US"/>
              <a:pPr>
                <a:defRPr/>
              </a:pPr>
              <a:t>8.11.2013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784CAEC-BD48-474F-B644-C63EB4DD69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3" r:id="rId1"/>
    <p:sldLayoutId id="2147483934" r:id="rId2"/>
    <p:sldLayoutId id="2147483935" r:id="rId3"/>
    <p:sldLayoutId id="2147483936" r:id="rId4"/>
    <p:sldLayoutId id="2147483937" r:id="rId5"/>
    <p:sldLayoutId id="2147483938" r:id="rId6"/>
    <p:sldLayoutId id="2147483939" r:id="rId7"/>
    <p:sldLayoutId id="2147483940" r:id="rId8"/>
    <p:sldLayoutId id="2147483941" r:id="rId9"/>
    <p:sldLayoutId id="2147483942" r:id="rId10"/>
    <p:sldLayoutId id="21474839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jpeg"/><Relationship Id="rId8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9.jpeg"/><Relationship Id="rId3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01565" y="692696"/>
            <a:ext cx="7772400" cy="1470025"/>
          </a:xfrm>
        </p:spPr>
        <p:txBody>
          <a:bodyPr/>
          <a:lstStyle/>
          <a:p>
            <a:r>
              <a:rPr lang="fi-FI" sz="3600" cap="all" dirty="0" smtClean="0"/>
              <a:t>Koulutuspilvi</a:t>
            </a:r>
            <a:endParaRPr lang="fi-FI" sz="3600" cap="all" dirty="0"/>
          </a:p>
        </p:txBody>
      </p:sp>
      <p:sp>
        <p:nvSpPr>
          <p:cNvPr id="9" name="TextBox 6"/>
          <p:cNvSpPr txBox="1">
            <a:spLocks noChangeArrowheads="1"/>
          </p:cNvSpPr>
          <p:nvPr/>
        </p:nvSpPr>
        <p:spPr bwMode="auto">
          <a:xfrm>
            <a:off x="7092280" y="6165304"/>
            <a:ext cx="19081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i-FI" b="1" dirty="0" smtClean="0"/>
              <a:t>9.11.2013</a:t>
            </a:r>
            <a:endParaRPr lang="en-US" b="1" dirty="0"/>
          </a:p>
        </p:txBody>
      </p:sp>
      <p:sp>
        <p:nvSpPr>
          <p:cNvPr id="2" name="TextBox 1"/>
          <p:cNvSpPr txBox="1"/>
          <p:nvPr/>
        </p:nvSpPr>
        <p:spPr>
          <a:xfrm>
            <a:off x="3303986" y="2276872"/>
            <a:ext cx="292419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2400" dirty="0" smtClean="0"/>
              <a:t>Pekka Neittaanmäki</a:t>
            </a:r>
          </a:p>
          <a:p>
            <a:pPr algn="ctr"/>
            <a:endParaRPr lang="fi-FI" sz="2400" dirty="0" smtClean="0"/>
          </a:p>
          <a:p>
            <a:pPr algn="ctr"/>
            <a:r>
              <a:rPr lang="fi-FI" sz="2400" dirty="0" smtClean="0"/>
              <a:t>Juha Hämäläinen</a:t>
            </a:r>
          </a:p>
          <a:p>
            <a:pPr algn="ctr"/>
            <a:endParaRPr lang="fi-FI" sz="2400" dirty="0" smtClean="0"/>
          </a:p>
          <a:p>
            <a:pPr algn="ctr"/>
            <a:r>
              <a:rPr lang="fi-FI" sz="2400" dirty="0" smtClean="0"/>
              <a:t>Jarno Kansanaho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6579612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539552" y="631716"/>
            <a:ext cx="8352928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b="1" dirty="0" smtClean="0"/>
              <a:t>USUKO </a:t>
            </a:r>
            <a:r>
              <a:rPr lang="fi-FI" sz="2800" b="1" dirty="0"/>
              <a:t>- Uuden Sukupolven Koulu (2013-2014)</a:t>
            </a:r>
          </a:p>
          <a:p>
            <a:endParaRPr lang="fi-FI" sz="2000" dirty="0" smtClean="0"/>
          </a:p>
          <a:p>
            <a:r>
              <a:rPr lang="fi-FI" sz="2000" dirty="0" smtClean="0"/>
              <a:t>• 200 </a:t>
            </a:r>
            <a:r>
              <a:rPr lang="fi-FI" sz="2000" dirty="0"/>
              <a:t>000 euroa </a:t>
            </a:r>
            <a:r>
              <a:rPr lang="fi-FI" sz="2000" dirty="0" smtClean="0"/>
              <a:t>teknologiateollisuuden 100-vuotissäätiöltä </a:t>
            </a:r>
            <a:r>
              <a:rPr lang="fi-FI" sz="2000" dirty="0"/>
              <a:t>prototyypin kehittämiseen (04/2013</a:t>
            </a:r>
            <a:r>
              <a:rPr lang="fi-FI" sz="2000" dirty="0" smtClean="0"/>
              <a:t>)</a:t>
            </a:r>
          </a:p>
          <a:p>
            <a:endParaRPr lang="fi-FI" sz="2000" dirty="0"/>
          </a:p>
          <a:p>
            <a:r>
              <a:rPr lang="fi-FI" sz="2000" dirty="0" smtClean="0"/>
              <a:t>• Monikanavainen oppimateriaalikeskus</a:t>
            </a:r>
          </a:p>
          <a:p>
            <a:endParaRPr lang="fi-FI" sz="2000" dirty="0"/>
          </a:p>
          <a:p>
            <a:r>
              <a:rPr lang="fi-FI" sz="2000" dirty="0" smtClean="0"/>
              <a:t>• Integroi </a:t>
            </a:r>
            <a:r>
              <a:rPr lang="fi-FI" sz="2000" dirty="0"/>
              <a:t>erityyppisiä oppimisratkaisuja ja –</a:t>
            </a:r>
            <a:r>
              <a:rPr lang="fi-FI" sz="2000" dirty="0" smtClean="0"/>
              <a:t>resursseja</a:t>
            </a:r>
          </a:p>
          <a:p>
            <a:endParaRPr lang="fi-FI" sz="2000" dirty="0"/>
          </a:p>
          <a:p>
            <a:r>
              <a:rPr lang="fi-FI" sz="2000" dirty="0" smtClean="0"/>
              <a:t>• Pilotoidaan </a:t>
            </a:r>
            <a:r>
              <a:rPr lang="fi-FI" sz="2000" dirty="0"/>
              <a:t>keskisuomalaisissa ala- ja yläkouluissa (1. Norssi</a:t>
            </a:r>
            <a:r>
              <a:rPr lang="fi-FI" sz="2000" dirty="0" smtClean="0"/>
              <a:t>)</a:t>
            </a:r>
          </a:p>
          <a:p>
            <a:endParaRPr lang="fi-FI" sz="2000" dirty="0"/>
          </a:p>
          <a:p>
            <a:r>
              <a:rPr lang="fi-FI" sz="2000" dirty="0" smtClean="0"/>
              <a:t>• Järjestelmän </a:t>
            </a:r>
            <a:r>
              <a:rPr lang="fi-FI" sz="2000" dirty="0"/>
              <a:t>konsepti on vienti </a:t>
            </a:r>
            <a:r>
              <a:rPr lang="fi-FI" sz="2000" dirty="0" smtClean="0"/>
              <a:t>tuote</a:t>
            </a:r>
          </a:p>
          <a:p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3353072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539552" y="476672"/>
            <a:ext cx="8352928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b="1" dirty="0" smtClean="0"/>
              <a:t>HYÖDYT</a:t>
            </a:r>
            <a:endParaRPr lang="fi-FI" sz="2800" b="1" dirty="0"/>
          </a:p>
          <a:p>
            <a:pPr marL="285750" indent="-285750">
              <a:buFont typeface="Arial" pitchFamily="34" charset="0"/>
              <a:buChar char="•"/>
            </a:pPr>
            <a:endParaRPr lang="fi-FI" sz="2000" dirty="0" smtClean="0"/>
          </a:p>
          <a:p>
            <a:r>
              <a:rPr lang="fi-FI" sz="2000" b="1" dirty="0" smtClean="0"/>
              <a:t>Oppilaille :</a:t>
            </a:r>
            <a:endParaRPr lang="fi-FI" sz="20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000" dirty="0"/>
              <a:t>Helpottaa digitaalisten resurssien monipuolista hyödyntämistä </a:t>
            </a:r>
            <a:r>
              <a:rPr lang="fi-FI" sz="2000" dirty="0" smtClean="0"/>
              <a:t>koulumaailmassa</a:t>
            </a:r>
            <a:endParaRPr lang="fi-FI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000" dirty="0"/>
              <a:t>Säästää opetus- ja </a:t>
            </a:r>
            <a:r>
              <a:rPr lang="fi-FI" sz="2000" dirty="0" smtClean="0"/>
              <a:t>oppimateriaalikustannuksissa</a:t>
            </a:r>
            <a:endParaRPr lang="fi-FI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000" dirty="0"/>
              <a:t>Tasa-arvoistaa </a:t>
            </a:r>
            <a:r>
              <a:rPr lang="fi-FI" sz="2000" dirty="0" smtClean="0"/>
              <a:t>opetusta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000" dirty="0" smtClean="0"/>
              <a:t>Yksilöllistää opetusta</a:t>
            </a:r>
            <a:endParaRPr lang="fi-FI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000" dirty="0"/>
              <a:t>Mahdollistaa lasten ja nuorten oppimisen ajasta ja paikasta </a:t>
            </a:r>
            <a:r>
              <a:rPr lang="fi-FI" sz="2000" dirty="0" smtClean="0"/>
              <a:t>riippumatta</a:t>
            </a:r>
            <a:endParaRPr lang="en-US" sz="2000" dirty="0"/>
          </a:p>
          <a:p>
            <a:endParaRPr lang="en-US" sz="2000" dirty="0"/>
          </a:p>
          <a:p>
            <a:r>
              <a:rPr lang="en-US" sz="2000" b="1" dirty="0" err="1" smtClean="0"/>
              <a:t>Opettajille</a:t>
            </a:r>
            <a:r>
              <a:rPr lang="en-US" sz="2000" b="1" dirty="0" smtClean="0"/>
              <a:t> :</a:t>
            </a:r>
            <a:endParaRPr lang="en-US" sz="20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err="1" smtClean="0"/>
              <a:t>Helpottaa</a:t>
            </a:r>
            <a:r>
              <a:rPr lang="en-US" sz="2000" dirty="0" smtClean="0"/>
              <a:t> </a:t>
            </a:r>
            <a:r>
              <a:rPr lang="en-US" sz="2000" dirty="0" err="1" smtClean="0"/>
              <a:t>digitaalisen</a:t>
            </a:r>
            <a:r>
              <a:rPr lang="en-US" sz="2000" dirty="0" smtClean="0"/>
              <a:t> </a:t>
            </a:r>
            <a:r>
              <a:rPr lang="en-US" sz="2000" dirty="0" err="1" smtClean="0"/>
              <a:t>oppimateriaalin</a:t>
            </a:r>
            <a:r>
              <a:rPr lang="en-US" sz="2000" dirty="0" smtClean="0"/>
              <a:t> </a:t>
            </a:r>
            <a:r>
              <a:rPr lang="en-US" sz="2000" dirty="0" err="1" smtClean="0"/>
              <a:t>hyödyntämistä</a:t>
            </a:r>
            <a:endParaRPr lang="en-US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err="1" smtClean="0"/>
              <a:t>Mahdollistaa</a:t>
            </a:r>
            <a:r>
              <a:rPr lang="en-US" sz="2000" dirty="0" smtClean="0"/>
              <a:t> </a:t>
            </a:r>
            <a:r>
              <a:rPr lang="en-US" sz="2000" dirty="0" err="1" smtClean="0"/>
              <a:t>oppimisen</a:t>
            </a:r>
            <a:r>
              <a:rPr lang="en-US" sz="2000" dirty="0" smtClean="0"/>
              <a:t> </a:t>
            </a:r>
            <a:r>
              <a:rPr lang="en-US" sz="2000" dirty="0" err="1" smtClean="0"/>
              <a:t>seurannan</a:t>
            </a:r>
            <a:r>
              <a:rPr lang="en-US" sz="2000" dirty="0" smtClean="0"/>
              <a:t> </a:t>
            </a:r>
            <a:r>
              <a:rPr lang="en-US" sz="2000" dirty="0" err="1" smtClean="0"/>
              <a:t>uudella</a:t>
            </a:r>
            <a:r>
              <a:rPr lang="en-US" sz="2000" dirty="0" smtClean="0"/>
              <a:t> </a:t>
            </a:r>
            <a:r>
              <a:rPr lang="en-US" sz="2000" dirty="0" err="1" smtClean="0"/>
              <a:t>tavalla</a:t>
            </a:r>
            <a:endParaRPr lang="en-US" sz="2000" dirty="0"/>
          </a:p>
          <a:p>
            <a:endParaRPr lang="en-US" sz="2000" dirty="0"/>
          </a:p>
          <a:p>
            <a:r>
              <a:rPr lang="en-US" sz="2000" b="1" dirty="0" err="1" smtClean="0"/>
              <a:t>Yrityksille</a:t>
            </a:r>
            <a:r>
              <a:rPr lang="en-US" sz="2000" b="1" dirty="0" smtClean="0"/>
              <a:t> (</a:t>
            </a:r>
            <a:r>
              <a:rPr lang="en-US" sz="2000" b="1" dirty="0" err="1" smtClean="0"/>
              <a:t>koulutus</a:t>
            </a:r>
            <a:r>
              <a:rPr lang="en-US" sz="2000" b="1" dirty="0" smtClean="0"/>
              <a:t> and IT-</a:t>
            </a:r>
            <a:r>
              <a:rPr lang="en-US" sz="2000" b="1" dirty="0" err="1" smtClean="0"/>
              <a:t>sektori</a:t>
            </a:r>
            <a:r>
              <a:rPr lang="en-US" sz="2000" b="1" dirty="0" smtClean="0"/>
              <a:t>)</a:t>
            </a:r>
            <a:endParaRPr lang="en-US" sz="20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err="1" smtClean="0"/>
              <a:t>Tarjoaa</a:t>
            </a:r>
            <a:r>
              <a:rPr lang="en-US" sz="2000" dirty="0" smtClean="0"/>
              <a:t> </a:t>
            </a:r>
            <a:r>
              <a:rPr lang="en-US" sz="2000" dirty="0" err="1" smtClean="0"/>
              <a:t>jakelukanavan</a:t>
            </a:r>
            <a:r>
              <a:rPr lang="en-US" sz="2000" dirty="0" smtClean="0"/>
              <a:t> </a:t>
            </a:r>
            <a:r>
              <a:rPr lang="en-US" sz="2000" dirty="0" err="1" smtClean="0"/>
              <a:t>yritysten</a:t>
            </a:r>
            <a:r>
              <a:rPr lang="en-US" sz="2000" dirty="0" smtClean="0"/>
              <a:t> </a:t>
            </a:r>
            <a:r>
              <a:rPr lang="en-US" sz="2000" dirty="0" err="1" smtClean="0"/>
              <a:t>tuotteille</a:t>
            </a: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err="1" smtClean="0"/>
              <a:t>Helpottaa</a:t>
            </a:r>
            <a:r>
              <a:rPr lang="en-US" sz="2000" dirty="0" smtClean="0"/>
              <a:t> </a:t>
            </a:r>
            <a:r>
              <a:rPr lang="en-US" sz="2000" dirty="0" err="1" smtClean="0"/>
              <a:t>partnerien</a:t>
            </a:r>
            <a:r>
              <a:rPr lang="en-US" sz="2000" dirty="0" smtClean="0"/>
              <a:t> </a:t>
            </a:r>
            <a:r>
              <a:rPr lang="en-US" sz="2000" dirty="0" err="1" smtClean="0"/>
              <a:t>löytämistä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0672755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ounded Rectangle 53"/>
          <p:cNvSpPr/>
          <p:nvPr/>
        </p:nvSpPr>
        <p:spPr>
          <a:xfrm>
            <a:off x="6416470" y="3938323"/>
            <a:ext cx="2476009" cy="1859140"/>
          </a:xfrm>
          <a:prstGeom prst="roundRect">
            <a:avLst/>
          </a:prstGeom>
          <a:solidFill>
            <a:srgbClr val="EE8512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1" name="Rounded Rectangle 50"/>
          <p:cNvSpPr/>
          <p:nvPr/>
        </p:nvSpPr>
        <p:spPr>
          <a:xfrm>
            <a:off x="3394228" y="3933056"/>
            <a:ext cx="2977971" cy="1872208"/>
          </a:xfrm>
          <a:prstGeom prst="roundRect">
            <a:avLst/>
          </a:prstGeom>
          <a:solidFill>
            <a:srgbClr val="EE8512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6" name="Rounded Rectangle 45"/>
          <p:cNvSpPr/>
          <p:nvPr/>
        </p:nvSpPr>
        <p:spPr>
          <a:xfrm>
            <a:off x="251519" y="3925255"/>
            <a:ext cx="3096343" cy="1872208"/>
          </a:xfrm>
          <a:prstGeom prst="roundRect">
            <a:avLst/>
          </a:prstGeom>
          <a:solidFill>
            <a:srgbClr val="EE8512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8" name="Rounded Rectangle 47"/>
          <p:cNvSpPr/>
          <p:nvPr/>
        </p:nvSpPr>
        <p:spPr>
          <a:xfrm>
            <a:off x="341053" y="4399096"/>
            <a:ext cx="1278618" cy="558062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>
                <a:solidFill>
                  <a:schemeClr val="tx1"/>
                </a:solidFill>
              </a:rPr>
              <a:t>Hahmo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251520" y="3333080"/>
            <a:ext cx="8640960" cy="592175"/>
          </a:xfrm>
          <a:prstGeom prst="roundRect">
            <a:avLst/>
          </a:prstGeom>
          <a:solidFill>
            <a:srgbClr val="EE8512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026" name="Picture 2" descr="File:Youtube Logo 2005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0428" y="1227444"/>
            <a:ext cx="1111892" cy="405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9656" y="1278287"/>
            <a:ext cx="1766886" cy="693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1820477"/>
            <a:ext cx="1721152" cy="464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8318" y="1314159"/>
            <a:ext cx="807722" cy="807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746666"/>
            <a:ext cx="653137" cy="609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 descr="http://upload.wikimedia.org/wikipedia/fi/8/86/WSOY_logo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205" y="1278286"/>
            <a:ext cx="1306274" cy="346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707985" y="2564904"/>
            <a:ext cx="10625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E-kirjat ja</a:t>
            </a:r>
          </a:p>
          <a:p>
            <a:r>
              <a:rPr lang="fi-FI" dirty="0" smtClean="0"/>
              <a:t>tehtävät</a:t>
            </a:r>
            <a:endParaRPr lang="fi-FI" dirty="0"/>
          </a:p>
        </p:txBody>
      </p:sp>
      <p:sp>
        <p:nvSpPr>
          <p:cNvPr id="24" name="Rounded Rectangle 23"/>
          <p:cNvSpPr/>
          <p:nvPr/>
        </p:nvSpPr>
        <p:spPr>
          <a:xfrm>
            <a:off x="225877" y="1052736"/>
            <a:ext cx="1907704" cy="1462397"/>
          </a:xfrm>
          <a:prstGeom prst="roundRect">
            <a:avLst/>
          </a:prstGeom>
          <a:noFill/>
          <a:ln w="19050" cmpd="sng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5" name="Rounded Rectangle 24"/>
          <p:cNvSpPr/>
          <p:nvPr/>
        </p:nvSpPr>
        <p:spPr>
          <a:xfrm>
            <a:off x="2386117" y="1052736"/>
            <a:ext cx="2213964" cy="1462397"/>
          </a:xfrm>
          <a:prstGeom prst="roundRect">
            <a:avLst/>
          </a:prstGeom>
          <a:noFill/>
          <a:ln w="19050" cmpd="sng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6" name="Rounded Rectangle 25"/>
          <p:cNvSpPr/>
          <p:nvPr/>
        </p:nvSpPr>
        <p:spPr>
          <a:xfrm>
            <a:off x="5076056" y="1052736"/>
            <a:ext cx="3862789" cy="1462397"/>
          </a:xfrm>
          <a:prstGeom prst="roundRect">
            <a:avLst/>
          </a:prstGeom>
          <a:noFill/>
          <a:ln w="19050" cmpd="sng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1" name="TextBox 30"/>
          <p:cNvSpPr txBox="1"/>
          <p:nvPr/>
        </p:nvSpPr>
        <p:spPr>
          <a:xfrm>
            <a:off x="2633884" y="2703403"/>
            <a:ext cx="14279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Media sisältö</a:t>
            </a:r>
            <a:endParaRPr lang="fi-FI" dirty="0"/>
          </a:p>
        </p:txBody>
      </p:sp>
      <p:sp>
        <p:nvSpPr>
          <p:cNvPr id="32" name="TextBox 31"/>
          <p:cNvSpPr txBox="1"/>
          <p:nvPr/>
        </p:nvSpPr>
        <p:spPr>
          <a:xfrm>
            <a:off x="5279170" y="2703403"/>
            <a:ext cx="16621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Internet lähteet</a:t>
            </a:r>
            <a:endParaRPr lang="fi-FI" dirty="0"/>
          </a:p>
        </p:txBody>
      </p:sp>
      <p:sp>
        <p:nvSpPr>
          <p:cNvPr id="4" name="TextBox 3"/>
          <p:cNvSpPr txBox="1"/>
          <p:nvPr/>
        </p:nvSpPr>
        <p:spPr>
          <a:xfrm>
            <a:off x="4232298" y="4029159"/>
            <a:ext cx="1225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Oppiaineet</a:t>
            </a:r>
            <a:endParaRPr lang="fi-FI" dirty="0"/>
          </a:p>
        </p:txBody>
      </p:sp>
      <p:sp>
        <p:nvSpPr>
          <p:cNvPr id="37" name="TextBox 36"/>
          <p:cNvSpPr txBox="1"/>
          <p:nvPr/>
        </p:nvSpPr>
        <p:spPr>
          <a:xfrm>
            <a:off x="3314467" y="3421199"/>
            <a:ext cx="27163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Digitaalinen oppimateriaali</a:t>
            </a:r>
            <a:endParaRPr lang="fi-FI" dirty="0"/>
          </a:p>
        </p:txBody>
      </p:sp>
      <p:sp>
        <p:nvSpPr>
          <p:cNvPr id="40" name="TextBox 39"/>
          <p:cNvSpPr txBox="1"/>
          <p:nvPr/>
        </p:nvSpPr>
        <p:spPr>
          <a:xfrm>
            <a:off x="1403647" y="3978337"/>
            <a:ext cx="936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Käyttäjä</a:t>
            </a:r>
            <a:endParaRPr lang="fi-FI" dirty="0"/>
          </a:p>
        </p:txBody>
      </p:sp>
      <p:sp>
        <p:nvSpPr>
          <p:cNvPr id="42" name="Rounded Rectangle 41"/>
          <p:cNvSpPr/>
          <p:nvPr/>
        </p:nvSpPr>
        <p:spPr>
          <a:xfrm>
            <a:off x="1763687" y="4404930"/>
            <a:ext cx="1478772" cy="552228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>
                <a:solidFill>
                  <a:schemeClr val="tx1"/>
                </a:solidFill>
              </a:rPr>
              <a:t>Suoritukset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1061134" y="5085184"/>
            <a:ext cx="1278618" cy="558062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>
                <a:solidFill>
                  <a:schemeClr val="tx1"/>
                </a:solidFill>
              </a:rPr>
              <a:t>Muistio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55" name="Rounded Rectangle 54"/>
          <p:cNvSpPr/>
          <p:nvPr/>
        </p:nvSpPr>
        <p:spPr>
          <a:xfrm>
            <a:off x="3642146" y="4452610"/>
            <a:ext cx="2468117" cy="992614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>
                <a:solidFill>
                  <a:schemeClr val="tx1"/>
                </a:solidFill>
              </a:rPr>
              <a:t>Oppimispuu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57" name="Down Arrow 56"/>
          <p:cNvSpPr/>
          <p:nvPr/>
        </p:nvSpPr>
        <p:spPr>
          <a:xfrm>
            <a:off x="3884265" y="3800165"/>
            <a:ext cx="327694" cy="557138"/>
          </a:xfrm>
          <a:prstGeom prst="down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8" name="TextBox 57"/>
          <p:cNvSpPr txBox="1"/>
          <p:nvPr/>
        </p:nvSpPr>
        <p:spPr>
          <a:xfrm>
            <a:off x="7122121" y="4044519"/>
            <a:ext cx="978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Tehtävät</a:t>
            </a:r>
            <a:endParaRPr lang="fi-FI" dirty="0"/>
          </a:p>
        </p:txBody>
      </p:sp>
      <p:sp>
        <p:nvSpPr>
          <p:cNvPr id="59" name="Rounded Rectangle 58"/>
          <p:cNvSpPr/>
          <p:nvPr/>
        </p:nvSpPr>
        <p:spPr>
          <a:xfrm>
            <a:off x="6670365" y="4448214"/>
            <a:ext cx="1862074" cy="558062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>
                <a:solidFill>
                  <a:schemeClr val="tx1"/>
                </a:solidFill>
              </a:rPr>
              <a:t>Ryhmätyöt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5488624" y="3779842"/>
            <a:ext cx="328937" cy="1040987"/>
          </a:xfrm>
          <a:prstGeom prst="down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4" name="Rounded Rectangle 63"/>
          <p:cNvSpPr/>
          <p:nvPr/>
        </p:nvSpPr>
        <p:spPr>
          <a:xfrm>
            <a:off x="6665298" y="5050491"/>
            <a:ext cx="1862074" cy="558062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>
                <a:solidFill>
                  <a:schemeClr val="tx1"/>
                </a:solidFill>
              </a:rPr>
              <a:t>Yksilötehtävät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63" name="Down Arrow 62"/>
          <p:cNvSpPr/>
          <p:nvPr/>
        </p:nvSpPr>
        <p:spPr>
          <a:xfrm rot="5400000">
            <a:off x="6183661" y="4552987"/>
            <a:ext cx="313533" cy="956045"/>
          </a:xfrm>
          <a:prstGeom prst="down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70" name="Straight Arrow Connector 69"/>
          <p:cNvCxnSpPr/>
          <p:nvPr/>
        </p:nvCxnSpPr>
        <p:spPr>
          <a:xfrm>
            <a:off x="4142861" y="2515133"/>
            <a:ext cx="0" cy="843723"/>
          </a:xfrm>
          <a:prstGeom prst="straightConnector1">
            <a:avLst/>
          </a:prstGeom>
          <a:ln w="1905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 flipH="1">
            <a:off x="1828800" y="2515133"/>
            <a:ext cx="6896" cy="834058"/>
          </a:xfrm>
          <a:prstGeom prst="straightConnector1">
            <a:avLst/>
          </a:prstGeom>
          <a:ln w="1905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>
            <a:off x="7007450" y="2515133"/>
            <a:ext cx="0" cy="843723"/>
          </a:xfrm>
          <a:prstGeom prst="straightConnector1">
            <a:avLst/>
          </a:prstGeom>
          <a:ln w="1905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987824" y="375047"/>
            <a:ext cx="33159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dirty="0" smtClean="0">
                <a:solidFill>
                  <a:srgbClr val="000099"/>
                </a:solidFill>
              </a:rPr>
              <a:t>USUKO – Arkkitehtuuri</a:t>
            </a:r>
            <a:endParaRPr lang="fi-FI" sz="2400" dirty="0">
              <a:solidFill>
                <a:srgbClr val="000099"/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-6064120" y="44624"/>
            <a:ext cx="5904657" cy="6675478"/>
            <a:chOff x="-6014891" y="-29429"/>
            <a:chExt cx="5904657" cy="6887429"/>
          </a:xfrm>
          <a:solidFill>
            <a:srgbClr val="EE8512"/>
          </a:solidFill>
        </p:grpSpPr>
        <p:sp>
          <p:nvSpPr>
            <p:cNvPr id="44" name="Rounded Rectangle 43"/>
            <p:cNvSpPr/>
            <p:nvPr/>
          </p:nvSpPr>
          <p:spPr>
            <a:xfrm>
              <a:off x="-6014891" y="-29429"/>
              <a:ext cx="5904657" cy="6887429"/>
            </a:xfrm>
            <a:prstGeom prst="roundRect">
              <a:avLst/>
            </a:prstGeom>
            <a:grpFill/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52" name="Rounded Rectangle 51"/>
            <p:cNvSpPr/>
            <p:nvPr/>
          </p:nvSpPr>
          <p:spPr>
            <a:xfrm>
              <a:off x="-3947723" y="898396"/>
              <a:ext cx="1728192" cy="558062"/>
            </a:xfrm>
            <a:prstGeom prst="roundRect">
              <a:avLst/>
            </a:prstGeom>
            <a:solidFill>
              <a:srgbClr val="92D050"/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 smtClean="0">
                  <a:solidFill>
                    <a:schemeClr val="tx1"/>
                  </a:solidFill>
                </a:rPr>
                <a:t>Laskuoppi</a:t>
              </a:r>
            </a:p>
          </p:txBody>
        </p:sp>
        <p:sp>
          <p:nvSpPr>
            <p:cNvPr id="53" name="Rounded Rectangle 52"/>
            <p:cNvSpPr/>
            <p:nvPr/>
          </p:nvSpPr>
          <p:spPr>
            <a:xfrm>
              <a:off x="-3926658" y="1976517"/>
              <a:ext cx="1728192" cy="558062"/>
            </a:xfrm>
            <a:prstGeom prst="roundRect">
              <a:avLst/>
            </a:prstGeom>
            <a:solidFill>
              <a:srgbClr val="92D050"/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 smtClean="0">
                  <a:solidFill>
                    <a:schemeClr val="tx1"/>
                  </a:solidFill>
                </a:rPr>
                <a:t>Lukumäärä</a:t>
              </a:r>
            </a:p>
          </p:txBody>
        </p:sp>
        <p:sp>
          <p:nvSpPr>
            <p:cNvPr id="67" name="Down Arrow 66"/>
            <p:cNvSpPr/>
            <p:nvPr/>
          </p:nvSpPr>
          <p:spPr>
            <a:xfrm>
              <a:off x="-3247474" y="1535414"/>
              <a:ext cx="327694" cy="378773"/>
            </a:xfrm>
            <a:prstGeom prst="downArrow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69" name="Rounded Rectangle 68"/>
            <p:cNvSpPr/>
            <p:nvPr/>
          </p:nvSpPr>
          <p:spPr>
            <a:xfrm>
              <a:off x="-5077072" y="181887"/>
              <a:ext cx="4176464" cy="558062"/>
            </a:xfrm>
            <a:prstGeom prst="roundRect">
              <a:avLst/>
            </a:prstGeom>
            <a:solidFill>
              <a:srgbClr val="92D050"/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 smtClean="0">
                  <a:solidFill>
                    <a:schemeClr val="tx1"/>
                  </a:solidFill>
                </a:rPr>
                <a:t>Matematiikka</a:t>
              </a:r>
            </a:p>
          </p:txBody>
        </p:sp>
        <p:sp>
          <p:nvSpPr>
            <p:cNvPr id="72" name="Rounded Rectangle 71"/>
            <p:cNvSpPr/>
            <p:nvPr/>
          </p:nvSpPr>
          <p:spPr>
            <a:xfrm>
              <a:off x="-5891939" y="898396"/>
              <a:ext cx="1728192" cy="558062"/>
            </a:xfrm>
            <a:prstGeom prst="roundRect">
              <a:avLst/>
            </a:prstGeom>
            <a:solidFill>
              <a:schemeClr val="bg2">
                <a:lumMod val="40000"/>
                <a:lumOff val="60000"/>
              </a:schemeClr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 smtClean="0">
                  <a:solidFill>
                    <a:schemeClr val="tx1"/>
                  </a:solidFill>
                </a:rPr>
                <a:t>Algebra</a:t>
              </a:r>
            </a:p>
          </p:txBody>
        </p:sp>
        <p:sp>
          <p:nvSpPr>
            <p:cNvPr id="73" name="Rounded Rectangle 72"/>
            <p:cNvSpPr/>
            <p:nvPr/>
          </p:nvSpPr>
          <p:spPr>
            <a:xfrm>
              <a:off x="-1931499" y="898396"/>
              <a:ext cx="1728192" cy="558062"/>
            </a:xfrm>
            <a:prstGeom prst="roundRect">
              <a:avLst/>
            </a:prstGeom>
            <a:solidFill>
              <a:schemeClr val="bg2">
                <a:lumMod val="40000"/>
                <a:lumOff val="60000"/>
              </a:schemeClr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 smtClean="0">
                  <a:solidFill>
                    <a:schemeClr val="tx1"/>
                  </a:solidFill>
                </a:rPr>
                <a:t>Geometria</a:t>
              </a:r>
            </a:p>
          </p:txBody>
        </p:sp>
        <p:sp>
          <p:nvSpPr>
            <p:cNvPr id="74" name="Rounded Rectangle 73"/>
            <p:cNvSpPr/>
            <p:nvPr/>
          </p:nvSpPr>
          <p:spPr>
            <a:xfrm>
              <a:off x="-3926657" y="3052930"/>
              <a:ext cx="1728192" cy="558062"/>
            </a:xfrm>
            <a:prstGeom prst="roundRect">
              <a:avLst/>
            </a:prstGeom>
            <a:solidFill>
              <a:schemeClr val="bg2">
                <a:lumMod val="40000"/>
                <a:lumOff val="60000"/>
              </a:schemeClr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 smtClean="0">
                  <a:solidFill>
                    <a:schemeClr val="tx1"/>
                  </a:solidFill>
                </a:rPr>
                <a:t>Lukujen vertailu</a:t>
              </a:r>
            </a:p>
          </p:txBody>
        </p:sp>
        <p:sp>
          <p:nvSpPr>
            <p:cNvPr id="77" name="Rounded Rectangle 76"/>
            <p:cNvSpPr/>
            <p:nvPr/>
          </p:nvSpPr>
          <p:spPr>
            <a:xfrm>
              <a:off x="-3908540" y="4149080"/>
              <a:ext cx="1728192" cy="558062"/>
            </a:xfrm>
            <a:prstGeom prst="roundRect">
              <a:avLst/>
            </a:prstGeom>
            <a:solidFill>
              <a:schemeClr val="bg2">
                <a:lumMod val="40000"/>
                <a:lumOff val="60000"/>
              </a:schemeClr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 smtClean="0">
                  <a:solidFill>
                    <a:schemeClr val="tx1"/>
                  </a:solidFill>
                </a:rPr>
                <a:t>Luokittelu</a:t>
              </a:r>
            </a:p>
          </p:txBody>
        </p:sp>
        <p:sp>
          <p:nvSpPr>
            <p:cNvPr id="80" name="Rounded Rectangle 79"/>
            <p:cNvSpPr/>
            <p:nvPr/>
          </p:nvSpPr>
          <p:spPr>
            <a:xfrm>
              <a:off x="-5357189" y="5115278"/>
              <a:ext cx="1728192" cy="558062"/>
            </a:xfrm>
            <a:prstGeom prst="roundRect">
              <a:avLst/>
            </a:prstGeom>
            <a:solidFill>
              <a:schemeClr val="bg2">
                <a:lumMod val="40000"/>
                <a:lumOff val="60000"/>
              </a:schemeClr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 smtClean="0">
                  <a:solidFill>
                    <a:schemeClr val="tx1"/>
                  </a:solidFill>
                </a:rPr>
                <a:t>Päässälasku</a:t>
              </a:r>
            </a:p>
          </p:txBody>
        </p:sp>
        <p:sp>
          <p:nvSpPr>
            <p:cNvPr id="81" name="Rounded Rectangle 80"/>
            <p:cNvSpPr/>
            <p:nvPr/>
          </p:nvSpPr>
          <p:spPr>
            <a:xfrm>
              <a:off x="-2484784" y="5103186"/>
              <a:ext cx="1728192" cy="558062"/>
            </a:xfrm>
            <a:prstGeom prst="roundRect">
              <a:avLst/>
            </a:prstGeom>
            <a:solidFill>
              <a:schemeClr val="bg2">
                <a:lumMod val="40000"/>
                <a:lumOff val="60000"/>
              </a:schemeClr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 smtClean="0">
                  <a:solidFill>
                    <a:schemeClr val="tx1"/>
                  </a:solidFill>
                </a:rPr>
                <a:t>Laskuvälineet</a:t>
              </a:r>
            </a:p>
          </p:txBody>
        </p:sp>
        <p:sp>
          <p:nvSpPr>
            <p:cNvPr id="84" name="Down Arrow 83"/>
            <p:cNvSpPr/>
            <p:nvPr/>
          </p:nvSpPr>
          <p:spPr>
            <a:xfrm>
              <a:off x="-3226410" y="2618179"/>
              <a:ext cx="327694" cy="378773"/>
            </a:xfrm>
            <a:prstGeom prst="downArrow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85" name="Down Arrow 84"/>
            <p:cNvSpPr/>
            <p:nvPr/>
          </p:nvSpPr>
          <p:spPr>
            <a:xfrm rot="2922573">
              <a:off x="-4195194" y="4719723"/>
              <a:ext cx="327694" cy="378773"/>
            </a:xfrm>
            <a:prstGeom prst="downArrow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86" name="Down Arrow 85"/>
            <p:cNvSpPr/>
            <p:nvPr/>
          </p:nvSpPr>
          <p:spPr>
            <a:xfrm>
              <a:off x="-3221941" y="3699961"/>
              <a:ext cx="327694" cy="378773"/>
            </a:xfrm>
            <a:prstGeom prst="downArrow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87" name="Down Arrow 86"/>
            <p:cNvSpPr/>
            <p:nvPr/>
          </p:nvSpPr>
          <p:spPr>
            <a:xfrm rot="18875857">
              <a:off x="-2212388" y="4709038"/>
              <a:ext cx="327694" cy="378773"/>
            </a:xfrm>
            <a:prstGeom prst="downArrow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2" name="Left-Right Arrow 1"/>
            <p:cNvSpPr/>
            <p:nvPr/>
          </p:nvSpPr>
          <p:spPr>
            <a:xfrm>
              <a:off x="-3420888" y="5219582"/>
              <a:ext cx="762316" cy="303780"/>
            </a:xfrm>
            <a:prstGeom prst="leftRightArrow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91" name="Down Arrow 90"/>
            <p:cNvSpPr/>
            <p:nvPr/>
          </p:nvSpPr>
          <p:spPr>
            <a:xfrm>
              <a:off x="-3200080" y="5567392"/>
              <a:ext cx="327694" cy="741928"/>
            </a:xfrm>
            <a:prstGeom prst="downArrow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167837" y="7029400"/>
            <a:ext cx="4548179" cy="5462945"/>
            <a:chOff x="167837" y="7029400"/>
            <a:chExt cx="4548179" cy="5462945"/>
          </a:xfrm>
          <a:solidFill>
            <a:srgbClr val="EE8512"/>
          </a:solidFill>
        </p:grpSpPr>
        <p:sp>
          <p:nvSpPr>
            <p:cNvPr id="61" name="Rounded Rectangle 60"/>
            <p:cNvSpPr/>
            <p:nvPr/>
          </p:nvSpPr>
          <p:spPr>
            <a:xfrm>
              <a:off x="167837" y="7029400"/>
              <a:ext cx="4548179" cy="5462945"/>
            </a:xfrm>
            <a:prstGeom prst="roundRect">
              <a:avLst/>
            </a:prstGeom>
            <a:grpFill/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0795" y="7461448"/>
              <a:ext cx="3351075" cy="4750508"/>
            </a:xfrm>
            <a:prstGeom prst="rect">
              <a:avLst/>
            </a:prstGeom>
            <a:grpFill/>
          </p:spPr>
        </p:pic>
      </p:grpSp>
      <p:grpSp>
        <p:nvGrpSpPr>
          <p:cNvPr id="15" name="Group 14"/>
          <p:cNvGrpSpPr/>
          <p:nvPr/>
        </p:nvGrpSpPr>
        <p:grpSpPr>
          <a:xfrm>
            <a:off x="9252520" y="1069152"/>
            <a:ext cx="4248472" cy="4798605"/>
            <a:chOff x="9252520" y="1069152"/>
            <a:chExt cx="4248472" cy="4798605"/>
          </a:xfrm>
          <a:solidFill>
            <a:srgbClr val="EE8512"/>
          </a:solidFill>
        </p:grpSpPr>
        <p:grpSp>
          <p:nvGrpSpPr>
            <p:cNvPr id="10" name="Group 9"/>
            <p:cNvGrpSpPr/>
            <p:nvPr/>
          </p:nvGrpSpPr>
          <p:grpSpPr>
            <a:xfrm>
              <a:off x="9252520" y="1069152"/>
              <a:ext cx="4248472" cy="4798605"/>
              <a:chOff x="9252520" y="1069152"/>
              <a:chExt cx="4248472" cy="4798605"/>
            </a:xfrm>
            <a:grpFill/>
          </p:grpSpPr>
          <p:sp>
            <p:nvSpPr>
              <p:cNvPr id="62" name="Rounded Rectangle 61"/>
              <p:cNvSpPr/>
              <p:nvPr/>
            </p:nvSpPr>
            <p:spPr>
              <a:xfrm>
                <a:off x="9252520" y="1069152"/>
                <a:ext cx="4248472" cy="4798605"/>
              </a:xfrm>
              <a:prstGeom prst="roundRect">
                <a:avLst/>
              </a:prstGeom>
              <a:grpFill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r>
                  <a:rPr lang="fi-FI" dirty="0" smtClean="0">
                    <a:solidFill>
                      <a:schemeClr val="tx1"/>
                    </a:solidFill>
                  </a:rPr>
                  <a:t>Kuinka monta ? Klikkaa luku.</a:t>
                </a:r>
                <a:endParaRPr lang="fi-FI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10620672" y="1851122"/>
                <a:ext cx="432048" cy="416921"/>
              </a:xfrm>
              <a:prstGeom prst="ellipse">
                <a:avLst/>
              </a:prstGeom>
              <a:gradFill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  <a:gs pos="100000">
                    <a:srgbClr val="4D0808"/>
                  </a:gs>
                </a:gsLst>
                <a:lin ang="16200000" scaled="0"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11202951" y="1852863"/>
                <a:ext cx="432048" cy="416921"/>
              </a:xfrm>
              <a:prstGeom prst="ellipse">
                <a:avLst/>
              </a:prstGeom>
              <a:gradFill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  <a:gs pos="100000">
                    <a:srgbClr val="4D0808"/>
                  </a:gs>
                </a:gsLst>
                <a:lin ang="16200000" scaled="0"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68" name="Oval 67"/>
              <p:cNvSpPr/>
              <p:nvPr/>
            </p:nvSpPr>
            <p:spPr>
              <a:xfrm>
                <a:off x="11772800" y="1851121"/>
                <a:ext cx="432048" cy="416921"/>
              </a:xfrm>
              <a:prstGeom prst="ellipse">
                <a:avLst/>
              </a:prstGeom>
              <a:gradFill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  <a:gs pos="100000">
                    <a:srgbClr val="4D0808"/>
                  </a:gs>
                </a:gsLst>
                <a:lin ang="16200000" scaled="0"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9952767" y="2432937"/>
                <a:ext cx="290015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i-FI" dirty="0" smtClean="0"/>
                  <a:t>1   2   3   4   5   6   7   8   9   10</a:t>
                </a:r>
                <a:endParaRPr lang="fi-FI" dirty="0"/>
              </a:p>
            </p:txBody>
          </p:sp>
        </p:grpSp>
        <p:sp>
          <p:nvSpPr>
            <p:cNvPr id="75" name="TextBox 74"/>
            <p:cNvSpPr txBox="1"/>
            <p:nvPr/>
          </p:nvSpPr>
          <p:spPr>
            <a:xfrm>
              <a:off x="10332640" y="3275692"/>
              <a:ext cx="204632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i-FI" dirty="0" smtClean="0"/>
                <a:t>Valitse oikea merkki</a:t>
              </a:r>
            </a:p>
            <a:p>
              <a:pPr algn="ctr"/>
              <a:r>
                <a:rPr lang="fi-FI" dirty="0" smtClean="0"/>
                <a:t>&lt; tai &gt;</a:t>
              </a:r>
              <a:endParaRPr lang="fi-FI" dirty="0"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10353365" y="4177004"/>
              <a:ext cx="288032" cy="313484"/>
            </a:xfrm>
            <a:prstGeom prst="round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9979671" y="414908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i-FI" dirty="0" smtClean="0"/>
                <a:t>1</a:t>
              </a:r>
              <a:endParaRPr lang="fi-FI" dirty="0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10713405" y="414908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i-FI" dirty="0"/>
                <a:t>2</a:t>
              </a:r>
            </a:p>
          </p:txBody>
        </p:sp>
        <p:sp>
          <p:nvSpPr>
            <p:cNvPr id="82" name="Rounded Rectangle 81"/>
            <p:cNvSpPr/>
            <p:nvPr/>
          </p:nvSpPr>
          <p:spPr>
            <a:xfrm>
              <a:off x="12060832" y="4190927"/>
              <a:ext cx="288032" cy="313484"/>
            </a:xfrm>
            <a:prstGeom prst="round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11687138" y="4163003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i-FI" dirty="0"/>
                <a:t>3</a:t>
              </a: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12420872" y="4163003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i-FI" dirty="0" smtClean="0"/>
                <a:t>1</a:t>
              </a:r>
              <a:endParaRPr lang="fi-FI" dirty="0"/>
            </a:p>
          </p:txBody>
        </p:sp>
        <p:sp>
          <p:nvSpPr>
            <p:cNvPr id="89" name="Rounded Rectangle 88"/>
            <p:cNvSpPr/>
            <p:nvPr/>
          </p:nvSpPr>
          <p:spPr>
            <a:xfrm>
              <a:off x="10346294" y="4832621"/>
              <a:ext cx="288032" cy="313484"/>
            </a:xfrm>
            <a:prstGeom prst="round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9972600" y="4804697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i-FI" dirty="0"/>
                <a:t>5</a:t>
              </a: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10706334" y="4804697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i-FI" dirty="0"/>
                <a:t>2</a:t>
              </a:r>
            </a:p>
          </p:txBody>
        </p:sp>
        <p:sp>
          <p:nvSpPr>
            <p:cNvPr id="93" name="Rounded Rectangle 92"/>
            <p:cNvSpPr/>
            <p:nvPr/>
          </p:nvSpPr>
          <p:spPr>
            <a:xfrm>
              <a:off x="12047178" y="4825076"/>
              <a:ext cx="288032" cy="313484"/>
            </a:xfrm>
            <a:prstGeom prst="round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11673484" y="479715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i-FI" dirty="0" smtClean="0"/>
                <a:t>9</a:t>
              </a:r>
              <a:endParaRPr lang="fi-FI" dirty="0"/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12407218" y="479715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i-FI" dirty="0" smtClean="0"/>
                <a:t>6</a:t>
              </a:r>
              <a:endParaRPr lang="fi-FI" dirty="0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5004048" y="7029400"/>
            <a:ext cx="4896544" cy="4320480"/>
            <a:chOff x="5004048" y="7029400"/>
            <a:chExt cx="4896544" cy="4320480"/>
          </a:xfrm>
          <a:solidFill>
            <a:srgbClr val="EE8512"/>
          </a:solidFill>
        </p:grpSpPr>
        <p:sp>
          <p:nvSpPr>
            <p:cNvPr id="96" name="Rounded Rectangle 95"/>
            <p:cNvSpPr/>
            <p:nvPr/>
          </p:nvSpPr>
          <p:spPr>
            <a:xfrm>
              <a:off x="5004048" y="7029400"/>
              <a:ext cx="4896544" cy="4320480"/>
            </a:xfrm>
            <a:prstGeom prst="roundRect">
              <a:avLst/>
            </a:prstGeom>
            <a:grpFill/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fi-FI" dirty="0" smtClean="0">
                  <a:solidFill>
                    <a:schemeClr val="tx1"/>
                  </a:solidFill>
                </a:rPr>
                <a:t>Matematiikan synty</a:t>
              </a:r>
              <a:endParaRPr lang="fi-FI" dirty="0">
                <a:solidFill>
                  <a:schemeClr val="tx1"/>
                </a:solidFill>
              </a:endParaRPr>
            </a:p>
          </p:txBody>
        </p:sp>
        <p:sp>
          <p:nvSpPr>
            <p:cNvPr id="11" name="Smiley Face 10"/>
            <p:cNvSpPr/>
            <p:nvPr/>
          </p:nvSpPr>
          <p:spPr>
            <a:xfrm>
              <a:off x="9155359" y="8750019"/>
              <a:ext cx="457200" cy="457200"/>
            </a:xfrm>
            <a:prstGeom prst="smileyFac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97" name="Smiley Face 96"/>
            <p:cNvSpPr/>
            <p:nvPr/>
          </p:nvSpPr>
          <p:spPr>
            <a:xfrm>
              <a:off x="9155360" y="8078596"/>
              <a:ext cx="457200" cy="457200"/>
            </a:xfrm>
            <a:prstGeom prst="smileyFac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98" name="Smiley Face 97"/>
            <p:cNvSpPr/>
            <p:nvPr/>
          </p:nvSpPr>
          <p:spPr>
            <a:xfrm>
              <a:off x="9148012" y="9405664"/>
              <a:ext cx="457200" cy="457200"/>
            </a:xfrm>
            <a:prstGeom prst="smileyFac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99" name="Smiley Face 98"/>
            <p:cNvSpPr/>
            <p:nvPr/>
          </p:nvSpPr>
          <p:spPr>
            <a:xfrm>
              <a:off x="9155359" y="10053736"/>
              <a:ext cx="457200" cy="457200"/>
            </a:xfrm>
            <a:prstGeom prst="smileyFac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148064" y="7893496"/>
              <a:ext cx="3790781" cy="2893100"/>
            </a:xfrm>
            <a:prstGeom prst="rect">
              <a:avLst/>
            </a:prstGeom>
            <a:solidFill>
              <a:srgbClr val="FFFF99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i-FI" sz="1400" dirty="0" smtClean="0"/>
                <a:t>Matti kirjoittaa:</a:t>
              </a:r>
            </a:p>
            <a:p>
              <a:r>
                <a:rPr lang="fi-FI" sz="1400" dirty="0" smtClean="0"/>
                <a:t>Matematiikan </a:t>
              </a:r>
              <a:r>
                <a:rPr lang="fi-FI" sz="1400" dirty="0"/>
                <a:t>ensimmäisten vaiheiden </a:t>
              </a:r>
              <a:r>
                <a:rPr lang="fi-FI" sz="1400" dirty="0" smtClean="0"/>
                <a:t>tarkka </a:t>
              </a:r>
              <a:r>
                <a:rPr lang="fi-FI" sz="1400" dirty="0"/>
                <a:t>selvittäminen on mahdotonta, </a:t>
              </a:r>
              <a:r>
                <a:rPr lang="fi-FI" sz="1400" dirty="0" smtClean="0"/>
                <a:t>sillä ihmiskunta </a:t>
              </a:r>
              <a:r>
                <a:rPr lang="fi-FI" sz="1400" dirty="0"/>
                <a:t>oppi laskemaan </a:t>
              </a:r>
              <a:r>
                <a:rPr lang="fi-FI" sz="1400" dirty="0" smtClean="0"/>
                <a:t>ennen kirjoitustaidon </a:t>
              </a:r>
              <a:r>
                <a:rPr lang="fi-FI" sz="1400" dirty="0"/>
                <a:t>syntyä</a:t>
              </a:r>
              <a:r>
                <a:rPr lang="fi-FI" sz="1400" dirty="0" smtClean="0"/>
                <a:t>.</a:t>
              </a:r>
            </a:p>
            <a:p>
              <a:endParaRPr lang="fi-FI" sz="1400" dirty="0" smtClean="0"/>
            </a:p>
            <a:p>
              <a:endParaRPr lang="fi-FI" sz="1400" dirty="0"/>
            </a:p>
            <a:p>
              <a:endParaRPr lang="fi-FI" sz="1400" dirty="0" smtClean="0"/>
            </a:p>
            <a:p>
              <a:endParaRPr lang="fi-FI" sz="1400" dirty="0"/>
            </a:p>
            <a:p>
              <a:endParaRPr lang="fi-FI" sz="1400" dirty="0" smtClean="0"/>
            </a:p>
            <a:p>
              <a:endParaRPr lang="fi-FI" sz="1400" dirty="0"/>
            </a:p>
            <a:p>
              <a:endParaRPr lang="fi-FI" sz="1400" dirty="0" smtClean="0"/>
            </a:p>
            <a:p>
              <a:endParaRPr lang="fi-FI" sz="1400" dirty="0" smtClean="0"/>
            </a:p>
            <a:p>
              <a:endParaRPr lang="fi-FI" sz="1400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-46185" y="-2483027"/>
            <a:ext cx="5863746" cy="2376264"/>
            <a:chOff x="-46185" y="-2483027"/>
            <a:chExt cx="5863746" cy="2376264"/>
          </a:xfrm>
          <a:solidFill>
            <a:srgbClr val="EE8512"/>
          </a:solidFill>
        </p:grpSpPr>
        <p:sp>
          <p:nvSpPr>
            <p:cNvPr id="100" name="Rounded Rectangle 99"/>
            <p:cNvSpPr/>
            <p:nvPr/>
          </p:nvSpPr>
          <p:spPr>
            <a:xfrm>
              <a:off x="-46185" y="-2483027"/>
              <a:ext cx="5863746" cy="2376264"/>
            </a:xfrm>
            <a:prstGeom prst="roundRect">
              <a:avLst/>
            </a:prstGeom>
            <a:grpFill/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fi-FI" dirty="0" smtClean="0">
                  <a:solidFill>
                    <a:schemeClr val="tx1"/>
                  </a:solidFill>
                </a:rPr>
                <a:t>Suoritukset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79512" y="-1899592"/>
              <a:ext cx="530547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itchFamily="34" charset="0"/>
                <a:buChar char="•"/>
              </a:pPr>
              <a:r>
                <a:rPr lang="fi-FI" dirty="0" smtClean="0"/>
                <a:t>2.3.2013 Matematiikka koe : 9-</a:t>
              </a:r>
            </a:p>
            <a:p>
              <a:pPr marL="285750" indent="-285750">
                <a:buFont typeface="Arial" pitchFamily="34" charset="0"/>
                <a:buChar char="•"/>
              </a:pPr>
              <a:r>
                <a:rPr lang="fi-FI" dirty="0" smtClean="0"/>
                <a:t>20.3.2013 Englanti sanakoe : 15 / 20</a:t>
              </a:r>
            </a:p>
            <a:p>
              <a:pPr marL="285750" indent="-285750">
                <a:buFont typeface="Arial" pitchFamily="34" charset="0"/>
                <a:buChar char="•"/>
              </a:pPr>
              <a:r>
                <a:rPr lang="fi-FI" dirty="0" smtClean="0"/>
                <a:t>10.4.2013 Fysiikka koe : 9</a:t>
              </a:r>
            </a:p>
            <a:p>
              <a:pPr marL="285750" indent="-285750">
                <a:buFont typeface="Arial" pitchFamily="34" charset="0"/>
                <a:buChar char="•"/>
              </a:pPr>
              <a:r>
                <a:rPr lang="fi-FI" dirty="0" smtClean="0"/>
                <a:t>20.4.2013 USUKO aihekokonaisuus suoritettu</a:t>
              </a:r>
            </a:p>
          </p:txBody>
        </p:sp>
        <p:sp>
          <p:nvSpPr>
            <p:cNvPr id="20" name="6-Point Star 19"/>
            <p:cNvSpPr/>
            <p:nvPr/>
          </p:nvSpPr>
          <p:spPr>
            <a:xfrm>
              <a:off x="3800280" y="-1899592"/>
              <a:ext cx="339672" cy="339672"/>
            </a:xfrm>
            <a:prstGeom prst="star6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01" name="6-Point Star 100"/>
            <p:cNvSpPr/>
            <p:nvPr/>
          </p:nvSpPr>
          <p:spPr>
            <a:xfrm>
              <a:off x="3368232" y="-1320764"/>
              <a:ext cx="339672" cy="339672"/>
            </a:xfrm>
            <a:prstGeom prst="star6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6" name="8-Point Star 15"/>
            <p:cNvSpPr/>
            <p:nvPr/>
          </p:nvSpPr>
          <p:spPr>
            <a:xfrm>
              <a:off x="5223825" y="-1117656"/>
              <a:ext cx="500303" cy="500303"/>
            </a:xfrm>
            <a:prstGeom prst="star8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1132236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4.44444E-6 L 0.86389 -0.0034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194" y="-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86389 -0.00348 L 0.00556 -0.00348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9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85185E-6 L -0.00329 -0.90209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4" y="-45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29 -0.90209 L -0.00329 0.00092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5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4.44444E-6 L -0.53941 0.00486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979" y="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53941 0.00486 L -0.00382 -0.00556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771" y="-5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3.7037E-6 L -0.18108 -0.87153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063" y="-435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59259E-6 L 0.06632 0.69908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16" y="349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632 0.69908 L -0.00468 0.00625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59" y="-346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8108 -0.87153 L -5.55556E-7 3.7037E-6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45" y="435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" descr="C:\USUKO\Documents\Presentations\Images for presentation\IMGP026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789988"/>
            <a:ext cx="6858669" cy="4591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76672"/>
            <a:ext cx="4895850" cy="352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918723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61041" y="2372687"/>
            <a:ext cx="21643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3200" b="1" dirty="0" smtClean="0">
                <a:solidFill>
                  <a:srgbClr val="3333CC"/>
                </a:solidFill>
              </a:rPr>
              <a:t>koulu24.fi</a:t>
            </a:r>
          </a:p>
        </p:txBody>
      </p:sp>
      <p:pic>
        <p:nvPicPr>
          <p:cNvPr id="2050" name="Picture 2" descr="C:\USUKO\Images\Logo\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48680"/>
            <a:ext cx="3875171" cy="56427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11603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836712"/>
            <a:ext cx="7921625" cy="1143000"/>
          </a:xfrm>
        </p:spPr>
        <p:txBody>
          <a:bodyPr/>
          <a:lstStyle/>
          <a:p>
            <a:r>
              <a:rPr lang="fi-FI" sz="3600" dirty="0" smtClean="0"/>
              <a:t>KOULUTUSPILVI</a:t>
            </a:r>
            <a:endParaRPr lang="fi-FI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088" y="1917278"/>
            <a:ext cx="7931150" cy="4464050"/>
          </a:xfrm>
        </p:spPr>
        <p:txBody>
          <a:bodyPr/>
          <a:lstStyle/>
          <a:p>
            <a:endParaRPr lang="fi-FI" sz="2000" dirty="0" smtClean="0"/>
          </a:p>
          <a:p>
            <a:pPr marL="457200" indent="-457200">
              <a:buAutoNum type="arabicPeriod"/>
            </a:pPr>
            <a:r>
              <a:rPr lang="fi-FI" dirty="0" smtClean="0"/>
              <a:t>Koulutuspilvijaoston asettaminen ja tehtävänanto</a:t>
            </a:r>
          </a:p>
          <a:p>
            <a:pPr marL="457200" indent="-457200">
              <a:buAutoNum type="arabicPeriod"/>
            </a:pPr>
            <a:endParaRPr lang="fi-FI" dirty="0" smtClean="0"/>
          </a:p>
          <a:p>
            <a:pPr marL="457200" indent="-457200">
              <a:buAutoNum type="arabicPeriod"/>
            </a:pPr>
            <a:r>
              <a:rPr lang="fi-FI" dirty="0" smtClean="0"/>
              <a:t>Digitaalinen Oppimiskeskus</a:t>
            </a:r>
          </a:p>
          <a:p>
            <a:pPr marL="457200" indent="-457200">
              <a:buAutoNum type="arabicPeriod"/>
            </a:pPr>
            <a:endParaRPr lang="fi-FI" dirty="0" smtClean="0"/>
          </a:p>
          <a:p>
            <a:pPr marL="457200" indent="-457200">
              <a:buAutoNum type="arabicPeriod"/>
            </a:pPr>
            <a:r>
              <a:rPr lang="fi-FI" dirty="0" smtClean="0"/>
              <a:t>USUKO – Uuden Sukupolven Koulu</a:t>
            </a:r>
          </a:p>
          <a:p>
            <a:pPr marL="0" indent="0">
              <a:buNone/>
            </a:pP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477296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Tavoite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000" dirty="0"/>
              <a:t>Digitaalisen oppimisen neuvottelukunnan tarkoituksena on </a:t>
            </a:r>
            <a:r>
              <a:rPr lang="fi-FI" sz="2000" dirty="0" smtClean="0"/>
              <a:t>yhdessä eri </a:t>
            </a:r>
            <a:r>
              <a:rPr lang="fi-FI" sz="2000" dirty="0"/>
              <a:t>toimijoiden kanssa löytää uusia keinoja sekä uusia </a:t>
            </a:r>
            <a:r>
              <a:rPr lang="fi-FI" sz="2000" dirty="0" smtClean="0"/>
              <a:t>yhteistyömuotoja digitaalisen </a:t>
            </a:r>
            <a:r>
              <a:rPr lang="fi-FI" sz="2000" dirty="0"/>
              <a:t>infrastruktuurin vahvistamiseksi sekä oppimisympäristöjen </a:t>
            </a:r>
            <a:r>
              <a:rPr lang="fi-FI" sz="2000" dirty="0" smtClean="0"/>
              <a:t>käytön edistämiseksi </a:t>
            </a:r>
            <a:r>
              <a:rPr lang="fi-FI" sz="2000" dirty="0"/>
              <a:t>opetuksessa ja oppimisessa.</a:t>
            </a:r>
          </a:p>
          <a:p>
            <a:r>
              <a:rPr lang="fi-FI" sz="2000" dirty="0"/>
              <a:t>Digitaaliseen oppimiseen liittyen Opetushallitus asettaa </a:t>
            </a:r>
            <a:r>
              <a:rPr lang="fi-FI" sz="2000" dirty="0" smtClean="0"/>
              <a:t>neuvottelukunnan yhteyteen </a:t>
            </a:r>
            <a:r>
              <a:rPr lang="fi-FI" sz="2000" dirty="0"/>
              <a:t>koulutuspilveä pohtivan jaoston, jonka tehtävänä on </a:t>
            </a:r>
            <a:r>
              <a:rPr lang="fi-FI" sz="2000" dirty="0" smtClean="0"/>
              <a:t>vahvistaa uuden </a:t>
            </a:r>
            <a:r>
              <a:rPr lang="fi-FI" sz="2000" dirty="0"/>
              <a:t>digitaalisen teknologian sekä pilvipalveluiden antamia </a:t>
            </a:r>
            <a:r>
              <a:rPr lang="fi-FI" sz="2000" dirty="0" smtClean="0"/>
              <a:t>mahdollisuuksia opetuksessa </a:t>
            </a:r>
            <a:r>
              <a:rPr lang="fi-FI" sz="2000" dirty="0"/>
              <a:t>ja koulutuksessa. </a:t>
            </a:r>
            <a:endParaRPr lang="fi-FI" sz="2000" dirty="0" smtClean="0"/>
          </a:p>
          <a:p>
            <a:r>
              <a:rPr lang="fi-FI" sz="2000" dirty="0" smtClean="0"/>
              <a:t>Digitaalisen </a:t>
            </a:r>
            <a:r>
              <a:rPr lang="fi-FI" sz="2000" dirty="0"/>
              <a:t>oppimisen mahdollisuuksia </a:t>
            </a:r>
            <a:r>
              <a:rPr lang="fi-FI" sz="2000" dirty="0" smtClean="0"/>
              <a:t>on painottanut </a:t>
            </a:r>
            <a:r>
              <a:rPr lang="fi-FI" sz="2000" dirty="0"/>
              <a:t>myös opetusministeri Krista Kiuru (</a:t>
            </a:r>
            <a:r>
              <a:rPr lang="fi-FI" sz="2000" dirty="0" err="1"/>
              <a:t>OKM:n</a:t>
            </a:r>
            <a:r>
              <a:rPr lang="fi-FI" sz="2000" dirty="0"/>
              <a:t> tiedote 1.7.2013).</a:t>
            </a:r>
          </a:p>
        </p:txBody>
      </p:sp>
    </p:spTree>
    <p:extLst>
      <p:ext uri="{BB962C8B-B14F-4D97-AF65-F5344CB8AC3E}">
        <p14:creationId xmlns:p14="http://schemas.microsoft.com/office/powerpoint/2010/main" val="23235513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Tavoite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Koulutuspilvijaoston tehtävänä on määrittää:</a:t>
            </a:r>
          </a:p>
          <a:p>
            <a:pPr lvl="1"/>
            <a:r>
              <a:rPr lang="fi-FI" sz="1800" dirty="0" smtClean="0"/>
              <a:t>koulutuspilven </a:t>
            </a:r>
            <a:r>
              <a:rPr lang="fi-FI" sz="1800" dirty="0"/>
              <a:t>tarkoitus ja lisäarvo kouluille,</a:t>
            </a:r>
          </a:p>
          <a:p>
            <a:pPr lvl="1"/>
            <a:r>
              <a:rPr lang="fi-FI" sz="1800" dirty="0" smtClean="0"/>
              <a:t>opettajien </a:t>
            </a:r>
            <a:r>
              <a:rPr lang="fi-FI" sz="1800" dirty="0"/>
              <a:t>digitaalisen osaamisen kehittäminen koulutuspilven avulla,</a:t>
            </a:r>
          </a:p>
          <a:p>
            <a:pPr lvl="1"/>
            <a:r>
              <a:rPr lang="fi-FI" sz="1800" dirty="0" smtClean="0"/>
              <a:t>koulutuspilven </a:t>
            </a:r>
            <a:r>
              <a:rPr lang="fi-FI" sz="1800" dirty="0"/>
              <a:t>käyttäjät ja kohderyhmä,</a:t>
            </a:r>
          </a:p>
          <a:p>
            <a:pPr lvl="1"/>
            <a:r>
              <a:rPr lang="fi-FI" sz="1800" dirty="0" smtClean="0"/>
              <a:t>kodin </a:t>
            </a:r>
            <a:r>
              <a:rPr lang="fi-FI" sz="1800" dirty="0"/>
              <a:t>ja koulun rooli osana koulutuspilveä,</a:t>
            </a:r>
          </a:p>
          <a:p>
            <a:pPr lvl="1"/>
            <a:r>
              <a:rPr lang="fi-FI" sz="1800" dirty="0" smtClean="0"/>
              <a:t>pilven </a:t>
            </a:r>
            <a:r>
              <a:rPr lang="fi-FI" sz="1800" dirty="0"/>
              <a:t>mahdolliset toteutusmallit ja työnjako,</a:t>
            </a:r>
          </a:p>
          <a:p>
            <a:pPr lvl="1"/>
            <a:r>
              <a:rPr lang="fi-FI" sz="1800" dirty="0" smtClean="0"/>
              <a:t>tekniset </a:t>
            </a:r>
            <a:r>
              <a:rPr lang="fi-FI" sz="1800" dirty="0"/>
              <a:t>ratkaisut: alusta, fyysinen sijainti, standardointi ja rajapinnat,</a:t>
            </a:r>
          </a:p>
          <a:p>
            <a:pPr lvl="1"/>
            <a:r>
              <a:rPr lang="fi-FI" sz="1800" dirty="0" smtClean="0"/>
              <a:t>sisältöjen </a:t>
            </a:r>
            <a:r>
              <a:rPr lang="fi-FI" sz="1800" dirty="0"/>
              <a:t>tuottaminen ja niiden pedagoginen sekä </a:t>
            </a:r>
            <a:r>
              <a:rPr lang="fi-FI" sz="1800" dirty="0" smtClean="0"/>
              <a:t>tekninen	laadunvarmistus </a:t>
            </a:r>
            <a:r>
              <a:rPr lang="fi-FI" sz="1800" dirty="0"/>
              <a:t>ja tekijänoikeuskysymykset,</a:t>
            </a:r>
          </a:p>
          <a:p>
            <a:pPr lvl="1"/>
            <a:r>
              <a:rPr lang="fi-FI" sz="1800" dirty="0" smtClean="0"/>
              <a:t>palvelun </a:t>
            </a:r>
            <a:r>
              <a:rPr lang="fi-FI" sz="1800" dirty="0"/>
              <a:t>omistajuus, hallinnointi ja vastuukysymykset,</a:t>
            </a:r>
          </a:p>
          <a:p>
            <a:pPr lvl="1"/>
            <a:r>
              <a:rPr lang="fi-FI" sz="1800" dirty="0" smtClean="0"/>
              <a:t>pilven </a:t>
            </a:r>
            <a:r>
              <a:rPr lang="fi-FI" sz="1800" dirty="0"/>
              <a:t>toteutuksen sekä palvelun ylläpidon ja </a:t>
            </a:r>
            <a:r>
              <a:rPr lang="fi-FI" sz="1800" dirty="0" smtClean="0"/>
              <a:t>jatkokehittämisen resurssitarve </a:t>
            </a:r>
            <a:r>
              <a:rPr lang="fi-FI" sz="1800" dirty="0"/>
              <a:t>ja kustannukset,</a:t>
            </a:r>
          </a:p>
          <a:p>
            <a:pPr lvl="1"/>
            <a:r>
              <a:rPr lang="fi-FI" sz="1800" dirty="0" smtClean="0"/>
              <a:t>realistinen </a:t>
            </a:r>
            <a:r>
              <a:rPr lang="fi-FI" sz="1800" dirty="0"/>
              <a:t>toteutusaikataulu sekä palvelun elinkaaren määrittely.</a:t>
            </a:r>
          </a:p>
        </p:txBody>
      </p:sp>
    </p:spTree>
    <p:extLst>
      <p:ext uri="{BB962C8B-B14F-4D97-AF65-F5344CB8AC3E}">
        <p14:creationId xmlns:p14="http://schemas.microsoft.com/office/powerpoint/2010/main" val="16604552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Ryhmä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sz="1800" dirty="0"/>
              <a:t>Opetushallitus </a:t>
            </a:r>
            <a:r>
              <a:rPr lang="fi-FI" sz="1800" dirty="0" smtClean="0"/>
              <a:t>kutsui </a:t>
            </a:r>
            <a:r>
              <a:rPr lang="fi-FI" sz="1800" dirty="0"/>
              <a:t>ylijohtaja Petri </a:t>
            </a:r>
            <a:r>
              <a:rPr lang="fi-FI" sz="1800" dirty="0" smtClean="0"/>
              <a:t>Pohjosen koulutuspilvijaoston puheenjohtajaksi.</a:t>
            </a:r>
          </a:p>
          <a:p>
            <a:endParaRPr lang="fi-FI" sz="1800" dirty="0"/>
          </a:p>
          <a:p>
            <a:r>
              <a:rPr lang="fi-FI" sz="1800" dirty="0"/>
              <a:t>Koulutuspilvijaoston jäsenet:</a:t>
            </a:r>
          </a:p>
          <a:p>
            <a:pPr lvl="1"/>
            <a:r>
              <a:rPr lang="fi-FI" sz="1600" dirty="0" smtClean="0"/>
              <a:t>Sari </a:t>
            </a:r>
            <a:r>
              <a:rPr lang="fi-FI" sz="1600" dirty="0"/>
              <a:t>Ahonen, IBM</a:t>
            </a:r>
          </a:p>
          <a:p>
            <a:pPr lvl="1"/>
            <a:r>
              <a:rPr lang="fi-FI" sz="1600" dirty="0" smtClean="0"/>
              <a:t>Petri </a:t>
            </a:r>
            <a:r>
              <a:rPr lang="fi-FI" sz="1600" dirty="0"/>
              <a:t>Elsilä, Microsoft</a:t>
            </a:r>
          </a:p>
          <a:p>
            <a:pPr lvl="1"/>
            <a:r>
              <a:rPr lang="fi-FI" sz="1600" dirty="0" smtClean="0"/>
              <a:t>Sanna Haanpää, OAJ</a:t>
            </a:r>
          </a:p>
          <a:p>
            <a:pPr lvl="1"/>
            <a:r>
              <a:rPr lang="fi-FI" sz="1600" dirty="0" smtClean="0"/>
              <a:t>Juho </a:t>
            </a:r>
            <a:r>
              <a:rPr lang="fi-FI" sz="1600" dirty="0"/>
              <a:t>Helminen, Opetushallitus</a:t>
            </a:r>
          </a:p>
          <a:p>
            <a:pPr lvl="1"/>
            <a:r>
              <a:rPr lang="fi-FI" sz="1600" dirty="0" smtClean="0"/>
              <a:t>Mauri </a:t>
            </a:r>
            <a:r>
              <a:rPr lang="fi-FI" sz="1600" dirty="0"/>
              <a:t>Hiltunen, Apple</a:t>
            </a:r>
          </a:p>
          <a:p>
            <a:pPr lvl="1"/>
            <a:r>
              <a:rPr lang="fi-FI" sz="1600" dirty="0" smtClean="0"/>
              <a:t>Harri </a:t>
            </a:r>
            <a:r>
              <a:rPr lang="fi-FI" sz="1600" dirty="0" err="1"/>
              <a:t>Jurvela</a:t>
            </a:r>
            <a:r>
              <a:rPr lang="fi-FI" sz="1600" dirty="0"/>
              <a:t>, Tampereen kaupunki</a:t>
            </a:r>
          </a:p>
          <a:p>
            <a:pPr lvl="1"/>
            <a:r>
              <a:rPr lang="fi-FI" sz="1600" dirty="0" smtClean="0"/>
              <a:t>Mikko </a:t>
            </a:r>
            <a:r>
              <a:rPr lang="fi-FI" sz="1600" dirty="0"/>
              <a:t>Laine, </a:t>
            </a:r>
            <a:r>
              <a:rPr lang="fi-FI" sz="1600" dirty="0" err="1"/>
              <a:t>Sanomapro</a:t>
            </a:r>
            <a:endParaRPr lang="fi-FI" sz="1600" dirty="0"/>
          </a:p>
          <a:p>
            <a:pPr lvl="1"/>
            <a:r>
              <a:rPr lang="fi-FI" sz="1600" dirty="0" smtClean="0"/>
              <a:t>Liisa </a:t>
            </a:r>
            <a:r>
              <a:rPr lang="fi-FI" sz="1600" dirty="0"/>
              <a:t>Lind, Helsingin </a:t>
            </a:r>
            <a:r>
              <a:rPr lang="fi-FI" sz="1600" dirty="0" smtClean="0"/>
              <a:t>kaupunki</a:t>
            </a:r>
            <a:endParaRPr lang="fi-FI" sz="16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8866" y="1773238"/>
            <a:ext cx="4167630" cy="4464050"/>
          </a:xfrm>
        </p:spPr>
        <p:txBody>
          <a:bodyPr/>
          <a:lstStyle/>
          <a:p>
            <a:pPr lvl="1"/>
            <a:r>
              <a:rPr lang="fi-FI" sz="1600" dirty="0"/>
              <a:t>Jouni Lintu, </a:t>
            </a:r>
            <a:r>
              <a:rPr lang="fi-FI" sz="1600" dirty="0" err="1" smtClean="0"/>
              <a:t>Opinsys</a:t>
            </a:r>
            <a:endParaRPr lang="fi-FI" sz="1600" dirty="0" smtClean="0"/>
          </a:p>
          <a:p>
            <a:pPr lvl="1"/>
            <a:r>
              <a:rPr lang="fi-FI" sz="1600" dirty="0" smtClean="0"/>
              <a:t>Asko </a:t>
            </a:r>
            <a:r>
              <a:rPr lang="fi-FI" sz="1600" dirty="0"/>
              <a:t>Lippo, </a:t>
            </a:r>
            <a:r>
              <a:rPr lang="fi-FI" sz="1600" dirty="0" smtClean="0"/>
              <a:t>Opetushallitus</a:t>
            </a:r>
            <a:endParaRPr lang="fi-FI" sz="1600" dirty="0"/>
          </a:p>
          <a:p>
            <a:pPr lvl="1"/>
            <a:r>
              <a:rPr lang="fi-FI" sz="1600" dirty="0"/>
              <a:t>Marja Paavilainen, YLE</a:t>
            </a:r>
          </a:p>
          <a:p>
            <a:pPr lvl="1"/>
            <a:r>
              <a:rPr lang="fi-FI" sz="1600" dirty="0"/>
              <a:t>Pekka </a:t>
            </a:r>
            <a:r>
              <a:rPr lang="fi-FI" sz="1600" dirty="0" err="1"/>
              <a:t>Pere</a:t>
            </a:r>
            <a:r>
              <a:rPr lang="fi-FI" sz="1600" dirty="0"/>
              <a:t>, </a:t>
            </a:r>
            <a:r>
              <a:rPr lang="fi-FI" sz="1600" dirty="0" err="1"/>
              <a:t>Eficor</a:t>
            </a:r>
            <a:r>
              <a:rPr lang="fi-FI" sz="1600" dirty="0"/>
              <a:t> Oy</a:t>
            </a:r>
          </a:p>
          <a:p>
            <a:pPr lvl="1"/>
            <a:r>
              <a:rPr lang="fi-FI" sz="1600" dirty="0"/>
              <a:t>Fredrik Rahka, Otava</a:t>
            </a:r>
          </a:p>
          <a:p>
            <a:pPr lvl="1"/>
            <a:r>
              <a:rPr lang="fi-FI" sz="1600" dirty="0"/>
              <a:t>Mika Setälä, Nokia</a:t>
            </a:r>
          </a:p>
          <a:p>
            <a:pPr lvl="1"/>
            <a:r>
              <a:rPr lang="fi-FI" sz="1600" dirty="0"/>
              <a:t>Kurt </a:t>
            </a:r>
            <a:r>
              <a:rPr lang="fi-FI" sz="1600" dirty="0" err="1"/>
              <a:t>Torsell</a:t>
            </a:r>
            <a:r>
              <a:rPr lang="fi-FI" sz="1600" dirty="0"/>
              <a:t>, </a:t>
            </a:r>
            <a:r>
              <a:rPr lang="fi-FI" sz="1600" dirty="0" smtClean="0"/>
              <a:t>Kuntaliitto</a:t>
            </a:r>
          </a:p>
          <a:p>
            <a:pPr lvl="1"/>
            <a:endParaRPr lang="fi-FI" sz="2000" dirty="0" smtClean="0"/>
          </a:p>
          <a:p>
            <a:r>
              <a:rPr lang="fi-FI" sz="1800" dirty="0" smtClean="0"/>
              <a:t>Koulutuspilvijaoston </a:t>
            </a:r>
            <a:r>
              <a:rPr lang="fi-FI" sz="1800" dirty="0"/>
              <a:t>sihteereiksi </a:t>
            </a:r>
            <a:r>
              <a:rPr lang="fi-FI" sz="1800" dirty="0" smtClean="0"/>
              <a:t>kutsuttiin </a:t>
            </a:r>
            <a:r>
              <a:rPr lang="fi-FI" sz="1800" dirty="0"/>
              <a:t>digitaalisen </a:t>
            </a:r>
            <a:r>
              <a:rPr lang="fi-FI" sz="1800" dirty="0" smtClean="0"/>
              <a:t>oppimisen neuvottelukunnan </a:t>
            </a:r>
            <a:r>
              <a:rPr lang="fi-FI" sz="1800" dirty="0"/>
              <a:t>sihteerit Riku Honkasalo, Kimmo Koskinen ja </a:t>
            </a:r>
            <a:r>
              <a:rPr lang="fi-FI" sz="1800" dirty="0" smtClean="0"/>
              <a:t>Paula Paronen </a:t>
            </a:r>
            <a:r>
              <a:rPr lang="fi-FI" sz="1800" dirty="0"/>
              <a:t>Opetushallituksesta.</a:t>
            </a:r>
          </a:p>
        </p:txBody>
      </p:sp>
    </p:spTree>
    <p:extLst>
      <p:ext uri="{BB962C8B-B14F-4D97-AF65-F5344CB8AC3E}">
        <p14:creationId xmlns:p14="http://schemas.microsoft.com/office/powerpoint/2010/main" val="25155323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Cloud 23"/>
          <p:cNvSpPr/>
          <p:nvPr/>
        </p:nvSpPr>
        <p:spPr>
          <a:xfrm>
            <a:off x="539552" y="996912"/>
            <a:ext cx="8498655" cy="2325726"/>
          </a:xfrm>
          <a:prstGeom prst="cloud">
            <a:avLst/>
          </a:prstGeom>
          <a:solidFill>
            <a:schemeClr val="accent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fi-FI" b="1" dirty="0">
              <a:solidFill>
                <a:schemeClr val="tx1"/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2908319" y="2348880"/>
            <a:ext cx="3682863" cy="1031719"/>
          </a:xfrm>
          <a:prstGeom prst="roundRect">
            <a:avLst/>
          </a:prstGeom>
          <a:solidFill>
            <a:srgbClr val="FFC0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defRPr/>
            </a:pPr>
            <a:r>
              <a:rPr lang="fi-FI" altLang="fi-FI" sz="1600" dirty="0" smtClean="0">
                <a:cs typeface="Arial" panose="020B0604020202020204" pitchFamily="34" charset="0"/>
              </a:rPr>
              <a:t>Ohjausjärjestelmä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1187624" y="1484784"/>
            <a:ext cx="1806187" cy="720080"/>
          </a:xfrm>
          <a:prstGeom prst="roundRect">
            <a:avLst/>
          </a:prstGeom>
          <a:solidFill>
            <a:srgbClr val="00B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E-kirjat, artikkelit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5004048" y="1484784"/>
            <a:ext cx="1867462" cy="720080"/>
          </a:xfrm>
          <a:prstGeom prst="roundRect">
            <a:avLst/>
          </a:prstGeom>
          <a:solidFill>
            <a:srgbClr val="00B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defRPr/>
            </a:pPr>
            <a:r>
              <a:rPr lang="fi-FI" altLang="fi-FI" sz="1600" dirty="0" smtClean="0">
                <a:cs typeface="Arial" panose="020B0604020202020204" pitchFamily="34" charset="0"/>
              </a:rPr>
              <a:t>Opetussisällöt muista medioista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7020272" y="1484784"/>
            <a:ext cx="1944216" cy="720080"/>
          </a:xfrm>
          <a:prstGeom prst="roundRect">
            <a:avLst/>
          </a:prstGeom>
          <a:solidFill>
            <a:srgbClr val="00B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Internet materiaali</a:t>
            </a:r>
          </a:p>
        </p:txBody>
      </p:sp>
      <p:sp>
        <p:nvSpPr>
          <p:cNvPr id="29" name="Down Arrow 28"/>
          <p:cNvSpPr/>
          <p:nvPr/>
        </p:nvSpPr>
        <p:spPr>
          <a:xfrm>
            <a:off x="2541588" y="3501008"/>
            <a:ext cx="4440237" cy="779462"/>
          </a:xfrm>
          <a:prstGeom prst="downArrow">
            <a:avLst/>
          </a:prstGeom>
          <a:solidFill>
            <a:srgbClr val="FFFF6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dirty="0">
                <a:solidFill>
                  <a:schemeClr val="tx1"/>
                </a:solidFill>
              </a:rPr>
              <a:t>Suomen</a:t>
            </a:r>
          </a:p>
          <a:p>
            <a:pPr algn="ctr">
              <a:defRPr/>
            </a:pPr>
            <a:r>
              <a:rPr lang="fi-FI" dirty="0">
                <a:solidFill>
                  <a:schemeClr val="tx1"/>
                </a:solidFill>
              </a:rPr>
              <a:t>tietoliikenneverkko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3704861" y="4333373"/>
            <a:ext cx="2106234" cy="713140"/>
          </a:xfrm>
          <a:prstGeom prst="round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dirty="0"/>
              <a:t>Koulu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1598627" y="4334035"/>
            <a:ext cx="2106234" cy="712479"/>
          </a:xfrm>
          <a:prstGeom prst="round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dirty="0"/>
              <a:t>Koti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5811095" y="4314311"/>
            <a:ext cx="2106234" cy="732203"/>
          </a:xfrm>
          <a:prstGeom prst="round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dirty="0"/>
              <a:t>Harrastukset</a:t>
            </a:r>
          </a:p>
        </p:txBody>
      </p:sp>
      <p:grpSp>
        <p:nvGrpSpPr>
          <p:cNvPr id="33" name="Group 56"/>
          <p:cNvGrpSpPr>
            <a:grpSpLocks/>
          </p:cNvGrpSpPr>
          <p:nvPr/>
        </p:nvGrpSpPr>
        <p:grpSpPr bwMode="auto">
          <a:xfrm>
            <a:off x="3059832" y="6126633"/>
            <a:ext cx="681037" cy="857250"/>
            <a:chOff x="260894" y="4766829"/>
            <a:chExt cx="628915" cy="856925"/>
          </a:xfrm>
          <a:solidFill>
            <a:srgbClr val="0070C0"/>
          </a:solidFill>
        </p:grpSpPr>
        <p:sp>
          <p:nvSpPr>
            <p:cNvPr id="34" name="Chord 33"/>
            <p:cNvSpPr/>
            <p:nvPr/>
          </p:nvSpPr>
          <p:spPr>
            <a:xfrm rot="8263471">
              <a:off x="260894" y="5073969"/>
              <a:ext cx="628915" cy="549785"/>
            </a:xfrm>
            <a:prstGeom prst="chord">
              <a:avLst>
                <a:gd name="adj1" fmla="val 2700000"/>
                <a:gd name="adj2" fmla="val 13190969"/>
              </a:avLst>
            </a:prstGeom>
            <a:grpFill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i-FI"/>
            </a:p>
          </p:txBody>
        </p:sp>
        <p:sp>
          <p:nvSpPr>
            <p:cNvPr id="35" name="Oval 34"/>
            <p:cNvSpPr/>
            <p:nvPr/>
          </p:nvSpPr>
          <p:spPr>
            <a:xfrm>
              <a:off x="489145" y="4766829"/>
              <a:ext cx="334200" cy="334200"/>
            </a:xfrm>
            <a:prstGeom prst="ellipse">
              <a:avLst/>
            </a:prstGeom>
            <a:grpFill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i-FI"/>
            </a:p>
          </p:txBody>
        </p:sp>
      </p:grpSp>
      <p:sp>
        <p:nvSpPr>
          <p:cNvPr id="36" name="Rounded Rectangle 35"/>
          <p:cNvSpPr/>
          <p:nvPr/>
        </p:nvSpPr>
        <p:spPr>
          <a:xfrm>
            <a:off x="3814094" y="5951259"/>
            <a:ext cx="1871512" cy="823446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defRPr/>
            </a:pPr>
            <a:r>
              <a:rPr lang="fi-FI" altLang="fi-FI" sz="1100" smtClean="0">
                <a:solidFill>
                  <a:srgbClr val="FFFFFF"/>
                </a:solidFill>
                <a:latin typeface="Times New Roman" pitchFamily="18" charset="0"/>
              </a:rPr>
              <a:t>Mobiililaite</a:t>
            </a:r>
          </a:p>
          <a:p>
            <a:pPr algn="ctr" eaLnBrk="1" hangingPunct="1">
              <a:defRPr/>
            </a:pPr>
            <a:r>
              <a:rPr lang="fi-FI" altLang="fi-FI" sz="1100" smtClean="0">
                <a:solidFill>
                  <a:srgbClr val="FFFFFF"/>
                </a:solidFill>
                <a:latin typeface="Times New Roman" pitchFamily="18" charset="0"/>
              </a:rPr>
              <a:t>&amp;</a:t>
            </a:r>
          </a:p>
          <a:p>
            <a:pPr algn="ctr" eaLnBrk="1" hangingPunct="1">
              <a:defRPr/>
            </a:pPr>
            <a:r>
              <a:rPr lang="fi-FI" altLang="fi-FI" sz="1100" smtClean="0">
                <a:solidFill>
                  <a:srgbClr val="FFFFFF"/>
                </a:solidFill>
                <a:latin typeface="Times New Roman" pitchFamily="18" charset="0"/>
              </a:rPr>
              <a:t>Työpyötä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3189521" y="2777932"/>
            <a:ext cx="3100733" cy="458650"/>
          </a:xfrm>
          <a:prstGeom prst="roundRect">
            <a:avLst/>
          </a:prstGeom>
          <a:solidFill>
            <a:srgbClr val="00B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fi-FI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Koulut, oppilaat</a:t>
            </a:r>
          </a:p>
          <a:p>
            <a:pPr algn="ctr">
              <a:defRPr/>
            </a:pPr>
            <a:endParaRPr lang="fi-FI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Down Arrow 37"/>
          <p:cNvSpPr/>
          <p:nvPr/>
        </p:nvSpPr>
        <p:spPr>
          <a:xfrm>
            <a:off x="2538413" y="5118670"/>
            <a:ext cx="4438650" cy="779463"/>
          </a:xfrm>
          <a:prstGeom prst="downArrow">
            <a:avLst/>
          </a:prstGeom>
          <a:solidFill>
            <a:srgbClr val="FFFF6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dirty="0">
                <a:solidFill>
                  <a:schemeClr val="tx1"/>
                </a:solidFill>
              </a:rPr>
              <a:t>Langaton verkko</a:t>
            </a:r>
          </a:p>
        </p:txBody>
      </p:sp>
      <p:sp>
        <p:nvSpPr>
          <p:cNvPr id="39" name="TextBox 1"/>
          <p:cNvSpPr txBox="1">
            <a:spLocks noChangeArrowheads="1"/>
          </p:cNvSpPr>
          <p:nvPr/>
        </p:nvSpPr>
        <p:spPr bwMode="auto">
          <a:xfrm>
            <a:off x="3798763" y="44624"/>
            <a:ext cx="516572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2800" b="1" dirty="0">
                <a:solidFill>
                  <a:srgbClr val="000099"/>
                </a:solidFill>
                <a:latin typeface="Arial" charset="0"/>
              </a:rPr>
              <a:t>Digitaalinen oppimiskeskus: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800" b="1" dirty="0">
                <a:solidFill>
                  <a:srgbClr val="000099"/>
                </a:solidFill>
                <a:latin typeface="Arial" charset="0"/>
              </a:rPr>
              <a:t>Koulujen e-oppimisen hallintajärjestelmä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3131840" y="1484784"/>
            <a:ext cx="1728540" cy="720080"/>
          </a:xfrm>
          <a:prstGeom prst="roundRect">
            <a:avLst/>
          </a:prstGeom>
          <a:solidFill>
            <a:srgbClr val="00B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Oppimis-ratkaisut</a:t>
            </a:r>
            <a:endParaRPr lang="fi-FI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57165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Cloud 31"/>
          <p:cNvSpPr/>
          <p:nvPr/>
        </p:nvSpPr>
        <p:spPr>
          <a:xfrm>
            <a:off x="467544" y="764704"/>
            <a:ext cx="8641790" cy="4032448"/>
          </a:xfrm>
          <a:prstGeom prst="cloud">
            <a:avLst/>
          </a:prstGeom>
          <a:solidFill>
            <a:schemeClr val="accent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fi-FI" b="1" dirty="0">
              <a:solidFill>
                <a:schemeClr val="tx1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2153981" y="3220577"/>
            <a:ext cx="1944216" cy="712479"/>
          </a:xfrm>
          <a:prstGeom prst="round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Todistukset</a:t>
            </a:r>
            <a:endParaRPr lang="fi-FI" dirty="0"/>
          </a:p>
        </p:txBody>
      </p:sp>
      <p:sp>
        <p:nvSpPr>
          <p:cNvPr id="22" name="Rounded Rectangle 21"/>
          <p:cNvSpPr/>
          <p:nvPr/>
        </p:nvSpPr>
        <p:spPr>
          <a:xfrm>
            <a:off x="1835696" y="1484786"/>
            <a:ext cx="1944216" cy="712479"/>
          </a:xfrm>
          <a:prstGeom prst="round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Lukujärjestys</a:t>
            </a:r>
            <a:endParaRPr lang="fi-FI" dirty="0"/>
          </a:p>
        </p:txBody>
      </p:sp>
      <p:sp>
        <p:nvSpPr>
          <p:cNvPr id="23" name="Rounded Rectangle 22"/>
          <p:cNvSpPr/>
          <p:nvPr/>
        </p:nvSpPr>
        <p:spPr>
          <a:xfrm>
            <a:off x="3993632" y="1484785"/>
            <a:ext cx="1944216" cy="712479"/>
          </a:xfrm>
          <a:prstGeom prst="round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Poissaolot</a:t>
            </a:r>
            <a:endParaRPr lang="fi-FI" dirty="0"/>
          </a:p>
        </p:txBody>
      </p:sp>
      <p:sp>
        <p:nvSpPr>
          <p:cNvPr id="24" name="Rounded Rectangle 23"/>
          <p:cNvSpPr/>
          <p:nvPr/>
        </p:nvSpPr>
        <p:spPr>
          <a:xfrm>
            <a:off x="6157057" y="1484784"/>
            <a:ext cx="1944216" cy="712479"/>
          </a:xfrm>
          <a:prstGeom prst="round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Henkilötiedot</a:t>
            </a:r>
            <a:endParaRPr lang="fi-FI" dirty="0"/>
          </a:p>
        </p:txBody>
      </p:sp>
      <p:sp>
        <p:nvSpPr>
          <p:cNvPr id="25" name="Rounded Rectangle 24"/>
          <p:cNvSpPr/>
          <p:nvPr/>
        </p:nvSpPr>
        <p:spPr>
          <a:xfrm>
            <a:off x="1187624" y="2349909"/>
            <a:ext cx="1944216" cy="712479"/>
          </a:xfrm>
          <a:prstGeom prst="round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Läksyt</a:t>
            </a:r>
            <a:endParaRPr lang="fi-FI" dirty="0"/>
          </a:p>
        </p:txBody>
      </p:sp>
      <p:sp>
        <p:nvSpPr>
          <p:cNvPr id="26" name="Rounded Rectangle 25"/>
          <p:cNvSpPr/>
          <p:nvPr/>
        </p:nvSpPr>
        <p:spPr>
          <a:xfrm>
            <a:off x="3348745" y="2348880"/>
            <a:ext cx="1944216" cy="712479"/>
          </a:xfrm>
          <a:prstGeom prst="round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Kokeet</a:t>
            </a:r>
            <a:endParaRPr lang="fi-FI" dirty="0"/>
          </a:p>
        </p:txBody>
      </p:sp>
      <p:sp>
        <p:nvSpPr>
          <p:cNvPr id="27" name="Rounded Rectangle 26"/>
          <p:cNvSpPr/>
          <p:nvPr/>
        </p:nvSpPr>
        <p:spPr>
          <a:xfrm>
            <a:off x="5508985" y="2348880"/>
            <a:ext cx="1944216" cy="712479"/>
          </a:xfrm>
          <a:prstGeom prst="round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Arvosanat</a:t>
            </a:r>
            <a:endParaRPr lang="fi-FI" dirty="0"/>
          </a:p>
        </p:txBody>
      </p:sp>
      <p:sp>
        <p:nvSpPr>
          <p:cNvPr id="28" name="Rounded Rectangle 27"/>
          <p:cNvSpPr/>
          <p:nvPr/>
        </p:nvSpPr>
        <p:spPr>
          <a:xfrm>
            <a:off x="4394719" y="3212976"/>
            <a:ext cx="1944216" cy="720080"/>
          </a:xfrm>
          <a:prstGeom prst="roundRect">
            <a:avLst/>
          </a:prstGeom>
          <a:solidFill>
            <a:srgbClr val="FFFF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Oppimateriaali</a:t>
            </a:r>
            <a:endParaRPr lang="fi-FI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9" name="Group 56"/>
          <p:cNvGrpSpPr>
            <a:grpSpLocks/>
          </p:cNvGrpSpPr>
          <p:nvPr/>
        </p:nvGrpSpPr>
        <p:grpSpPr bwMode="auto">
          <a:xfrm>
            <a:off x="4098233" y="5037181"/>
            <a:ext cx="681037" cy="857250"/>
            <a:chOff x="260894" y="4766829"/>
            <a:chExt cx="628915" cy="856925"/>
          </a:xfrm>
          <a:solidFill>
            <a:srgbClr val="0070C0"/>
          </a:solidFill>
        </p:grpSpPr>
        <p:sp>
          <p:nvSpPr>
            <p:cNvPr id="30" name="Chord 29"/>
            <p:cNvSpPr/>
            <p:nvPr/>
          </p:nvSpPr>
          <p:spPr>
            <a:xfrm rot="8263471">
              <a:off x="260894" y="5073969"/>
              <a:ext cx="628915" cy="549785"/>
            </a:xfrm>
            <a:prstGeom prst="chord">
              <a:avLst>
                <a:gd name="adj1" fmla="val 2700000"/>
                <a:gd name="adj2" fmla="val 13190969"/>
              </a:avLst>
            </a:prstGeom>
            <a:grpFill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i-FI"/>
            </a:p>
          </p:txBody>
        </p:sp>
        <p:sp>
          <p:nvSpPr>
            <p:cNvPr id="31" name="Oval 30"/>
            <p:cNvSpPr/>
            <p:nvPr/>
          </p:nvSpPr>
          <p:spPr>
            <a:xfrm>
              <a:off x="489145" y="4766829"/>
              <a:ext cx="334200" cy="334200"/>
            </a:xfrm>
            <a:prstGeom prst="ellipse">
              <a:avLst/>
            </a:prstGeom>
            <a:grpFill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i-FI"/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3903940" y="5678915"/>
            <a:ext cx="1172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OPPILAS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833976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Cloud 31"/>
          <p:cNvSpPr/>
          <p:nvPr/>
        </p:nvSpPr>
        <p:spPr>
          <a:xfrm>
            <a:off x="467544" y="764704"/>
            <a:ext cx="8641790" cy="4032448"/>
          </a:xfrm>
          <a:prstGeom prst="cloud">
            <a:avLst/>
          </a:prstGeom>
          <a:solidFill>
            <a:schemeClr val="accent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fi-FI" b="1" dirty="0">
              <a:solidFill>
                <a:schemeClr val="tx1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1475656" y="3147539"/>
            <a:ext cx="1944216" cy="712479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>
                <a:solidFill>
                  <a:schemeClr val="bg1"/>
                </a:solidFill>
              </a:rPr>
              <a:t>Kyselyt</a:t>
            </a:r>
            <a:endParaRPr lang="fi-FI" dirty="0">
              <a:solidFill>
                <a:schemeClr val="bg1"/>
              </a:solidFill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1906823" y="1412778"/>
            <a:ext cx="1944216" cy="712479"/>
          </a:xfrm>
          <a:prstGeom prst="round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Lukujärjestys</a:t>
            </a:r>
            <a:endParaRPr lang="fi-FI" dirty="0"/>
          </a:p>
        </p:txBody>
      </p:sp>
      <p:sp>
        <p:nvSpPr>
          <p:cNvPr id="23" name="Rounded Rectangle 22"/>
          <p:cNvSpPr/>
          <p:nvPr/>
        </p:nvSpPr>
        <p:spPr>
          <a:xfrm>
            <a:off x="3995936" y="1412777"/>
            <a:ext cx="1944216" cy="712479"/>
          </a:xfrm>
          <a:prstGeom prst="round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Poissaolot</a:t>
            </a:r>
            <a:endParaRPr lang="fi-FI" dirty="0"/>
          </a:p>
        </p:txBody>
      </p:sp>
      <p:sp>
        <p:nvSpPr>
          <p:cNvPr id="24" name="Rounded Rectangle 23"/>
          <p:cNvSpPr/>
          <p:nvPr/>
        </p:nvSpPr>
        <p:spPr>
          <a:xfrm>
            <a:off x="5652120" y="3147538"/>
            <a:ext cx="1944216" cy="712479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>
                <a:solidFill>
                  <a:schemeClr val="bg1"/>
                </a:solidFill>
              </a:rPr>
              <a:t>Henkilötiedot</a:t>
            </a:r>
            <a:endParaRPr lang="fi-FI" dirty="0">
              <a:solidFill>
                <a:schemeClr val="bg1"/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3026132" y="2276874"/>
            <a:ext cx="1944216" cy="712479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>
                <a:solidFill>
                  <a:schemeClr val="bg1"/>
                </a:solidFill>
              </a:rPr>
              <a:t>Opettajapalaute</a:t>
            </a:r>
            <a:endParaRPr lang="fi-FI" dirty="0">
              <a:solidFill>
                <a:schemeClr val="bg1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6087353" y="1412778"/>
            <a:ext cx="1944216" cy="712479"/>
          </a:xfrm>
          <a:prstGeom prst="round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Arvosanat</a:t>
            </a:r>
            <a:endParaRPr lang="fi-FI" dirty="0"/>
          </a:p>
        </p:txBody>
      </p:sp>
      <p:grpSp>
        <p:nvGrpSpPr>
          <p:cNvPr id="29" name="Group 56"/>
          <p:cNvGrpSpPr>
            <a:grpSpLocks/>
          </p:cNvGrpSpPr>
          <p:nvPr/>
        </p:nvGrpSpPr>
        <p:grpSpPr bwMode="auto">
          <a:xfrm>
            <a:off x="4098233" y="5037181"/>
            <a:ext cx="681037" cy="857250"/>
            <a:chOff x="260894" y="4766829"/>
            <a:chExt cx="628915" cy="856925"/>
          </a:xfrm>
          <a:solidFill>
            <a:srgbClr val="0070C0"/>
          </a:solidFill>
        </p:grpSpPr>
        <p:sp>
          <p:nvSpPr>
            <p:cNvPr id="30" name="Chord 29"/>
            <p:cNvSpPr/>
            <p:nvPr/>
          </p:nvSpPr>
          <p:spPr>
            <a:xfrm rot="8263471">
              <a:off x="260894" y="5073969"/>
              <a:ext cx="628915" cy="549785"/>
            </a:xfrm>
            <a:prstGeom prst="chord">
              <a:avLst>
                <a:gd name="adj1" fmla="val 2700000"/>
                <a:gd name="adj2" fmla="val 13190969"/>
              </a:avLst>
            </a:prstGeom>
            <a:grpFill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i-FI"/>
            </a:p>
          </p:txBody>
        </p:sp>
        <p:sp>
          <p:nvSpPr>
            <p:cNvPr id="31" name="Oval 30"/>
            <p:cNvSpPr/>
            <p:nvPr/>
          </p:nvSpPr>
          <p:spPr>
            <a:xfrm>
              <a:off x="489145" y="4766829"/>
              <a:ext cx="334200" cy="334200"/>
            </a:xfrm>
            <a:prstGeom prst="ellipse">
              <a:avLst/>
            </a:prstGeom>
            <a:grpFill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i-FI"/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3779912" y="5661248"/>
            <a:ext cx="1355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HUOLTAJA</a:t>
            </a:r>
            <a:endParaRPr lang="fi-FI" dirty="0"/>
          </a:p>
        </p:txBody>
      </p:sp>
      <p:sp>
        <p:nvSpPr>
          <p:cNvPr id="15" name="Rounded Rectangle 14"/>
          <p:cNvSpPr/>
          <p:nvPr/>
        </p:nvSpPr>
        <p:spPr>
          <a:xfrm>
            <a:off x="3563888" y="3147539"/>
            <a:ext cx="1944216" cy="712479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>
                <a:solidFill>
                  <a:schemeClr val="bg1"/>
                </a:solidFill>
              </a:rPr>
              <a:t>Hakemukset</a:t>
            </a:r>
            <a:endParaRPr lang="fi-FI" dirty="0">
              <a:solidFill>
                <a:schemeClr val="bg1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115245" y="2276873"/>
            <a:ext cx="1944216" cy="712479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>
                <a:solidFill>
                  <a:schemeClr val="bg1"/>
                </a:solidFill>
              </a:rPr>
              <a:t>Käytöstiedot</a:t>
            </a:r>
            <a:endParaRPr lang="fi-FI" dirty="0">
              <a:solidFill>
                <a:schemeClr val="bg1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934715" y="2276872"/>
            <a:ext cx="1944216" cy="712479"/>
          </a:xfrm>
          <a:prstGeom prst="round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Todistukset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289374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Cloud 31"/>
          <p:cNvSpPr/>
          <p:nvPr/>
        </p:nvSpPr>
        <p:spPr>
          <a:xfrm>
            <a:off x="467544" y="116632"/>
            <a:ext cx="8641790" cy="5254876"/>
          </a:xfrm>
          <a:prstGeom prst="cloud">
            <a:avLst/>
          </a:prstGeom>
          <a:solidFill>
            <a:schemeClr val="accent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fi-FI" b="1" dirty="0">
              <a:solidFill>
                <a:schemeClr val="tx1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3203848" y="3501007"/>
            <a:ext cx="1944216" cy="712479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Kyselyt</a:t>
            </a:r>
            <a:endParaRPr lang="fi-FI" dirty="0"/>
          </a:p>
        </p:txBody>
      </p:sp>
      <p:sp>
        <p:nvSpPr>
          <p:cNvPr id="24" name="Rounded Rectangle 23"/>
          <p:cNvSpPr/>
          <p:nvPr/>
        </p:nvSpPr>
        <p:spPr>
          <a:xfrm>
            <a:off x="7020272" y="2644513"/>
            <a:ext cx="1944216" cy="712479"/>
          </a:xfrm>
          <a:prstGeom prst="roundRect">
            <a:avLst/>
          </a:prstGeom>
          <a:solidFill>
            <a:schemeClr val="accent5">
              <a:lumMod val="5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Henkilötiedot</a:t>
            </a:r>
            <a:endParaRPr lang="fi-FI" dirty="0"/>
          </a:p>
        </p:txBody>
      </p:sp>
      <p:sp>
        <p:nvSpPr>
          <p:cNvPr id="25" name="Rounded Rectangle 24"/>
          <p:cNvSpPr/>
          <p:nvPr/>
        </p:nvSpPr>
        <p:spPr>
          <a:xfrm>
            <a:off x="755576" y="2644513"/>
            <a:ext cx="1944216" cy="712479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Huoltaja viestintä</a:t>
            </a:r>
            <a:endParaRPr lang="fi-FI" dirty="0"/>
          </a:p>
        </p:txBody>
      </p:sp>
      <p:grpSp>
        <p:nvGrpSpPr>
          <p:cNvPr id="29" name="Group 56"/>
          <p:cNvGrpSpPr>
            <a:grpSpLocks/>
          </p:cNvGrpSpPr>
          <p:nvPr/>
        </p:nvGrpSpPr>
        <p:grpSpPr bwMode="auto">
          <a:xfrm>
            <a:off x="4292877" y="5582911"/>
            <a:ext cx="681037" cy="857250"/>
            <a:chOff x="260894" y="4766829"/>
            <a:chExt cx="628915" cy="856925"/>
          </a:xfrm>
          <a:solidFill>
            <a:srgbClr val="0070C0"/>
          </a:solidFill>
        </p:grpSpPr>
        <p:sp>
          <p:nvSpPr>
            <p:cNvPr id="30" name="Chord 29"/>
            <p:cNvSpPr/>
            <p:nvPr/>
          </p:nvSpPr>
          <p:spPr>
            <a:xfrm rot="8263471">
              <a:off x="260894" y="5073969"/>
              <a:ext cx="628915" cy="549785"/>
            </a:xfrm>
            <a:prstGeom prst="chord">
              <a:avLst>
                <a:gd name="adj1" fmla="val 2700000"/>
                <a:gd name="adj2" fmla="val 13190969"/>
              </a:avLst>
            </a:prstGeom>
            <a:grpFill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i-FI"/>
            </a:p>
          </p:txBody>
        </p:sp>
        <p:sp>
          <p:nvSpPr>
            <p:cNvPr id="31" name="Oval 30"/>
            <p:cNvSpPr/>
            <p:nvPr/>
          </p:nvSpPr>
          <p:spPr>
            <a:xfrm>
              <a:off x="489145" y="4766829"/>
              <a:ext cx="334200" cy="334200"/>
            </a:xfrm>
            <a:prstGeom prst="ellipse">
              <a:avLst/>
            </a:prstGeom>
            <a:grpFill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i-FI"/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3931899" y="6224645"/>
            <a:ext cx="13601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OPETTAJA</a:t>
            </a:r>
            <a:endParaRPr lang="fi-FI" dirty="0"/>
          </a:p>
        </p:txBody>
      </p:sp>
      <p:sp>
        <p:nvSpPr>
          <p:cNvPr id="14" name="Rounded Rectangle 13"/>
          <p:cNvSpPr/>
          <p:nvPr/>
        </p:nvSpPr>
        <p:spPr>
          <a:xfrm>
            <a:off x="2837146" y="2644513"/>
            <a:ext cx="1944216" cy="712479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Käytöstiedot</a:t>
            </a:r>
            <a:endParaRPr lang="fi-FI" dirty="0"/>
          </a:p>
        </p:txBody>
      </p:sp>
      <p:sp>
        <p:nvSpPr>
          <p:cNvPr id="16" name="Rounded Rectangle 15"/>
          <p:cNvSpPr/>
          <p:nvPr/>
        </p:nvSpPr>
        <p:spPr>
          <a:xfrm>
            <a:off x="4932040" y="2644513"/>
            <a:ext cx="1944216" cy="712479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Oppiainetiedot</a:t>
            </a:r>
            <a:endParaRPr lang="fi-FI" dirty="0"/>
          </a:p>
        </p:txBody>
      </p:sp>
      <p:sp>
        <p:nvSpPr>
          <p:cNvPr id="18" name="Rounded Rectangle 17"/>
          <p:cNvSpPr/>
          <p:nvPr/>
        </p:nvSpPr>
        <p:spPr>
          <a:xfrm>
            <a:off x="5314445" y="3501007"/>
            <a:ext cx="1944216" cy="712479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Työjärjestys</a:t>
            </a:r>
            <a:endParaRPr lang="fi-FI" dirty="0"/>
          </a:p>
        </p:txBody>
      </p:sp>
      <p:sp>
        <p:nvSpPr>
          <p:cNvPr id="26" name="Rounded Rectangle 25"/>
          <p:cNvSpPr/>
          <p:nvPr/>
        </p:nvSpPr>
        <p:spPr>
          <a:xfrm>
            <a:off x="3146894" y="1771539"/>
            <a:ext cx="1944216" cy="712479"/>
          </a:xfrm>
          <a:prstGeom prst="round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Todistukset</a:t>
            </a:r>
            <a:endParaRPr lang="fi-FI" dirty="0"/>
          </a:p>
        </p:txBody>
      </p:sp>
      <p:sp>
        <p:nvSpPr>
          <p:cNvPr id="34" name="Rounded Rectangle 33"/>
          <p:cNvSpPr/>
          <p:nvPr/>
        </p:nvSpPr>
        <p:spPr>
          <a:xfrm>
            <a:off x="1043608" y="1771539"/>
            <a:ext cx="1944216" cy="712479"/>
          </a:xfrm>
          <a:prstGeom prst="round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Poissaolot</a:t>
            </a:r>
            <a:endParaRPr lang="fi-FI" dirty="0"/>
          </a:p>
        </p:txBody>
      </p:sp>
      <p:sp>
        <p:nvSpPr>
          <p:cNvPr id="36" name="Rounded Rectangle 35"/>
          <p:cNvSpPr/>
          <p:nvPr/>
        </p:nvSpPr>
        <p:spPr>
          <a:xfrm>
            <a:off x="1738368" y="909749"/>
            <a:ext cx="1944216" cy="712479"/>
          </a:xfrm>
          <a:prstGeom prst="round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Läksyt</a:t>
            </a:r>
            <a:endParaRPr lang="fi-FI" dirty="0"/>
          </a:p>
        </p:txBody>
      </p:sp>
      <p:sp>
        <p:nvSpPr>
          <p:cNvPr id="37" name="Rounded Rectangle 36"/>
          <p:cNvSpPr/>
          <p:nvPr/>
        </p:nvSpPr>
        <p:spPr>
          <a:xfrm>
            <a:off x="3826600" y="908720"/>
            <a:ext cx="1944216" cy="712479"/>
          </a:xfrm>
          <a:prstGeom prst="round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Kokeet</a:t>
            </a:r>
            <a:endParaRPr lang="fi-FI" dirty="0"/>
          </a:p>
        </p:txBody>
      </p:sp>
      <p:sp>
        <p:nvSpPr>
          <p:cNvPr id="38" name="Rounded Rectangle 37"/>
          <p:cNvSpPr/>
          <p:nvPr/>
        </p:nvSpPr>
        <p:spPr>
          <a:xfrm>
            <a:off x="5914832" y="908720"/>
            <a:ext cx="1944216" cy="712479"/>
          </a:xfrm>
          <a:prstGeom prst="round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Arvosanat</a:t>
            </a:r>
            <a:endParaRPr lang="fi-FI" dirty="0"/>
          </a:p>
        </p:txBody>
      </p:sp>
      <p:sp>
        <p:nvSpPr>
          <p:cNvPr id="39" name="Rounded Rectangle 38"/>
          <p:cNvSpPr/>
          <p:nvPr/>
        </p:nvSpPr>
        <p:spPr>
          <a:xfrm>
            <a:off x="5220072" y="1771539"/>
            <a:ext cx="1944216" cy="720080"/>
          </a:xfrm>
          <a:prstGeom prst="roundRect">
            <a:avLst/>
          </a:prstGeom>
          <a:solidFill>
            <a:srgbClr val="FFFF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Oppimateriaali</a:t>
            </a:r>
            <a:endParaRPr lang="fi-FI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1140107" y="3501007"/>
            <a:ext cx="1944216" cy="712479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Tiedotteet</a:t>
            </a:r>
            <a:endParaRPr lang="fi-FI" dirty="0"/>
          </a:p>
        </p:txBody>
      </p:sp>
      <p:sp>
        <p:nvSpPr>
          <p:cNvPr id="41" name="Rounded Rectangle 40"/>
          <p:cNvSpPr/>
          <p:nvPr/>
        </p:nvSpPr>
        <p:spPr>
          <a:xfrm>
            <a:off x="3970616" y="4366795"/>
            <a:ext cx="1944216" cy="712479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Tilavaraukset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413765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Helvetica"/>
        <a:ea typeface=""/>
        <a:cs typeface="Arial"/>
      </a:majorFont>
      <a:minorFont>
        <a:latin typeface="Helvetic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oinen masteri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38611</TotalTime>
  <Words>524</Words>
  <Application>Microsoft Macintosh PowerPoint</Application>
  <PresentationFormat>Näytössä katseltava diaesitys (4:3)</PresentationFormat>
  <Paragraphs>182</Paragraphs>
  <Slides>14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2</vt:i4>
      </vt:variant>
      <vt:variant>
        <vt:lpstr>Dian otsikot</vt:lpstr>
      </vt:variant>
      <vt:variant>
        <vt:i4>14</vt:i4>
      </vt:variant>
    </vt:vector>
  </HeadingPairs>
  <TitlesOfParts>
    <vt:vector size="16" baseType="lpstr">
      <vt:lpstr>Default Design</vt:lpstr>
      <vt:lpstr>toinen masteri</vt:lpstr>
      <vt:lpstr>Koulutuspilvi</vt:lpstr>
      <vt:lpstr>KOULUTUSPILVI</vt:lpstr>
      <vt:lpstr>Tavoite</vt:lpstr>
      <vt:lpstr>Tavoite</vt:lpstr>
      <vt:lpstr>Ryhmä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University of Jyväskylä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Martti</dc:creator>
  <cp:lastModifiedBy>Petri Lounaskorpi</cp:lastModifiedBy>
  <cp:revision>678</cp:revision>
  <dcterms:created xsi:type="dcterms:W3CDTF">2007-03-27T10:08:59Z</dcterms:created>
  <dcterms:modified xsi:type="dcterms:W3CDTF">2013-11-08T10:02:04Z</dcterms:modified>
</cp:coreProperties>
</file>