
<file path=[Content_Types].xml><?xml version="1.0" encoding="utf-8"?>
<Types xmlns="http://schemas.openxmlformats.org/package/2006/content-types">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slideLayouts/slideLayout25.xml" ContentType="application/vnd.openxmlformats-officedocument.presentationml.slideLayout+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Layouts/slideLayout32.xml" ContentType="application/vnd.openxmlformats-officedocument.presentationml.slideLayout+xml"/>
  <Override PartName="/ppt/slideLayouts/slideLayout15.xml" ContentType="application/vnd.openxmlformats-officedocument.presentationml.slideLayout+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Layouts/slideLayout24.xml" ContentType="application/vnd.openxmlformats-officedocument.presentationml.slideLayout+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Layouts/slideLayout31.xml" ContentType="application/vnd.openxmlformats-officedocument.presentationml.slideLayout+xml"/>
  <Default Extension="pict" ContentType="image/pict"/>
  <Override PartName="/ppt/slides/slide26.xml" ContentType="application/vnd.openxmlformats-officedocument.presentationml.slide+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Layouts/slideLayout30.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29.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slides/slide24.xml" ContentType="application/vnd.openxmlformats-officedocument.presentationml.slide+xml"/>
  <Override PartName="/ppt/slides/slide8.xml" ContentType="application/vnd.openxmlformats-officedocument.presentationml.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slideLayouts/slideLayout35.xml" ContentType="application/vnd.openxmlformats-officedocument.presentationml.slideLayout+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27.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slideMasters/slideMaster3.xml" ContentType="application/vnd.openxmlformats-officedocument.presentationml.slideMaster+xml"/>
  <Override PartName="/ppt/slideLayouts/slideLayout34.xml" ContentType="application/vnd.openxmlformats-officedocument.presentationml.slideLayout+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26.xml" ContentType="application/vnd.openxmlformats-officedocument.presentationml.slideLayout+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Default Extension="bin" ContentType="application/vnd.openxmlformats-officedocument.presentationml.printerSettings"/>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85" r:id="rId1"/>
    <p:sldMasterId id="2147483673" r:id="rId2"/>
    <p:sldMasterId id="2147483661" r:id="rId3"/>
  </p:sldMasterIdLst>
  <p:notesMasterIdLst>
    <p:notesMasterId r:id="rId34"/>
  </p:notesMasterIdLst>
  <p:sldIdLst>
    <p:sldId id="271" r:id="rId4"/>
    <p:sldId id="301" r:id="rId5"/>
    <p:sldId id="302" r:id="rId6"/>
    <p:sldId id="272" r:id="rId7"/>
    <p:sldId id="282" r:id="rId8"/>
    <p:sldId id="283" r:id="rId9"/>
    <p:sldId id="284" r:id="rId10"/>
    <p:sldId id="285" r:id="rId11"/>
    <p:sldId id="289" r:id="rId12"/>
    <p:sldId id="286" r:id="rId13"/>
    <p:sldId id="288" r:id="rId14"/>
    <p:sldId id="287" r:id="rId15"/>
    <p:sldId id="280" r:id="rId16"/>
    <p:sldId id="291" r:id="rId17"/>
    <p:sldId id="292" r:id="rId18"/>
    <p:sldId id="293" r:id="rId19"/>
    <p:sldId id="294" r:id="rId20"/>
    <p:sldId id="297" r:id="rId21"/>
    <p:sldId id="298" r:id="rId22"/>
    <p:sldId id="299" r:id="rId23"/>
    <p:sldId id="281" r:id="rId24"/>
    <p:sldId id="273" r:id="rId25"/>
    <p:sldId id="274" r:id="rId26"/>
    <p:sldId id="275" r:id="rId27"/>
    <p:sldId id="276" r:id="rId28"/>
    <p:sldId id="277" r:id="rId29"/>
    <p:sldId id="304" r:id="rId30"/>
    <p:sldId id="300" r:id="rId31"/>
    <p:sldId id="303" r:id="rId32"/>
    <p:sldId id="290" r:id="rId3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750038"/>
    <a:srgbClr val="008B00"/>
    <a:srgbClr val="1B3276"/>
    <a:srgbClr val="227EB7"/>
    <a:srgbClr val="AD1221"/>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3717" autoAdjust="0"/>
    <p:restoredTop sz="94573" autoAdjust="0"/>
  </p:normalViewPr>
  <p:slideViewPr>
    <p:cSldViewPr>
      <p:cViewPr varScale="1">
        <p:scale>
          <a:sx n="117" d="100"/>
          <a:sy n="117" d="100"/>
        </p:scale>
        <p:origin x="-728" y="-1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EB447E-F6EB-444B-9565-A1857ACF650B}" type="datetimeFigureOut">
              <a:rPr lang="de-AT" smtClean="0"/>
              <a:pPr/>
              <a:t>22.6.2014</a:t>
            </a:fld>
            <a:endParaRPr lang="de-AT"/>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91A83F-51BC-413C-AD2D-D13E8024EFE6}" type="slidenum">
              <a:rPr lang="de-AT" smtClean="0"/>
              <a:pPr/>
              <a:t>‹#›</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70582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en-GB" sz="1200" dirty="0" err="1" smtClean="0">
                <a:solidFill>
                  <a:srgbClr val="BE514F"/>
                </a:solidFill>
              </a:rPr>
              <a:t>proﬁle</a:t>
            </a:r>
            <a:endParaRPr lang="fi-FI" dirty="0"/>
          </a:p>
        </p:txBody>
      </p:sp>
      <p:sp>
        <p:nvSpPr>
          <p:cNvPr id="4" name="Dian numeron paikkamerkki 3"/>
          <p:cNvSpPr>
            <a:spLocks noGrp="1"/>
          </p:cNvSpPr>
          <p:nvPr>
            <p:ph type="sldNum" sz="quarter" idx="10"/>
          </p:nvPr>
        </p:nvSpPr>
        <p:spPr/>
        <p:txBody>
          <a:bodyPr/>
          <a:lstStyle/>
          <a:p>
            <a:fld id="{974B5B08-896E-5049-8867-287B01ECE1A3}" type="slidenum">
              <a:rPr lang="fi-FI" smtClean="0"/>
              <a:pPr/>
              <a:t>4</a:t>
            </a:fld>
            <a:endParaRPr lang="fi-FI"/>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en-GB" sz="1200" dirty="0" err="1" smtClean="0">
                <a:solidFill>
                  <a:srgbClr val="BE514F"/>
                </a:solidFill>
              </a:rPr>
              <a:t>proﬁle</a:t>
            </a:r>
            <a:endParaRPr lang="fi-FI" dirty="0"/>
          </a:p>
        </p:txBody>
      </p:sp>
      <p:sp>
        <p:nvSpPr>
          <p:cNvPr id="4" name="Dian numeron paikkamerkki 3"/>
          <p:cNvSpPr>
            <a:spLocks noGrp="1"/>
          </p:cNvSpPr>
          <p:nvPr>
            <p:ph type="sldNum" sz="quarter" idx="10"/>
          </p:nvPr>
        </p:nvSpPr>
        <p:spPr/>
        <p:txBody>
          <a:bodyPr/>
          <a:lstStyle/>
          <a:p>
            <a:fld id="{974B5B08-896E-5049-8867-287B01ECE1A3}" type="slidenum">
              <a:rPr lang="fi-FI" smtClean="0"/>
              <a:pPr/>
              <a:t>21</a:t>
            </a:fld>
            <a:endParaRPr lang="fi-FI"/>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en-GB" sz="1200" dirty="0" err="1" smtClean="0">
                <a:solidFill>
                  <a:srgbClr val="BE514F"/>
                </a:solidFill>
              </a:rPr>
              <a:t>proﬁle</a:t>
            </a:r>
            <a:endParaRPr lang="fi-FI" dirty="0"/>
          </a:p>
        </p:txBody>
      </p:sp>
      <p:sp>
        <p:nvSpPr>
          <p:cNvPr id="4" name="Dian numeron paikkamerkki 3"/>
          <p:cNvSpPr>
            <a:spLocks noGrp="1"/>
          </p:cNvSpPr>
          <p:nvPr>
            <p:ph type="sldNum" sz="quarter" idx="10"/>
          </p:nvPr>
        </p:nvSpPr>
        <p:spPr/>
        <p:txBody>
          <a:bodyPr/>
          <a:lstStyle/>
          <a:p>
            <a:fld id="{974B5B08-896E-5049-8867-287B01ECE1A3}" type="slidenum">
              <a:rPr lang="fi-FI" smtClean="0"/>
              <a:pPr/>
              <a:t>22</a:t>
            </a:fld>
            <a:endParaRPr lang="fi-FI"/>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en-GB" sz="1200" dirty="0" err="1" smtClean="0">
                <a:solidFill>
                  <a:srgbClr val="BE514F"/>
                </a:solidFill>
              </a:rPr>
              <a:t>proﬁle</a:t>
            </a:r>
            <a:endParaRPr lang="fi-FI" dirty="0"/>
          </a:p>
        </p:txBody>
      </p:sp>
      <p:sp>
        <p:nvSpPr>
          <p:cNvPr id="4" name="Dian numeron paikkamerkki 3"/>
          <p:cNvSpPr>
            <a:spLocks noGrp="1"/>
          </p:cNvSpPr>
          <p:nvPr>
            <p:ph type="sldNum" sz="quarter" idx="10"/>
          </p:nvPr>
        </p:nvSpPr>
        <p:spPr/>
        <p:txBody>
          <a:bodyPr/>
          <a:lstStyle/>
          <a:p>
            <a:fld id="{974B5B08-896E-5049-8867-287B01ECE1A3}" type="slidenum">
              <a:rPr lang="fi-FI" smtClean="0"/>
              <a:pPr/>
              <a:t>23</a:t>
            </a:fld>
            <a:endParaRPr lang="fi-FI"/>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en-GB" sz="1200" dirty="0" err="1" smtClean="0">
                <a:solidFill>
                  <a:srgbClr val="BE514F"/>
                </a:solidFill>
              </a:rPr>
              <a:t>proﬁle</a:t>
            </a:r>
            <a:endParaRPr lang="fi-FI" dirty="0"/>
          </a:p>
        </p:txBody>
      </p:sp>
      <p:sp>
        <p:nvSpPr>
          <p:cNvPr id="4" name="Dian numeron paikkamerkki 3"/>
          <p:cNvSpPr>
            <a:spLocks noGrp="1"/>
          </p:cNvSpPr>
          <p:nvPr>
            <p:ph type="sldNum" sz="quarter" idx="10"/>
          </p:nvPr>
        </p:nvSpPr>
        <p:spPr/>
        <p:txBody>
          <a:bodyPr/>
          <a:lstStyle/>
          <a:p>
            <a:fld id="{974B5B08-896E-5049-8867-287B01ECE1A3}" type="slidenum">
              <a:rPr lang="fi-FI" smtClean="0"/>
              <a:pPr/>
              <a:t>24</a:t>
            </a:fld>
            <a:endParaRPr lang="fi-FI"/>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en-GB" sz="1200" dirty="0" err="1" smtClean="0">
                <a:solidFill>
                  <a:srgbClr val="BE514F"/>
                </a:solidFill>
              </a:rPr>
              <a:t>proﬁle</a:t>
            </a:r>
            <a:endParaRPr lang="fi-FI" dirty="0"/>
          </a:p>
        </p:txBody>
      </p:sp>
      <p:sp>
        <p:nvSpPr>
          <p:cNvPr id="4" name="Dian numeron paikkamerkki 3"/>
          <p:cNvSpPr>
            <a:spLocks noGrp="1"/>
          </p:cNvSpPr>
          <p:nvPr>
            <p:ph type="sldNum" sz="quarter" idx="10"/>
          </p:nvPr>
        </p:nvSpPr>
        <p:spPr/>
        <p:txBody>
          <a:bodyPr/>
          <a:lstStyle/>
          <a:p>
            <a:fld id="{974B5B08-896E-5049-8867-287B01ECE1A3}" type="slidenum">
              <a:rPr lang="fi-FI" smtClean="0"/>
              <a:pPr/>
              <a:t>25</a:t>
            </a:fld>
            <a:endParaRPr lang="fi-FI"/>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en-GB" sz="1200" dirty="0" err="1" smtClean="0">
                <a:solidFill>
                  <a:srgbClr val="BE514F"/>
                </a:solidFill>
              </a:rPr>
              <a:t>proﬁle</a:t>
            </a:r>
            <a:endParaRPr lang="fi-FI" dirty="0"/>
          </a:p>
        </p:txBody>
      </p:sp>
      <p:sp>
        <p:nvSpPr>
          <p:cNvPr id="4" name="Dian numeron paikkamerkki 3"/>
          <p:cNvSpPr>
            <a:spLocks noGrp="1"/>
          </p:cNvSpPr>
          <p:nvPr>
            <p:ph type="sldNum" sz="quarter" idx="10"/>
          </p:nvPr>
        </p:nvSpPr>
        <p:spPr/>
        <p:txBody>
          <a:bodyPr/>
          <a:lstStyle/>
          <a:p>
            <a:fld id="{974B5B08-896E-5049-8867-287B01ECE1A3}" type="slidenum">
              <a:rPr lang="fi-FI" smtClean="0"/>
              <a:pPr/>
              <a:t>26</a:t>
            </a:fld>
            <a:endParaRPr lang="fi-FI"/>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en-GB" sz="1200" dirty="0" err="1" smtClean="0">
                <a:solidFill>
                  <a:srgbClr val="BE514F"/>
                </a:solidFill>
              </a:rPr>
              <a:t>proﬁle</a:t>
            </a:r>
            <a:endParaRPr lang="fi-FI" dirty="0"/>
          </a:p>
        </p:txBody>
      </p:sp>
      <p:sp>
        <p:nvSpPr>
          <p:cNvPr id="4" name="Dian numeron paikkamerkki 3"/>
          <p:cNvSpPr>
            <a:spLocks noGrp="1"/>
          </p:cNvSpPr>
          <p:nvPr>
            <p:ph type="sldNum" sz="quarter" idx="10"/>
          </p:nvPr>
        </p:nvSpPr>
        <p:spPr/>
        <p:txBody>
          <a:bodyPr/>
          <a:lstStyle/>
          <a:p>
            <a:fld id="{974B5B08-896E-5049-8867-287B01ECE1A3}" type="slidenum">
              <a:rPr lang="fi-FI" smtClean="0"/>
              <a:pPr/>
              <a:t>30</a:t>
            </a:fld>
            <a:endParaRPr lang="fi-FI"/>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en-GB" sz="1200" dirty="0" err="1" smtClean="0">
                <a:solidFill>
                  <a:srgbClr val="BE514F"/>
                </a:solidFill>
              </a:rPr>
              <a:t>proﬁle</a:t>
            </a:r>
            <a:endParaRPr lang="fi-FI" dirty="0"/>
          </a:p>
        </p:txBody>
      </p:sp>
      <p:sp>
        <p:nvSpPr>
          <p:cNvPr id="4" name="Dian numeron paikkamerkki 3"/>
          <p:cNvSpPr>
            <a:spLocks noGrp="1"/>
          </p:cNvSpPr>
          <p:nvPr>
            <p:ph type="sldNum" sz="quarter" idx="10"/>
          </p:nvPr>
        </p:nvSpPr>
        <p:spPr/>
        <p:txBody>
          <a:bodyPr/>
          <a:lstStyle/>
          <a:p>
            <a:fld id="{974B5B08-896E-5049-8867-287B01ECE1A3}" type="slidenum">
              <a:rPr lang="fi-FI" smtClean="0"/>
              <a:pPr/>
              <a:t>5</a:t>
            </a:fld>
            <a:endParaRPr lang="fi-FI"/>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en-GB" sz="1200" dirty="0" err="1" smtClean="0">
                <a:solidFill>
                  <a:srgbClr val="BE514F"/>
                </a:solidFill>
              </a:rPr>
              <a:t>proﬁle</a:t>
            </a:r>
            <a:endParaRPr lang="fi-FI" dirty="0"/>
          </a:p>
        </p:txBody>
      </p:sp>
      <p:sp>
        <p:nvSpPr>
          <p:cNvPr id="4" name="Dian numeron paikkamerkki 3"/>
          <p:cNvSpPr>
            <a:spLocks noGrp="1"/>
          </p:cNvSpPr>
          <p:nvPr>
            <p:ph type="sldNum" sz="quarter" idx="10"/>
          </p:nvPr>
        </p:nvSpPr>
        <p:spPr/>
        <p:txBody>
          <a:bodyPr/>
          <a:lstStyle/>
          <a:p>
            <a:fld id="{974B5B08-896E-5049-8867-287B01ECE1A3}" type="slidenum">
              <a:rPr lang="fi-FI" smtClean="0"/>
              <a:pPr/>
              <a:t>6</a:t>
            </a:fld>
            <a:endParaRPr lang="fi-FI"/>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en-GB" sz="1200" dirty="0" err="1" smtClean="0">
                <a:solidFill>
                  <a:srgbClr val="BE514F"/>
                </a:solidFill>
              </a:rPr>
              <a:t>proﬁle</a:t>
            </a:r>
            <a:endParaRPr lang="fi-FI" dirty="0"/>
          </a:p>
        </p:txBody>
      </p:sp>
      <p:sp>
        <p:nvSpPr>
          <p:cNvPr id="4" name="Dian numeron paikkamerkki 3"/>
          <p:cNvSpPr>
            <a:spLocks noGrp="1"/>
          </p:cNvSpPr>
          <p:nvPr>
            <p:ph type="sldNum" sz="quarter" idx="10"/>
          </p:nvPr>
        </p:nvSpPr>
        <p:spPr/>
        <p:txBody>
          <a:bodyPr/>
          <a:lstStyle/>
          <a:p>
            <a:fld id="{974B5B08-896E-5049-8867-287B01ECE1A3}" type="slidenum">
              <a:rPr lang="fi-FI" smtClean="0"/>
              <a:pPr/>
              <a:t>7</a:t>
            </a:fld>
            <a:endParaRPr lang="fi-FI"/>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en-GB" sz="1200" dirty="0" err="1" smtClean="0">
                <a:solidFill>
                  <a:srgbClr val="BE514F"/>
                </a:solidFill>
              </a:rPr>
              <a:t>proﬁle</a:t>
            </a:r>
            <a:endParaRPr lang="fi-FI" dirty="0"/>
          </a:p>
        </p:txBody>
      </p:sp>
      <p:sp>
        <p:nvSpPr>
          <p:cNvPr id="4" name="Dian numeron paikkamerkki 3"/>
          <p:cNvSpPr>
            <a:spLocks noGrp="1"/>
          </p:cNvSpPr>
          <p:nvPr>
            <p:ph type="sldNum" sz="quarter" idx="10"/>
          </p:nvPr>
        </p:nvSpPr>
        <p:spPr/>
        <p:txBody>
          <a:bodyPr/>
          <a:lstStyle/>
          <a:p>
            <a:fld id="{974B5B08-896E-5049-8867-287B01ECE1A3}" type="slidenum">
              <a:rPr lang="fi-FI" smtClean="0"/>
              <a:pPr/>
              <a:t>8</a:t>
            </a:fld>
            <a:endParaRPr lang="fi-FI"/>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en-GB" sz="1200" dirty="0" err="1" smtClean="0">
                <a:solidFill>
                  <a:srgbClr val="BE514F"/>
                </a:solidFill>
              </a:rPr>
              <a:t>proﬁle</a:t>
            </a:r>
            <a:endParaRPr lang="fi-FI" dirty="0"/>
          </a:p>
        </p:txBody>
      </p:sp>
      <p:sp>
        <p:nvSpPr>
          <p:cNvPr id="4" name="Dian numeron paikkamerkki 3"/>
          <p:cNvSpPr>
            <a:spLocks noGrp="1"/>
          </p:cNvSpPr>
          <p:nvPr>
            <p:ph type="sldNum" sz="quarter" idx="10"/>
          </p:nvPr>
        </p:nvSpPr>
        <p:spPr/>
        <p:txBody>
          <a:bodyPr/>
          <a:lstStyle/>
          <a:p>
            <a:fld id="{974B5B08-896E-5049-8867-287B01ECE1A3}" type="slidenum">
              <a:rPr lang="fi-FI" smtClean="0"/>
              <a:pPr/>
              <a:t>9</a:t>
            </a:fld>
            <a:endParaRPr lang="fi-FI"/>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en-GB" sz="1200" dirty="0" err="1" smtClean="0">
                <a:solidFill>
                  <a:srgbClr val="BE514F"/>
                </a:solidFill>
              </a:rPr>
              <a:t>proﬁle</a:t>
            </a:r>
            <a:endParaRPr lang="fi-FI" dirty="0"/>
          </a:p>
        </p:txBody>
      </p:sp>
      <p:sp>
        <p:nvSpPr>
          <p:cNvPr id="4" name="Dian numeron paikkamerkki 3"/>
          <p:cNvSpPr>
            <a:spLocks noGrp="1"/>
          </p:cNvSpPr>
          <p:nvPr>
            <p:ph type="sldNum" sz="quarter" idx="10"/>
          </p:nvPr>
        </p:nvSpPr>
        <p:spPr/>
        <p:txBody>
          <a:bodyPr/>
          <a:lstStyle/>
          <a:p>
            <a:fld id="{974B5B08-896E-5049-8867-287B01ECE1A3}" type="slidenum">
              <a:rPr lang="fi-FI" smtClean="0"/>
              <a:pPr/>
              <a:t>10</a:t>
            </a:fld>
            <a:endParaRPr lang="fi-FI"/>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en-GB" sz="1200" dirty="0" err="1" smtClean="0">
                <a:solidFill>
                  <a:srgbClr val="BE514F"/>
                </a:solidFill>
              </a:rPr>
              <a:t>proﬁle</a:t>
            </a:r>
            <a:endParaRPr lang="fi-FI" dirty="0"/>
          </a:p>
        </p:txBody>
      </p:sp>
      <p:sp>
        <p:nvSpPr>
          <p:cNvPr id="4" name="Dian numeron paikkamerkki 3"/>
          <p:cNvSpPr>
            <a:spLocks noGrp="1"/>
          </p:cNvSpPr>
          <p:nvPr>
            <p:ph type="sldNum" sz="quarter" idx="10"/>
          </p:nvPr>
        </p:nvSpPr>
        <p:spPr/>
        <p:txBody>
          <a:bodyPr/>
          <a:lstStyle/>
          <a:p>
            <a:fld id="{974B5B08-896E-5049-8867-287B01ECE1A3}" type="slidenum">
              <a:rPr lang="fi-FI" smtClean="0"/>
              <a:pPr/>
              <a:t>11</a:t>
            </a:fld>
            <a:endParaRPr lang="fi-FI"/>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en-GB" sz="1200" dirty="0" err="1" smtClean="0">
                <a:solidFill>
                  <a:srgbClr val="BE514F"/>
                </a:solidFill>
              </a:rPr>
              <a:t>proﬁle</a:t>
            </a:r>
            <a:endParaRPr lang="fi-FI" dirty="0"/>
          </a:p>
        </p:txBody>
      </p:sp>
      <p:sp>
        <p:nvSpPr>
          <p:cNvPr id="4" name="Dian numeron paikkamerkki 3"/>
          <p:cNvSpPr>
            <a:spLocks noGrp="1"/>
          </p:cNvSpPr>
          <p:nvPr>
            <p:ph type="sldNum" sz="quarter" idx="10"/>
          </p:nvPr>
        </p:nvSpPr>
        <p:spPr/>
        <p:txBody>
          <a:bodyPr/>
          <a:lstStyle/>
          <a:p>
            <a:fld id="{974B5B08-896E-5049-8867-287B01ECE1A3}" type="slidenum">
              <a:rPr lang="fi-FI" smtClean="0"/>
              <a:pPr/>
              <a:t>12</a:t>
            </a:fld>
            <a:endParaRPr lang="fi-F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261C24D7-B39D-4393-A203-C91025519CAD}" type="datetimeFigureOut">
              <a:rPr lang="de-DE" smtClean="0"/>
              <a:pPr/>
              <a:t>22.6.2014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ACC1F73-E626-479A-9842-526432643A32}" type="slidenum">
              <a:rPr lang="de-DE" smtClean="0"/>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61C24D7-B39D-4393-A203-C91025519CAD}" type="datetimeFigureOut">
              <a:rPr lang="de-DE" smtClean="0"/>
              <a:pPr/>
              <a:t>22.6.2014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ACC1F73-E626-479A-9842-526432643A32}"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61C24D7-B39D-4393-A203-C91025519CAD}" type="datetimeFigureOut">
              <a:rPr lang="de-DE" smtClean="0"/>
              <a:pPr/>
              <a:t>22.6.2014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ACC1F73-E626-479A-9842-526432643A32}" type="slidenum">
              <a:rPr lang="de-DE" smtClean="0"/>
              <a:pPr/>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E49933BF-E6DD-BE4D-B71A-2BE7D2445D5A}" type="datetimeFigureOut">
              <a:rPr lang="de-DE" smtClean="0"/>
              <a:pPr/>
              <a:t>22.6.2014</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84BE0088-897D-7C4B-B337-8CF086F70DD6}" type="slidenum">
              <a:rPr lang="de-DE" smtClean="0"/>
              <a:pPr/>
              <a:t>‹#›</a:t>
            </a:fld>
            <a:endParaRPr lang="de-DE"/>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5512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Mastertitelformat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E49933BF-E6DD-BE4D-B71A-2BE7D2445D5A}" type="datetimeFigureOut">
              <a:rPr lang="de-DE" smtClean="0"/>
              <a:pPr/>
              <a:t>22.6.2014</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84BE0088-897D-7C4B-B337-8CF086F70DD6}" type="slidenum">
              <a:rPr lang="de-DE" smtClean="0"/>
              <a:pPr/>
              <a:t>‹#›</a:t>
            </a:fld>
            <a:endParaRPr lang="de-DE"/>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28427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E49933BF-E6DD-BE4D-B71A-2BE7D2445D5A}" type="datetimeFigureOut">
              <a:rPr lang="de-DE" smtClean="0"/>
              <a:pPr/>
              <a:t>22.6.2014</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84BE0088-897D-7C4B-B337-8CF086F70DD6}" type="slidenum">
              <a:rPr lang="de-DE" smtClean="0"/>
              <a:pPr/>
              <a:t>‹#›</a:t>
            </a:fld>
            <a:endParaRPr lang="de-DE"/>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18060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E49933BF-E6DD-BE4D-B71A-2BE7D2445D5A}" type="datetimeFigureOut">
              <a:rPr lang="de-DE" smtClean="0"/>
              <a:pPr/>
              <a:t>22.6.2014</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84BE0088-897D-7C4B-B337-8CF086F70DD6}" type="slidenum">
              <a:rPr lang="de-DE" smtClean="0"/>
              <a:pPr/>
              <a:t>‹#›</a:t>
            </a:fld>
            <a:endParaRPr lang="de-DE"/>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57677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E49933BF-E6DD-BE4D-B71A-2BE7D2445D5A}" type="datetimeFigureOut">
              <a:rPr lang="de-DE" smtClean="0"/>
              <a:pPr/>
              <a:t>22.6.2014</a:t>
            </a:fld>
            <a:endParaRPr lang="de-DE"/>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84BE0088-897D-7C4B-B337-8CF086F70DD6}" type="slidenum">
              <a:rPr lang="de-DE" smtClean="0"/>
              <a:pPr/>
              <a:t>‹#›</a:t>
            </a:fld>
            <a:endParaRPr lang="de-DE"/>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41353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Mastertitelformat bearbeiten</a:t>
            </a:r>
            <a:endParaRPr lang="de-DE"/>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E49933BF-E6DD-BE4D-B71A-2BE7D2445D5A}" type="datetimeFigureOut">
              <a:rPr lang="de-DE" smtClean="0"/>
              <a:pPr/>
              <a:t>22.6.2014</a:t>
            </a:fld>
            <a:endParaRPr lang="de-DE"/>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84BE0088-897D-7C4B-B337-8CF086F70DD6}" type="slidenum">
              <a:rPr lang="de-DE" smtClean="0"/>
              <a:pPr/>
              <a:t>‹#›</a:t>
            </a:fld>
            <a:endParaRPr lang="de-DE"/>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76130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E49933BF-E6DD-BE4D-B71A-2BE7D2445D5A}" type="datetimeFigureOut">
              <a:rPr lang="de-DE" smtClean="0"/>
              <a:pPr/>
              <a:t>22.6.2014</a:t>
            </a:fld>
            <a:endParaRPr lang="de-DE"/>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84BE0088-897D-7C4B-B337-8CF086F70DD6}" type="slidenum">
              <a:rPr lang="de-DE" smtClean="0"/>
              <a:pPr/>
              <a:t>‹#›</a:t>
            </a:fld>
            <a:endParaRPr lang="de-DE"/>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8483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E49933BF-E6DD-BE4D-B71A-2BE7D2445D5A}" type="datetimeFigureOut">
              <a:rPr lang="de-DE" smtClean="0"/>
              <a:pPr/>
              <a:t>22.6.2014</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84BE0088-897D-7C4B-B337-8CF086F70DD6}" type="slidenum">
              <a:rPr lang="de-DE" smtClean="0"/>
              <a:pPr/>
              <a:t>‹#›</a:t>
            </a:fld>
            <a:endParaRPr lang="de-DE"/>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46456346"/>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61C24D7-B39D-4393-A203-C91025519CAD}" type="datetimeFigureOut">
              <a:rPr lang="de-DE" smtClean="0"/>
              <a:pPr/>
              <a:t>22.6.2014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ACC1F73-E626-479A-9842-526432643A32}" type="slidenum">
              <a:rPr lang="de-DE" smtClean="0"/>
              <a:pPr/>
              <a:t>‹#›</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E49933BF-E6DD-BE4D-B71A-2BE7D2445D5A}" type="datetimeFigureOut">
              <a:rPr lang="de-DE" smtClean="0"/>
              <a:pPr/>
              <a:t>22.6.2014</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84BE0088-897D-7C4B-B337-8CF086F70DD6}" type="slidenum">
              <a:rPr lang="de-DE" smtClean="0"/>
              <a:pPr/>
              <a:t>‹#›</a:t>
            </a:fld>
            <a:endParaRPr lang="de-DE"/>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03849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E49933BF-E6DD-BE4D-B71A-2BE7D2445D5A}" type="datetimeFigureOut">
              <a:rPr lang="de-DE" smtClean="0"/>
              <a:pPr/>
              <a:t>22.6.2014</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84BE0088-897D-7C4B-B337-8CF086F70DD6}" type="slidenum">
              <a:rPr lang="de-DE" smtClean="0"/>
              <a:pPr/>
              <a:t>‹#›</a:t>
            </a:fld>
            <a:endParaRPr lang="de-DE"/>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57746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E49933BF-E6DD-BE4D-B71A-2BE7D2445D5A}" type="datetimeFigureOut">
              <a:rPr lang="de-DE" smtClean="0"/>
              <a:pPr/>
              <a:t>22.6.2014</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84BE0088-897D-7C4B-B337-8CF086F70DD6}" type="slidenum">
              <a:rPr lang="de-DE" smtClean="0"/>
              <a:pPr/>
              <a:t>‹#›</a:t>
            </a:fld>
            <a:endParaRPr lang="de-DE"/>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83368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Titel und Inhal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B90EE458-3A02-4A4C-A5D8-C82D1F80E63F}" type="slidenum">
              <a:rPr lang="de-AT" smtClean="0"/>
              <a:pPr/>
              <a:t>‹#›</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9801371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4268293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B4639E9A-C1EF-4670-AEA1-19822FDA3D5C}" type="datetimeFigureOut">
              <a:rPr lang="de-AT" smtClean="0"/>
              <a:pPr/>
              <a:t>22.6.2014</a:t>
            </a:fld>
            <a:endParaRPr lang="de-AT"/>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AT"/>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6DA78570-8356-46BC-AB04-B3B150FE3AFA}" type="slidenum">
              <a:rPr lang="de-AT" smtClean="0"/>
              <a:pPr/>
              <a:t>‹#›</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0248778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B4639E9A-C1EF-4670-AEA1-19822FDA3D5C}" type="datetimeFigureOut">
              <a:rPr lang="de-AT" smtClean="0"/>
              <a:pPr/>
              <a:t>22.6.2014</a:t>
            </a:fld>
            <a:endParaRPr lang="de-AT"/>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AT"/>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6DA78570-8356-46BC-AB04-B3B150FE3AFA}" type="slidenum">
              <a:rPr lang="de-AT" smtClean="0"/>
              <a:pPr/>
              <a:t>‹#›</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36149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B4639E9A-C1EF-4670-AEA1-19822FDA3D5C}" type="datetimeFigureOut">
              <a:rPr lang="de-AT" smtClean="0"/>
              <a:pPr/>
              <a:t>22.6.2014</a:t>
            </a:fld>
            <a:endParaRPr lang="de-AT"/>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AT"/>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6DA78570-8356-46BC-AB04-B3B150FE3AFA}" type="slidenum">
              <a:rPr lang="de-AT" smtClean="0"/>
              <a:pPr/>
              <a:t>‹#›</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56230497"/>
      </p:ext>
    </p:extLst>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B4639E9A-C1EF-4670-AEA1-19822FDA3D5C}" type="datetimeFigureOut">
              <a:rPr lang="de-AT" smtClean="0"/>
              <a:pPr/>
              <a:t>22.6.2014</a:t>
            </a:fld>
            <a:endParaRPr lang="de-AT"/>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AT"/>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6DA78570-8356-46BC-AB04-B3B150FE3AFA}" type="slidenum">
              <a:rPr lang="de-AT" smtClean="0"/>
              <a:pPr/>
              <a:t>‹#›</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9493051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B4639E9A-C1EF-4670-AEA1-19822FDA3D5C}" type="datetimeFigureOut">
              <a:rPr lang="de-AT" smtClean="0"/>
              <a:pPr/>
              <a:t>22.6.2014</a:t>
            </a:fld>
            <a:endParaRPr lang="de-AT"/>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AT"/>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6DA78570-8356-46BC-AB04-B3B150FE3AFA}" type="slidenum">
              <a:rPr lang="de-AT" smtClean="0"/>
              <a:pPr/>
              <a:t>‹#›</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66338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261C24D7-B39D-4393-A203-C91025519CAD}" type="datetimeFigureOut">
              <a:rPr lang="de-DE" smtClean="0"/>
              <a:pPr/>
              <a:t>22.6.2014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ACC1F73-E626-479A-9842-526432643A32}" type="slidenum">
              <a:rPr lang="de-DE" smtClean="0"/>
              <a:pPr/>
              <a:t>‹#›</a:t>
            </a:fld>
            <a:endParaRPr lang="de-D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B4639E9A-C1EF-4670-AEA1-19822FDA3D5C}" type="datetimeFigureOut">
              <a:rPr lang="de-AT" smtClean="0"/>
              <a:pPr/>
              <a:t>22.6.2014</a:t>
            </a:fld>
            <a:endParaRPr lang="de-AT"/>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AT"/>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6DA78570-8356-46BC-AB04-B3B150FE3AFA}" type="slidenum">
              <a:rPr lang="de-AT" smtClean="0"/>
              <a:pPr/>
              <a:t>‹#›</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5478398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B4639E9A-C1EF-4670-AEA1-19822FDA3D5C}" type="datetimeFigureOut">
              <a:rPr lang="de-AT" smtClean="0"/>
              <a:pPr/>
              <a:t>22.6.2014</a:t>
            </a:fld>
            <a:endParaRPr lang="de-AT"/>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AT"/>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6DA78570-8356-46BC-AB04-B3B150FE3AFA}" type="slidenum">
              <a:rPr lang="de-AT" smtClean="0"/>
              <a:pPr/>
              <a:t>‹#›</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40580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B4639E9A-C1EF-4670-AEA1-19822FDA3D5C}" type="datetimeFigureOut">
              <a:rPr lang="de-AT" smtClean="0"/>
              <a:pPr/>
              <a:t>22.6.2014</a:t>
            </a:fld>
            <a:endParaRPr lang="de-AT"/>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AT"/>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6DA78570-8356-46BC-AB04-B3B150FE3AFA}" type="slidenum">
              <a:rPr lang="de-AT" smtClean="0"/>
              <a:pPr/>
              <a:t>‹#›</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97598917"/>
      </p:ext>
    </p:extLst>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B4639E9A-C1EF-4670-AEA1-19822FDA3D5C}" type="datetimeFigureOut">
              <a:rPr lang="de-AT" smtClean="0"/>
              <a:pPr/>
              <a:t>22.6.2014</a:t>
            </a:fld>
            <a:endParaRPr lang="de-AT"/>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AT"/>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6DA78570-8356-46BC-AB04-B3B150FE3AFA}" type="slidenum">
              <a:rPr lang="de-AT" smtClean="0"/>
              <a:pPr/>
              <a:t>‹#›</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55876982"/>
      </p:ext>
    </p:extLst>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B4639E9A-C1EF-4670-AEA1-19822FDA3D5C}" type="datetimeFigureOut">
              <a:rPr lang="de-AT" smtClean="0"/>
              <a:pPr/>
              <a:t>22.6.2014</a:t>
            </a:fld>
            <a:endParaRPr lang="de-AT"/>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AT"/>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6DA78570-8356-46BC-AB04-B3B150FE3AFA}" type="slidenum">
              <a:rPr lang="de-AT" smtClean="0"/>
              <a:pPr/>
              <a:t>‹#›</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84119530"/>
      </p:ext>
    </p:extLst>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B4639E9A-C1EF-4670-AEA1-19822FDA3D5C}" type="datetimeFigureOut">
              <a:rPr lang="de-AT" smtClean="0"/>
              <a:pPr/>
              <a:t>22.6.2014</a:t>
            </a:fld>
            <a:endParaRPr lang="de-AT"/>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AT"/>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6DA78570-8356-46BC-AB04-B3B150FE3AFA}" type="slidenum">
              <a:rPr lang="de-AT" smtClean="0"/>
              <a:pPr/>
              <a:t>‹#›</a:t>
            </a:fld>
            <a:endParaRPr lang="de-AT"/>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57929341"/>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261C24D7-B39D-4393-A203-C91025519CAD}" type="datetimeFigureOut">
              <a:rPr lang="de-DE" smtClean="0"/>
              <a:pPr/>
              <a:t>22.6.2014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ACC1F73-E626-479A-9842-526432643A32}"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261C24D7-B39D-4393-A203-C91025519CAD}" type="datetimeFigureOut">
              <a:rPr lang="de-DE" smtClean="0"/>
              <a:pPr/>
              <a:t>22.6.2014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4ACC1F73-E626-479A-9842-526432643A32}" type="slidenum">
              <a:rPr lang="de-DE" smtClean="0"/>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261C24D7-B39D-4393-A203-C91025519CAD}" type="datetimeFigureOut">
              <a:rPr lang="de-DE" smtClean="0"/>
              <a:pPr/>
              <a:t>22.6.2014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4ACC1F73-E626-479A-9842-526432643A32}"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61C24D7-B39D-4393-A203-C91025519CAD}" type="datetimeFigureOut">
              <a:rPr lang="de-DE" smtClean="0"/>
              <a:pPr/>
              <a:t>22.6.2014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4ACC1F73-E626-479A-9842-526432643A32}"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261C24D7-B39D-4393-A203-C91025519CAD}" type="datetimeFigureOut">
              <a:rPr lang="de-DE" smtClean="0"/>
              <a:pPr/>
              <a:t>22.6.2014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ACC1F73-E626-479A-9842-526432643A32}"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261C24D7-B39D-4393-A203-C91025519CAD}" type="datetimeFigureOut">
              <a:rPr lang="de-DE" smtClean="0"/>
              <a:pPr/>
              <a:t>22.6.2014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ACC1F73-E626-479A-9842-526432643A32}" type="slidenum">
              <a:rPr lang="de-DE" smtClean="0"/>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5" Type="http://schemas.openxmlformats.org/officeDocument/2006/relationships/image" Target="../media/image3.jpeg"/><Relationship Id="rId16"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C24D7-B39D-4393-A203-C91025519CAD}" type="datetimeFigureOut">
              <a:rPr lang="de-DE" smtClean="0"/>
              <a:pPr/>
              <a:t>22.6.2014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C1F73-E626-479A-9842-526432643A32}" type="slidenum">
              <a:rPr lang="de-DE" smtClean="0"/>
              <a:pPr/>
              <a:t>‹#›</a:t>
            </a:fld>
            <a:endParaRPr lang="de-DE"/>
          </a:p>
        </p:txBody>
      </p:sp>
      <p:pic>
        <p:nvPicPr>
          <p:cNvPr id="7" name="Bild 4" descr="HG_4kreiscoverc_ppt01.jpg"/>
          <p:cNvPicPr>
            <a:picLocks noChangeAspect="1"/>
          </p:cNvPicPr>
          <p:nvPr userDrawn="1"/>
        </p:nvPicPr>
        <p:blipFill>
          <a:blip r:embed="rId1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144000" cy="6858000"/>
          </a:xfrm>
          <a:prstGeom prst="rect">
            <a:avLst/>
          </a:prstGeom>
        </p:spPr>
      </p:pic>
      <p:pic>
        <p:nvPicPr>
          <p:cNvPr id="8" name="Bild 9" descr="EU_co funded.jpg"/>
          <p:cNvPicPr>
            <a:picLocks noChangeAspect="1"/>
          </p:cNvPicPr>
          <p:nvPr userDrawn="1"/>
        </p:nvPicPr>
        <p:blipFill>
          <a:blip r:embed="rId1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779912" y="6309320"/>
            <a:ext cx="1466698" cy="362102"/>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pic>
        <p:nvPicPr>
          <p:cNvPr id="7" name="Bild 6" descr="HG_4kreisc_ppt01.jpg"/>
          <p:cNvPicPr>
            <a:picLocks noChangeAspect="1"/>
          </p:cNvPicPr>
          <p:nvPr userDrawn="1"/>
        </p:nvPicPr>
        <p:blipFill>
          <a:blip r:embed="rId1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144000" cy="6858000"/>
          </a:xfrm>
          <a:prstGeom prst="rect">
            <a:avLst/>
          </a:prstGeom>
        </p:spPr>
      </p:pic>
      <p:cxnSp>
        <p:nvCxnSpPr>
          <p:cNvPr id="3" name="Gerade Verbindung 2"/>
          <p:cNvCxnSpPr/>
          <p:nvPr userDrawn="1"/>
        </p:nvCxnSpPr>
        <p:spPr>
          <a:xfrm>
            <a:off x="611560" y="1196752"/>
            <a:ext cx="7992888" cy="0"/>
          </a:xfrm>
          <a:prstGeom prst="line">
            <a:avLst/>
          </a:prstGeom>
          <a:ln w="6350">
            <a:solidFill>
              <a:srgbClr val="1B3276"/>
            </a:solidFill>
          </a:ln>
          <a:effectLst/>
        </p:spPr>
        <p:style>
          <a:lnRef idx="2">
            <a:schemeClr val="accent1"/>
          </a:lnRef>
          <a:fillRef idx="0">
            <a:schemeClr val="accent1"/>
          </a:fillRef>
          <a:effectRef idx="1">
            <a:schemeClr val="accent1"/>
          </a:effectRef>
          <a:fontRef idx="minor">
            <a:schemeClr val="tx1"/>
          </a:fontRef>
        </p:style>
      </p:cxnSp>
      <p:cxnSp>
        <p:nvCxnSpPr>
          <p:cNvPr id="4" name="Gerade Verbindung 3"/>
          <p:cNvCxnSpPr/>
          <p:nvPr userDrawn="1"/>
        </p:nvCxnSpPr>
        <p:spPr>
          <a:xfrm>
            <a:off x="611560" y="6381328"/>
            <a:ext cx="7992888" cy="0"/>
          </a:xfrm>
          <a:prstGeom prst="line">
            <a:avLst/>
          </a:prstGeom>
          <a:ln w="6350">
            <a:solidFill>
              <a:srgbClr val="1B3276"/>
            </a:solidFill>
          </a:ln>
          <a:effectLst/>
        </p:spPr>
        <p:style>
          <a:lnRef idx="2">
            <a:schemeClr val="accent1"/>
          </a:lnRef>
          <a:fillRef idx="0">
            <a:schemeClr val="accent1"/>
          </a:fillRef>
          <a:effectRef idx="1">
            <a:schemeClr val="accent1"/>
          </a:effectRef>
          <a:fontRef idx="minor">
            <a:schemeClr val="tx1"/>
          </a:fontRef>
        </p:style>
      </p:cxnSp>
      <p:sp>
        <p:nvSpPr>
          <p:cNvPr id="2" name="Textfeld 1"/>
          <p:cNvSpPr txBox="1"/>
          <p:nvPr userDrawn="1"/>
        </p:nvSpPr>
        <p:spPr>
          <a:xfrm>
            <a:off x="2123728" y="6525344"/>
            <a:ext cx="6192688" cy="153888"/>
          </a:xfrm>
          <a:prstGeom prst="rect">
            <a:avLst/>
          </a:prstGeom>
          <a:noFill/>
        </p:spPr>
        <p:txBody>
          <a:bodyPr wrap="square" lIns="0" tIns="0" rIns="0" bIns="0" rtlCol="0">
            <a:spAutoFit/>
          </a:bodyPr>
          <a:lstStyle/>
          <a:p>
            <a:r>
              <a:rPr lang="de-DE" sz="1000" dirty="0" smtClean="0">
                <a:solidFill>
                  <a:srgbClr val="1B3276"/>
                </a:solidFill>
                <a:latin typeface="Vectora LT 45 Light"/>
                <a:cs typeface="Vectora LT 45 Light"/>
              </a:rPr>
              <a:t>© 2014 IMAILE</a:t>
            </a:r>
            <a:r>
              <a:rPr lang="de-DE" sz="1000" baseline="0" dirty="0" smtClean="0">
                <a:solidFill>
                  <a:srgbClr val="1B3276"/>
                </a:solidFill>
                <a:latin typeface="Vectora LT 45 Light"/>
                <a:cs typeface="Vectora LT 45 Light"/>
              </a:rPr>
              <a:t> | I</a:t>
            </a:r>
            <a:r>
              <a:rPr lang="de-DE" sz="1000" dirty="0" smtClean="0">
                <a:solidFill>
                  <a:srgbClr val="1B3276"/>
                </a:solidFill>
                <a:latin typeface="Vectora LT 45 Light"/>
                <a:cs typeface="Vectora LT 45 Light"/>
              </a:rPr>
              <a:t>nnovative</a:t>
            </a:r>
            <a:r>
              <a:rPr lang="de-DE" sz="1000" baseline="0" dirty="0" smtClean="0">
                <a:solidFill>
                  <a:srgbClr val="1B3276"/>
                </a:solidFill>
                <a:latin typeface="Vectora LT 45 Light"/>
                <a:cs typeface="Vectora LT 45 Light"/>
              </a:rPr>
              <a:t> </a:t>
            </a:r>
            <a:r>
              <a:rPr lang="de-DE" sz="1000" baseline="0" dirty="0" err="1" smtClean="0">
                <a:solidFill>
                  <a:srgbClr val="1B3276"/>
                </a:solidFill>
                <a:latin typeface="Vectora LT 45 Light"/>
                <a:cs typeface="Vectora LT 45 Light"/>
              </a:rPr>
              <a:t>Methods</a:t>
            </a:r>
            <a:r>
              <a:rPr lang="de-DE" sz="1000" baseline="0" dirty="0" smtClean="0">
                <a:solidFill>
                  <a:srgbClr val="1B3276"/>
                </a:solidFill>
                <a:latin typeface="Vectora LT 45 Light"/>
                <a:cs typeface="Vectora LT 45 Light"/>
              </a:rPr>
              <a:t> </a:t>
            </a:r>
            <a:r>
              <a:rPr lang="de-DE" sz="1000" baseline="0" dirty="0" err="1" smtClean="0">
                <a:solidFill>
                  <a:srgbClr val="1B3276"/>
                </a:solidFill>
                <a:latin typeface="Vectora LT 45 Light"/>
                <a:cs typeface="Vectora LT 45 Light"/>
              </a:rPr>
              <a:t>for</a:t>
            </a:r>
            <a:r>
              <a:rPr lang="de-DE" sz="1000" baseline="0" dirty="0" smtClean="0">
                <a:solidFill>
                  <a:srgbClr val="1B3276"/>
                </a:solidFill>
                <a:latin typeface="Vectora LT 45 Light"/>
                <a:cs typeface="Vectora LT 45 Light"/>
              </a:rPr>
              <a:t> Award </a:t>
            </a:r>
            <a:r>
              <a:rPr lang="de-DE" sz="1000" baseline="0" dirty="0" err="1" smtClean="0">
                <a:solidFill>
                  <a:srgbClr val="1B3276"/>
                </a:solidFill>
                <a:latin typeface="Vectora LT 45 Light"/>
                <a:cs typeface="Vectora LT 45 Light"/>
              </a:rPr>
              <a:t>Procedures</a:t>
            </a:r>
            <a:r>
              <a:rPr lang="de-DE" sz="1000" baseline="0" dirty="0" smtClean="0">
                <a:solidFill>
                  <a:srgbClr val="1B3276"/>
                </a:solidFill>
                <a:latin typeface="Vectora LT 45 Light"/>
                <a:cs typeface="Vectora LT 45 Light"/>
              </a:rPr>
              <a:t> </a:t>
            </a:r>
            <a:r>
              <a:rPr lang="de-DE" sz="1000" baseline="0" dirty="0" err="1" smtClean="0">
                <a:solidFill>
                  <a:srgbClr val="1B3276"/>
                </a:solidFill>
                <a:latin typeface="Vectora LT 45 Light"/>
                <a:cs typeface="Vectora LT 45 Light"/>
              </a:rPr>
              <a:t>of</a:t>
            </a:r>
            <a:r>
              <a:rPr lang="de-DE" sz="1000" baseline="0" dirty="0" smtClean="0">
                <a:solidFill>
                  <a:srgbClr val="1B3276"/>
                </a:solidFill>
                <a:latin typeface="Vectora LT 45 Light"/>
                <a:cs typeface="Vectora LT 45 Light"/>
              </a:rPr>
              <a:t> ICT </a:t>
            </a:r>
            <a:r>
              <a:rPr lang="de-DE" sz="1000" baseline="0" dirty="0" err="1" smtClean="0">
                <a:solidFill>
                  <a:srgbClr val="1B3276"/>
                </a:solidFill>
                <a:latin typeface="Vectora LT 45 Light"/>
                <a:cs typeface="Vectora LT 45 Light"/>
              </a:rPr>
              <a:t>learning</a:t>
            </a:r>
            <a:r>
              <a:rPr lang="de-DE" sz="1000" baseline="0" dirty="0" smtClean="0">
                <a:solidFill>
                  <a:srgbClr val="1B3276"/>
                </a:solidFill>
                <a:latin typeface="Vectora LT 45 Light"/>
                <a:cs typeface="Vectora LT 45 Light"/>
              </a:rPr>
              <a:t> in Europe</a:t>
            </a:r>
            <a:endParaRPr lang="de-DE" sz="1000" dirty="0">
              <a:solidFill>
                <a:srgbClr val="1B3276"/>
              </a:solidFill>
              <a:latin typeface="Vectora LT 45 Light"/>
              <a:cs typeface="Vectora LT 45 Light"/>
            </a:endParaRPr>
          </a:p>
        </p:txBody>
      </p:sp>
      <p:pic>
        <p:nvPicPr>
          <p:cNvPr id="8" name="Bild 7" descr="EU_co funded.jpg"/>
          <p:cNvPicPr>
            <a:picLocks noChangeAspect="1"/>
          </p:cNvPicPr>
          <p:nvPr userDrawn="1"/>
        </p:nvPicPr>
        <p:blipFill>
          <a:blip r:embed="rId1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11561" y="6420474"/>
            <a:ext cx="1320028" cy="325892"/>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2948225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50" r:id="rId12"/>
    <p:sldLayoutId id="2147483660"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4065941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jpeg"/><Relationship Id="rId3"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video" Target="file://localhost/Users/markkulang/Desktop/PLEI/PLE_progress.m4v" TargetMode="External"/><Relationship Id="rId2" Type="http://schemas.openxmlformats.org/officeDocument/2006/relationships/slideLayout" Target="../slideLayouts/slideLayout18.xml"/><Relationship Id="rId3"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jpeg"/><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video" Target="file://localhost/Users/markkulang/Desktop/PLEI/iTEC%20scenario%20Recognizing%20Informal%20Learning.mp4" TargetMode="External"/><Relationship Id="rId2" Type="http://schemas.openxmlformats.org/officeDocument/2006/relationships/slideLayout" Target="../slideLayouts/slideLayout18.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Macintosh%20HD:Users:markkulang:Library:Containers:com.apple.mail:Data:Library:Mail%20Downloads:CCA97941-D336-436C-9FB7-280659147377:SOTA_FINAL.docx!OLE_LINK5" TargetMode="External"/><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Bild 4" descr="HG_4kreiscoverc_ppt01.jpg"/>
          <p:cNvPicPr>
            <a:picLocks noChangeAspect="1"/>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144000" cy="6858000"/>
          </a:xfrm>
          <a:prstGeom prst="rect">
            <a:avLst/>
          </a:prstGeom>
        </p:spPr>
      </p:pic>
      <p:sp>
        <p:nvSpPr>
          <p:cNvPr id="4" name="Rechteck 3"/>
          <p:cNvSpPr/>
          <p:nvPr/>
        </p:nvSpPr>
        <p:spPr>
          <a:xfrm>
            <a:off x="940296" y="1905000"/>
            <a:ext cx="7822704" cy="1169551"/>
          </a:xfrm>
          <a:prstGeom prst="rect">
            <a:avLst/>
          </a:prstGeom>
        </p:spPr>
        <p:txBody>
          <a:bodyPr wrap="square" lIns="0" tIns="0" rIns="0" bIns="0">
            <a:spAutoFit/>
          </a:bodyPr>
          <a:lstStyle/>
          <a:p>
            <a:pPr algn="r"/>
            <a:r>
              <a:rPr lang="fi-FI" sz="2800" b="1" dirty="0" err="1" smtClean="0">
                <a:solidFill>
                  <a:srgbClr val="227EB7"/>
                </a:solidFill>
                <a:latin typeface="Vectora LT 75 Bold"/>
                <a:cs typeface="Vectora LT 75 Bold"/>
              </a:rPr>
              <a:t>Part</a:t>
            </a:r>
            <a:r>
              <a:rPr lang="fi-FI" sz="2800" b="1" dirty="0" smtClean="0">
                <a:solidFill>
                  <a:srgbClr val="227EB7"/>
                </a:solidFill>
                <a:latin typeface="Vectora LT 75 Bold"/>
                <a:cs typeface="Vectora LT 75 Bold"/>
              </a:rPr>
              <a:t> of D6.1 State of the </a:t>
            </a:r>
            <a:r>
              <a:rPr lang="fi-FI" sz="2800" b="1" dirty="0" err="1" smtClean="0">
                <a:solidFill>
                  <a:srgbClr val="227EB7"/>
                </a:solidFill>
                <a:latin typeface="Vectora LT 75 Bold"/>
                <a:cs typeface="Vectora LT 75 Bold"/>
              </a:rPr>
              <a:t>Art</a:t>
            </a:r>
            <a:r>
              <a:rPr lang="fi-FI" sz="2800" b="1" dirty="0" smtClean="0">
                <a:solidFill>
                  <a:srgbClr val="227EB7"/>
                </a:solidFill>
                <a:latin typeface="Vectora LT 75 Bold"/>
                <a:cs typeface="Vectora LT 75 Bold"/>
              </a:rPr>
              <a:t> in </a:t>
            </a:r>
            <a:r>
              <a:rPr lang="fi-FI" sz="2800" b="1" dirty="0" err="1" smtClean="0">
                <a:solidFill>
                  <a:srgbClr val="227EB7"/>
                </a:solidFill>
                <a:latin typeface="Vectora LT 75 Bold"/>
                <a:cs typeface="Vectora LT 75 Bold"/>
              </a:rPr>
              <a:t>Personal</a:t>
            </a:r>
            <a:r>
              <a:rPr lang="fi-FI" sz="2800" b="1" dirty="0" smtClean="0">
                <a:solidFill>
                  <a:srgbClr val="227EB7"/>
                </a:solidFill>
                <a:latin typeface="Vectora LT 75 Bold"/>
                <a:cs typeface="Vectora LT 75 Bold"/>
              </a:rPr>
              <a:t> </a:t>
            </a:r>
            <a:r>
              <a:rPr lang="fi-FI" sz="2800" b="1" dirty="0" err="1" smtClean="0">
                <a:solidFill>
                  <a:srgbClr val="227EB7"/>
                </a:solidFill>
                <a:latin typeface="Vectora LT 75 Bold"/>
                <a:cs typeface="Vectora LT 75 Bold"/>
              </a:rPr>
              <a:t>Learning</a:t>
            </a:r>
            <a:r>
              <a:rPr lang="fi-FI" sz="2800" b="1" dirty="0" smtClean="0">
                <a:solidFill>
                  <a:srgbClr val="227EB7"/>
                </a:solidFill>
                <a:latin typeface="Vectora LT 75 Bold"/>
                <a:cs typeface="Vectora LT 75 Bold"/>
              </a:rPr>
              <a:t> </a:t>
            </a:r>
            <a:r>
              <a:rPr lang="fi-FI" sz="2800" b="1" dirty="0" err="1" smtClean="0">
                <a:solidFill>
                  <a:srgbClr val="227EB7"/>
                </a:solidFill>
                <a:latin typeface="Vectora LT 75 Bold"/>
                <a:cs typeface="Vectora LT 75 Bold"/>
              </a:rPr>
              <a:t>Environments</a:t>
            </a:r>
            <a:r>
              <a:rPr lang="fi-FI" sz="2800" b="1" dirty="0" smtClean="0">
                <a:solidFill>
                  <a:srgbClr val="227EB7"/>
                </a:solidFill>
                <a:latin typeface="Vectora LT 75 Bold"/>
                <a:cs typeface="Vectora LT 75 Bold"/>
              </a:rPr>
              <a:t>;  </a:t>
            </a:r>
          </a:p>
          <a:p>
            <a:pPr algn="r"/>
            <a:r>
              <a:rPr lang="fi-FI" sz="2000" b="1" dirty="0" smtClean="0">
                <a:solidFill>
                  <a:srgbClr val="1B3276"/>
                </a:solidFill>
                <a:latin typeface="Vectora LT 45 Light"/>
                <a:cs typeface="Vectora LT 45 Light"/>
              </a:rPr>
              <a:t>Lang, M. Lounaskorpi, P. </a:t>
            </a:r>
            <a:r>
              <a:rPr lang="fi-FI" sz="2000" b="1" dirty="0" err="1" smtClean="0">
                <a:solidFill>
                  <a:srgbClr val="1B3276"/>
                </a:solidFill>
                <a:latin typeface="Vectora LT 45 Light"/>
                <a:cs typeface="Vectora LT 45 Light"/>
              </a:rPr>
              <a:t>Pardo</a:t>
            </a:r>
            <a:r>
              <a:rPr lang="fi-FI" sz="2000" b="1" dirty="0" smtClean="0">
                <a:solidFill>
                  <a:srgbClr val="1B3276"/>
                </a:solidFill>
                <a:latin typeface="Vectora LT 45 Light"/>
                <a:cs typeface="Vectora LT 45 Light"/>
              </a:rPr>
              <a:t>, A </a:t>
            </a:r>
            <a:endParaRPr lang="de-DE" sz="2000" b="1" dirty="0">
              <a:solidFill>
                <a:srgbClr val="1B3276"/>
              </a:solidFill>
              <a:latin typeface="Vectora LT 45 Light"/>
              <a:cs typeface="Vectora LT 45 Light"/>
            </a:endParaRPr>
          </a:p>
        </p:txBody>
      </p:sp>
      <p:pic>
        <p:nvPicPr>
          <p:cNvPr id="10" name="Bild 9" descr="EU_co funded.jpg"/>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779912" y="6309320"/>
            <a:ext cx="1466698" cy="362102"/>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13534169"/>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uorakulmio 6"/>
          <p:cNvSpPr/>
          <p:nvPr/>
        </p:nvSpPr>
        <p:spPr>
          <a:xfrm>
            <a:off x="0" y="0"/>
            <a:ext cx="9144000" cy="213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Pyöristetty suorakulmio 11"/>
          <p:cNvSpPr/>
          <p:nvPr/>
        </p:nvSpPr>
        <p:spPr>
          <a:xfrm>
            <a:off x="517846" y="228600"/>
            <a:ext cx="7178353" cy="6019800"/>
          </a:xfrm>
          <a:prstGeom prst="roundRect">
            <a:avLst/>
          </a:prstGeom>
          <a:effectLst>
            <a:outerShdw blurRad="50800" dist="38100" dir="2700000">
              <a:srgbClr val="000000">
                <a:alpha val="43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sp>
        <p:nvSpPr>
          <p:cNvPr id="16" name="Tekstiruutu 15"/>
          <p:cNvSpPr txBox="1"/>
          <p:nvPr/>
        </p:nvSpPr>
        <p:spPr>
          <a:xfrm>
            <a:off x="1207875" y="225623"/>
            <a:ext cx="4430925" cy="307777"/>
          </a:xfrm>
          <a:prstGeom prst="rect">
            <a:avLst/>
          </a:prstGeom>
          <a:noFill/>
        </p:spPr>
        <p:txBody>
          <a:bodyPr wrap="square" rtlCol="0">
            <a:spAutoFit/>
          </a:bodyPr>
          <a:lstStyle/>
          <a:p>
            <a:r>
              <a:rPr lang="fi-FI" sz="1400" b="1" dirty="0" smtClean="0">
                <a:solidFill>
                  <a:srgbClr val="BE514F"/>
                </a:solidFill>
              </a:rPr>
              <a:t>1.1. </a:t>
            </a:r>
            <a:r>
              <a:rPr lang="fi-FI" sz="1400" b="1" dirty="0" err="1" smtClean="0">
                <a:solidFill>
                  <a:srgbClr val="BE514F"/>
                </a:solidFill>
              </a:rPr>
              <a:t>Trends</a:t>
            </a:r>
            <a:r>
              <a:rPr lang="fi-FI" sz="1400" b="1" dirty="0" smtClean="0">
                <a:solidFill>
                  <a:srgbClr val="BE514F"/>
                </a:solidFill>
              </a:rPr>
              <a:t> in </a:t>
            </a:r>
            <a:r>
              <a:rPr lang="fi-FI" sz="1400" b="1" dirty="0" err="1" smtClean="0">
                <a:solidFill>
                  <a:srgbClr val="BE514F"/>
                </a:solidFill>
              </a:rPr>
              <a:t>Technology</a:t>
            </a:r>
            <a:r>
              <a:rPr lang="fi-FI" sz="1400" b="1" dirty="0" smtClean="0">
                <a:solidFill>
                  <a:srgbClr val="BE514F"/>
                </a:solidFill>
              </a:rPr>
              <a:t> </a:t>
            </a:r>
            <a:r>
              <a:rPr lang="fi-FI" sz="1400" b="1" dirty="0" err="1" smtClean="0">
                <a:solidFill>
                  <a:srgbClr val="BE514F"/>
                </a:solidFill>
              </a:rPr>
              <a:t>enhanced</a:t>
            </a:r>
            <a:r>
              <a:rPr lang="fi-FI" sz="1400" b="1" dirty="0" smtClean="0">
                <a:solidFill>
                  <a:srgbClr val="BE514F"/>
                </a:solidFill>
              </a:rPr>
              <a:t> </a:t>
            </a:r>
            <a:r>
              <a:rPr lang="fi-FI" sz="1400" b="1" dirty="0" err="1" smtClean="0">
                <a:solidFill>
                  <a:srgbClr val="BE514F"/>
                </a:solidFill>
              </a:rPr>
              <a:t>learning</a:t>
            </a:r>
            <a:endParaRPr lang="fi-FI" sz="1400" b="1" dirty="0" smtClean="0">
              <a:solidFill>
                <a:srgbClr val="BE514F"/>
              </a:solidFill>
            </a:endParaRPr>
          </a:p>
        </p:txBody>
      </p:sp>
      <p:cxnSp>
        <p:nvCxnSpPr>
          <p:cNvPr id="18" name="Suora yhdysviiva 17"/>
          <p:cNvCxnSpPr/>
          <p:nvPr/>
        </p:nvCxnSpPr>
        <p:spPr>
          <a:xfrm rot="10800000">
            <a:off x="762000" y="533400"/>
            <a:ext cx="6629400" cy="1588"/>
          </a:xfrm>
          <a:prstGeom prst="line">
            <a:avLst/>
          </a:prstGeom>
          <a:ln w="9525">
            <a:solidFill>
              <a:srgbClr val="B64D4B"/>
            </a:solidFill>
            <a:prstDash val="sysDash"/>
          </a:ln>
          <a:effectLst/>
        </p:spPr>
        <p:style>
          <a:lnRef idx="2">
            <a:schemeClr val="accent1"/>
          </a:lnRef>
          <a:fillRef idx="0">
            <a:schemeClr val="accent1"/>
          </a:fillRef>
          <a:effectRef idx="1">
            <a:schemeClr val="accent1"/>
          </a:effectRef>
          <a:fontRef idx="minor">
            <a:schemeClr val="tx1"/>
          </a:fontRef>
        </p:style>
      </p:cxnSp>
      <p:sp>
        <p:nvSpPr>
          <p:cNvPr id="10" name="Tekstiruutu 9"/>
          <p:cNvSpPr txBox="1"/>
          <p:nvPr/>
        </p:nvSpPr>
        <p:spPr>
          <a:xfrm>
            <a:off x="685800" y="679608"/>
            <a:ext cx="6858000" cy="5170645"/>
          </a:xfrm>
          <a:prstGeom prst="rect">
            <a:avLst/>
          </a:prstGeom>
          <a:noFill/>
        </p:spPr>
        <p:txBody>
          <a:bodyPr wrap="square" rtlCol="0">
            <a:spAutoFit/>
          </a:bodyPr>
          <a:lstStyle/>
          <a:p>
            <a:r>
              <a:rPr lang="en-GB" u="sng" dirty="0" smtClean="0">
                <a:solidFill>
                  <a:srgbClr val="227EB7"/>
                </a:solidFill>
              </a:rPr>
              <a:t>7. </a:t>
            </a:r>
            <a:r>
              <a:rPr lang="fi-FI" u="sng" dirty="0" err="1" smtClean="0">
                <a:solidFill>
                  <a:srgbClr val="227EB7"/>
                </a:solidFill>
              </a:rPr>
              <a:t>Potential</a:t>
            </a:r>
            <a:r>
              <a:rPr lang="fi-FI" u="sng" dirty="0" smtClean="0">
                <a:solidFill>
                  <a:srgbClr val="227EB7"/>
                </a:solidFill>
              </a:rPr>
              <a:t> </a:t>
            </a:r>
            <a:r>
              <a:rPr lang="fi-FI" u="sng" dirty="0" err="1" smtClean="0">
                <a:solidFill>
                  <a:srgbClr val="227EB7"/>
                </a:solidFill>
              </a:rPr>
              <a:t>impact</a:t>
            </a:r>
            <a:r>
              <a:rPr lang="fi-FI" u="sng" dirty="0" smtClean="0">
                <a:solidFill>
                  <a:srgbClr val="227EB7"/>
                </a:solidFill>
              </a:rPr>
              <a:t> of </a:t>
            </a:r>
            <a:r>
              <a:rPr lang="fi-FI" u="sng" dirty="0" err="1" smtClean="0">
                <a:solidFill>
                  <a:srgbClr val="227EB7"/>
                </a:solidFill>
              </a:rPr>
              <a:t>Gamification</a:t>
            </a:r>
            <a:endParaRPr lang="fi-FI" u="sng" dirty="0" smtClean="0">
              <a:solidFill>
                <a:srgbClr val="227EB7"/>
              </a:solidFill>
            </a:endParaRPr>
          </a:p>
          <a:p>
            <a:endParaRPr lang="en-GB" dirty="0" smtClean="0"/>
          </a:p>
          <a:p>
            <a:r>
              <a:rPr lang="en-GB" sz="1400" dirty="0" err="1" smtClean="0">
                <a:solidFill>
                  <a:schemeClr val="tx1">
                    <a:lumMod val="50000"/>
                    <a:lumOff val="50000"/>
                  </a:schemeClr>
                </a:solidFill>
              </a:rPr>
              <a:t>Gamification</a:t>
            </a:r>
            <a:r>
              <a:rPr lang="en-GB" sz="1400" dirty="0" smtClean="0">
                <a:solidFill>
                  <a:schemeClr val="tx1">
                    <a:lumMod val="50000"/>
                    <a:lumOff val="50000"/>
                  </a:schemeClr>
                </a:solidFill>
              </a:rPr>
              <a:t> in learning and Game-based learning are terms easy to mix up. </a:t>
            </a:r>
            <a:r>
              <a:rPr lang="en-GB" sz="1400" dirty="0" err="1" smtClean="0">
                <a:solidFill>
                  <a:schemeClr val="tx1">
                    <a:lumMod val="50000"/>
                    <a:lumOff val="50000"/>
                  </a:schemeClr>
                </a:solidFill>
              </a:rPr>
              <a:t>Gamification</a:t>
            </a:r>
            <a:r>
              <a:rPr lang="en-GB" sz="1400" dirty="0" smtClean="0">
                <a:solidFill>
                  <a:schemeClr val="tx1">
                    <a:lumMod val="50000"/>
                    <a:lumOff val="50000"/>
                  </a:schemeClr>
                </a:solidFill>
              </a:rPr>
              <a:t> includes the use of game mechanics not necessarily games. Game mechanics can be used in Learning Environments and them are for example:</a:t>
            </a:r>
          </a:p>
          <a:p>
            <a:endParaRPr lang="fi-FI" sz="1400" dirty="0" smtClean="0">
              <a:solidFill>
                <a:schemeClr val="tx1">
                  <a:lumMod val="50000"/>
                  <a:lumOff val="50000"/>
                </a:schemeClr>
              </a:solidFill>
            </a:endParaRPr>
          </a:p>
          <a:p>
            <a:pPr lvl="0"/>
            <a:r>
              <a:rPr lang="en-GB" sz="1400" b="1" dirty="0" smtClean="0">
                <a:solidFill>
                  <a:schemeClr val="tx1">
                    <a:lumMod val="50000"/>
                    <a:lumOff val="50000"/>
                  </a:schemeClr>
                </a:solidFill>
              </a:rPr>
              <a:t>Achievements</a:t>
            </a:r>
            <a:r>
              <a:rPr lang="en-GB" sz="1400" dirty="0" smtClean="0">
                <a:solidFill>
                  <a:schemeClr val="tx1">
                    <a:lumMod val="50000"/>
                    <a:lumOff val="50000"/>
                  </a:schemeClr>
                </a:solidFill>
              </a:rPr>
              <a:t> (are a virtual or physical representation of having accomplished something)</a:t>
            </a:r>
            <a:endParaRPr lang="fi-FI" sz="1400" dirty="0" smtClean="0">
              <a:solidFill>
                <a:schemeClr val="tx1">
                  <a:lumMod val="50000"/>
                  <a:lumOff val="50000"/>
                </a:schemeClr>
              </a:solidFill>
            </a:endParaRPr>
          </a:p>
          <a:p>
            <a:pPr lvl="0"/>
            <a:r>
              <a:rPr lang="en-GB" sz="1400" b="1" dirty="0" smtClean="0">
                <a:solidFill>
                  <a:schemeClr val="tx1">
                    <a:lumMod val="50000"/>
                    <a:lumOff val="50000"/>
                  </a:schemeClr>
                </a:solidFill>
              </a:rPr>
              <a:t>Blissful Productivity</a:t>
            </a:r>
            <a:r>
              <a:rPr lang="en-GB" sz="1400" dirty="0" smtClean="0">
                <a:solidFill>
                  <a:schemeClr val="tx1">
                    <a:lumMod val="50000"/>
                    <a:lumOff val="50000"/>
                  </a:schemeClr>
                </a:solidFill>
              </a:rPr>
              <a:t> (is the idea that playing in a game makes you happier working hard)</a:t>
            </a:r>
            <a:endParaRPr lang="fi-FI" sz="1400" dirty="0" smtClean="0">
              <a:solidFill>
                <a:schemeClr val="tx1">
                  <a:lumMod val="50000"/>
                  <a:lumOff val="50000"/>
                </a:schemeClr>
              </a:solidFill>
            </a:endParaRPr>
          </a:p>
          <a:p>
            <a:pPr lvl="0"/>
            <a:r>
              <a:rPr lang="en-GB" sz="1400" b="1" dirty="0" smtClean="0">
                <a:solidFill>
                  <a:schemeClr val="tx1">
                    <a:lumMod val="50000"/>
                    <a:lumOff val="50000"/>
                  </a:schemeClr>
                </a:solidFill>
              </a:rPr>
              <a:t>Bonuses</a:t>
            </a:r>
            <a:r>
              <a:rPr lang="en-GB" sz="1400" dirty="0" smtClean="0">
                <a:solidFill>
                  <a:schemeClr val="tx1">
                    <a:lumMod val="50000"/>
                    <a:lumOff val="50000"/>
                  </a:schemeClr>
                </a:solidFill>
              </a:rPr>
              <a:t> (are a reward after having completed a series of challenges)</a:t>
            </a:r>
            <a:endParaRPr lang="fi-FI" sz="1400" dirty="0" smtClean="0">
              <a:solidFill>
                <a:schemeClr val="tx1">
                  <a:lumMod val="50000"/>
                  <a:lumOff val="50000"/>
                </a:schemeClr>
              </a:solidFill>
            </a:endParaRPr>
          </a:p>
          <a:p>
            <a:pPr lvl="0"/>
            <a:r>
              <a:rPr lang="en-GB" sz="1400" b="1" dirty="0" smtClean="0">
                <a:solidFill>
                  <a:schemeClr val="tx1">
                    <a:lumMod val="50000"/>
                    <a:lumOff val="50000"/>
                  </a:schemeClr>
                </a:solidFill>
              </a:rPr>
              <a:t>Combos</a:t>
            </a:r>
            <a:r>
              <a:rPr lang="en-GB" sz="1400" dirty="0" smtClean="0">
                <a:solidFill>
                  <a:schemeClr val="tx1">
                    <a:lumMod val="50000"/>
                    <a:lumOff val="50000"/>
                  </a:schemeClr>
                </a:solidFill>
              </a:rPr>
              <a:t> (are used often in games to reward skill through doing a combination of things)</a:t>
            </a:r>
            <a:endParaRPr lang="fi-FI" sz="1400" dirty="0" smtClean="0">
              <a:solidFill>
                <a:schemeClr val="tx1">
                  <a:lumMod val="50000"/>
                  <a:lumOff val="50000"/>
                </a:schemeClr>
              </a:solidFill>
            </a:endParaRPr>
          </a:p>
          <a:p>
            <a:pPr lvl="0"/>
            <a:r>
              <a:rPr lang="en-GB" sz="1400" b="1" dirty="0" smtClean="0">
                <a:solidFill>
                  <a:schemeClr val="tx1">
                    <a:lumMod val="50000"/>
                    <a:lumOff val="50000"/>
                  </a:schemeClr>
                </a:solidFill>
              </a:rPr>
              <a:t>Community Collaboration</a:t>
            </a:r>
            <a:r>
              <a:rPr lang="en-GB" sz="1400" dirty="0" smtClean="0">
                <a:solidFill>
                  <a:schemeClr val="tx1">
                    <a:lumMod val="50000"/>
                    <a:lumOff val="50000"/>
                  </a:schemeClr>
                </a:solidFill>
              </a:rPr>
              <a:t> (is game dynamic wherein an entire community is rallied to work together)</a:t>
            </a:r>
            <a:endParaRPr lang="fi-FI" sz="1400" dirty="0" smtClean="0">
              <a:solidFill>
                <a:schemeClr val="tx1">
                  <a:lumMod val="50000"/>
                  <a:lumOff val="50000"/>
                </a:schemeClr>
              </a:solidFill>
            </a:endParaRPr>
          </a:p>
          <a:p>
            <a:pPr lvl="0"/>
            <a:r>
              <a:rPr lang="en-GB" sz="1400" b="1" dirty="0" smtClean="0">
                <a:solidFill>
                  <a:schemeClr val="tx1">
                    <a:lumMod val="50000"/>
                    <a:lumOff val="50000"/>
                  </a:schemeClr>
                </a:solidFill>
              </a:rPr>
              <a:t>Countdown</a:t>
            </a:r>
            <a:r>
              <a:rPr lang="en-GB" sz="1400" dirty="0" smtClean="0">
                <a:solidFill>
                  <a:schemeClr val="tx1">
                    <a:lumMod val="50000"/>
                    <a:lumOff val="50000"/>
                  </a:schemeClr>
                </a:solidFill>
              </a:rPr>
              <a:t> (is the dynamic in which players are only given a certain amount of time to do something)</a:t>
            </a:r>
            <a:endParaRPr lang="fi-FI" sz="1400" dirty="0" smtClean="0">
              <a:solidFill>
                <a:schemeClr val="tx1">
                  <a:lumMod val="50000"/>
                  <a:lumOff val="50000"/>
                </a:schemeClr>
              </a:solidFill>
            </a:endParaRPr>
          </a:p>
          <a:p>
            <a:pPr lvl="0"/>
            <a:r>
              <a:rPr lang="en-GB" sz="1400" b="1" dirty="0" smtClean="0">
                <a:solidFill>
                  <a:schemeClr val="tx1">
                    <a:lumMod val="50000"/>
                    <a:lumOff val="50000"/>
                  </a:schemeClr>
                </a:solidFill>
              </a:rPr>
              <a:t>Discovery</a:t>
            </a:r>
            <a:r>
              <a:rPr lang="en-GB" sz="1400" dirty="0" smtClean="0">
                <a:solidFill>
                  <a:schemeClr val="tx1">
                    <a:lumMod val="50000"/>
                    <a:lumOff val="50000"/>
                  </a:schemeClr>
                </a:solidFill>
              </a:rPr>
              <a:t> (also called Exploration, players love to discover something, to be surprised)</a:t>
            </a:r>
            <a:endParaRPr lang="fi-FI" sz="1400" dirty="0" smtClean="0">
              <a:solidFill>
                <a:schemeClr val="tx1">
                  <a:lumMod val="50000"/>
                  <a:lumOff val="50000"/>
                </a:schemeClr>
              </a:solidFill>
            </a:endParaRPr>
          </a:p>
          <a:p>
            <a:pPr lvl="0"/>
            <a:r>
              <a:rPr lang="en-GB" sz="1400" b="1" dirty="0" smtClean="0">
                <a:solidFill>
                  <a:schemeClr val="tx1">
                    <a:lumMod val="50000"/>
                    <a:lumOff val="50000"/>
                  </a:schemeClr>
                </a:solidFill>
              </a:rPr>
              <a:t>Epic Meaning</a:t>
            </a:r>
            <a:r>
              <a:rPr lang="en-GB" sz="1400" dirty="0" smtClean="0">
                <a:solidFill>
                  <a:schemeClr val="tx1">
                    <a:lumMod val="50000"/>
                    <a:lumOff val="50000"/>
                  </a:schemeClr>
                </a:solidFill>
              </a:rPr>
              <a:t> (players will be highly motivated if they believe they are working to achieve something great)</a:t>
            </a:r>
            <a:endParaRPr lang="fi-FI" sz="1400" dirty="0" smtClean="0">
              <a:solidFill>
                <a:schemeClr val="tx1">
                  <a:lumMod val="50000"/>
                  <a:lumOff val="50000"/>
                </a:schemeClr>
              </a:solidFill>
            </a:endParaRPr>
          </a:p>
          <a:p>
            <a:pPr lvl="0"/>
            <a:r>
              <a:rPr lang="en-GB" sz="1400" b="1" dirty="0" smtClean="0">
                <a:solidFill>
                  <a:schemeClr val="tx1">
                    <a:lumMod val="50000"/>
                    <a:lumOff val="50000"/>
                  </a:schemeClr>
                </a:solidFill>
              </a:rPr>
              <a:t>Free Lunch</a:t>
            </a:r>
            <a:r>
              <a:rPr lang="en-GB" sz="1400" dirty="0" smtClean="0">
                <a:solidFill>
                  <a:schemeClr val="tx1">
                    <a:lumMod val="50000"/>
                    <a:lumOff val="50000"/>
                  </a:schemeClr>
                </a:solidFill>
              </a:rPr>
              <a:t> (a dynamic in which a player feels that they are getting something for free due to someone else having done work)</a:t>
            </a:r>
            <a:endParaRPr lang="fi-FI" sz="1400" dirty="0" smtClean="0">
              <a:solidFill>
                <a:schemeClr val="tx1">
                  <a:lumMod val="50000"/>
                  <a:lumOff val="50000"/>
                </a:schemeClr>
              </a:solidFill>
            </a:endParaRPr>
          </a:p>
          <a:p>
            <a:pPr lvl="0"/>
            <a:r>
              <a:rPr lang="en-GB" sz="1400" b="1" dirty="0" smtClean="0">
                <a:solidFill>
                  <a:schemeClr val="tx1">
                    <a:lumMod val="50000"/>
                    <a:lumOff val="50000"/>
                  </a:schemeClr>
                </a:solidFill>
              </a:rPr>
              <a:t>Levels</a:t>
            </a:r>
            <a:r>
              <a:rPr lang="en-GB" sz="1400" dirty="0" smtClean="0">
                <a:solidFill>
                  <a:schemeClr val="tx1">
                    <a:lumMod val="50000"/>
                    <a:lumOff val="50000"/>
                  </a:schemeClr>
                </a:solidFill>
              </a:rPr>
              <a:t> (are a system, or "ramp", by which players are rewarded)</a:t>
            </a:r>
            <a:endParaRPr lang="fi-FI" sz="1400" dirty="0" smtClean="0">
              <a:solidFill>
                <a:schemeClr val="tx1">
                  <a:lumMod val="50000"/>
                  <a:lumOff val="50000"/>
                </a:schemeClr>
              </a:solidFill>
            </a:endParaRPr>
          </a:p>
          <a:p>
            <a:pPr lvl="0"/>
            <a:r>
              <a:rPr lang="en-GB" sz="1400" b="1" dirty="0" smtClean="0">
                <a:solidFill>
                  <a:schemeClr val="tx1">
                    <a:lumMod val="50000"/>
                    <a:lumOff val="50000"/>
                  </a:schemeClr>
                </a:solidFill>
              </a:rPr>
              <a:t>Ownership</a:t>
            </a:r>
            <a:r>
              <a:rPr lang="en-GB" sz="1400" dirty="0" smtClean="0">
                <a:solidFill>
                  <a:schemeClr val="tx1">
                    <a:lumMod val="50000"/>
                    <a:lumOff val="50000"/>
                  </a:schemeClr>
                </a:solidFill>
              </a:rPr>
              <a:t> (is a powerful Game Dynamic that creates Loyalty)</a:t>
            </a:r>
            <a:endParaRPr lang="fi-FI" sz="1400" dirty="0" smtClean="0">
              <a:solidFill>
                <a:schemeClr val="tx1">
                  <a:lumMod val="50000"/>
                  <a:lumOff val="50000"/>
                </a:schemeClr>
              </a:solidFill>
            </a:endParaRPr>
          </a:p>
          <a:p>
            <a:pPr lvl="0"/>
            <a:r>
              <a:rPr lang="en-GB" sz="1400" b="1" dirty="0" smtClean="0">
                <a:solidFill>
                  <a:schemeClr val="tx1">
                    <a:lumMod val="50000"/>
                    <a:lumOff val="50000"/>
                  </a:schemeClr>
                </a:solidFill>
              </a:rPr>
              <a:t>Progression</a:t>
            </a:r>
            <a:r>
              <a:rPr lang="en-GB" sz="1400" dirty="0" smtClean="0">
                <a:solidFill>
                  <a:schemeClr val="tx1">
                    <a:lumMod val="50000"/>
                    <a:lumOff val="50000"/>
                  </a:schemeClr>
                </a:solidFill>
              </a:rPr>
              <a:t> (a dynamic in which success is granularly displayed)</a:t>
            </a:r>
            <a:endParaRPr lang="fi-FI" sz="1400" dirty="0" smtClean="0">
              <a:solidFill>
                <a:schemeClr val="tx1">
                  <a:lumMod val="50000"/>
                  <a:lumOff val="50000"/>
                </a:schemeClr>
              </a:solidFill>
            </a:endParaRPr>
          </a:p>
          <a:p>
            <a:pPr lvl="0"/>
            <a:r>
              <a:rPr lang="en-GB" sz="1400" b="1" dirty="0" smtClean="0">
                <a:solidFill>
                  <a:schemeClr val="tx1">
                    <a:lumMod val="50000"/>
                    <a:lumOff val="50000"/>
                  </a:schemeClr>
                </a:solidFill>
              </a:rPr>
              <a:t>Status</a:t>
            </a:r>
            <a:r>
              <a:rPr lang="en-GB" sz="1400" dirty="0" smtClean="0">
                <a:solidFill>
                  <a:schemeClr val="tx1">
                    <a:lumMod val="50000"/>
                    <a:lumOff val="50000"/>
                  </a:schemeClr>
                </a:solidFill>
              </a:rPr>
              <a:t> (the rank or level of a player)</a:t>
            </a:r>
            <a:endParaRPr lang="fi-FI" sz="1400" dirty="0" smtClean="0">
              <a:solidFill>
                <a:schemeClr val="tx1">
                  <a:lumMod val="50000"/>
                  <a:lumOff val="50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40738295"/>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uorakulmio 6"/>
          <p:cNvSpPr/>
          <p:nvPr/>
        </p:nvSpPr>
        <p:spPr>
          <a:xfrm>
            <a:off x="0" y="0"/>
            <a:ext cx="9144000" cy="213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Pyöristetty suorakulmio 11"/>
          <p:cNvSpPr/>
          <p:nvPr/>
        </p:nvSpPr>
        <p:spPr>
          <a:xfrm>
            <a:off x="517846" y="228600"/>
            <a:ext cx="7178353" cy="6019800"/>
          </a:xfrm>
          <a:prstGeom prst="roundRect">
            <a:avLst/>
          </a:prstGeom>
          <a:effectLst>
            <a:outerShdw blurRad="50800" dist="38100" dir="2700000">
              <a:srgbClr val="000000">
                <a:alpha val="43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sp>
        <p:nvSpPr>
          <p:cNvPr id="16" name="Tekstiruutu 15"/>
          <p:cNvSpPr txBox="1"/>
          <p:nvPr/>
        </p:nvSpPr>
        <p:spPr>
          <a:xfrm>
            <a:off x="1207875" y="225623"/>
            <a:ext cx="4430925" cy="307777"/>
          </a:xfrm>
          <a:prstGeom prst="rect">
            <a:avLst/>
          </a:prstGeom>
          <a:noFill/>
        </p:spPr>
        <p:txBody>
          <a:bodyPr wrap="square" rtlCol="0">
            <a:spAutoFit/>
          </a:bodyPr>
          <a:lstStyle/>
          <a:p>
            <a:r>
              <a:rPr lang="fi-FI" sz="1400" b="1" dirty="0" smtClean="0">
                <a:solidFill>
                  <a:srgbClr val="BE514F"/>
                </a:solidFill>
              </a:rPr>
              <a:t>1.1. </a:t>
            </a:r>
            <a:r>
              <a:rPr lang="fi-FI" sz="1400" b="1" dirty="0" err="1" smtClean="0">
                <a:solidFill>
                  <a:srgbClr val="BE514F"/>
                </a:solidFill>
              </a:rPr>
              <a:t>Trends</a:t>
            </a:r>
            <a:r>
              <a:rPr lang="fi-FI" sz="1400" b="1" dirty="0" smtClean="0">
                <a:solidFill>
                  <a:srgbClr val="BE514F"/>
                </a:solidFill>
              </a:rPr>
              <a:t> in </a:t>
            </a:r>
            <a:r>
              <a:rPr lang="fi-FI" sz="1400" b="1" dirty="0" err="1" smtClean="0">
                <a:solidFill>
                  <a:srgbClr val="BE514F"/>
                </a:solidFill>
              </a:rPr>
              <a:t>Technology</a:t>
            </a:r>
            <a:r>
              <a:rPr lang="fi-FI" sz="1400" b="1" dirty="0" smtClean="0">
                <a:solidFill>
                  <a:srgbClr val="BE514F"/>
                </a:solidFill>
              </a:rPr>
              <a:t> </a:t>
            </a:r>
            <a:r>
              <a:rPr lang="fi-FI" sz="1400" b="1" dirty="0" err="1" smtClean="0">
                <a:solidFill>
                  <a:srgbClr val="BE514F"/>
                </a:solidFill>
              </a:rPr>
              <a:t>enhanced</a:t>
            </a:r>
            <a:r>
              <a:rPr lang="fi-FI" sz="1400" b="1" dirty="0" smtClean="0">
                <a:solidFill>
                  <a:srgbClr val="BE514F"/>
                </a:solidFill>
              </a:rPr>
              <a:t> </a:t>
            </a:r>
            <a:r>
              <a:rPr lang="fi-FI" sz="1400" b="1" dirty="0" err="1" smtClean="0">
                <a:solidFill>
                  <a:srgbClr val="BE514F"/>
                </a:solidFill>
              </a:rPr>
              <a:t>learning</a:t>
            </a:r>
            <a:endParaRPr lang="fi-FI" sz="1400" b="1" dirty="0" smtClean="0">
              <a:solidFill>
                <a:srgbClr val="BE514F"/>
              </a:solidFill>
            </a:endParaRPr>
          </a:p>
        </p:txBody>
      </p:sp>
      <p:cxnSp>
        <p:nvCxnSpPr>
          <p:cNvPr id="18" name="Suora yhdysviiva 17"/>
          <p:cNvCxnSpPr/>
          <p:nvPr/>
        </p:nvCxnSpPr>
        <p:spPr>
          <a:xfrm rot="10800000">
            <a:off x="762000" y="533400"/>
            <a:ext cx="6629400" cy="1588"/>
          </a:xfrm>
          <a:prstGeom prst="line">
            <a:avLst/>
          </a:prstGeom>
          <a:ln w="9525">
            <a:solidFill>
              <a:srgbClr val="B64D4B"/>
            </a:solidFill>
            <a:prstDash val="sysDash"/>
          </a:ln>
          <a:effectLst/>
        </p:spPr>
        <p:style>
          <a:lnRef idx="2">
            <a:schemeClr val="accent1"/>
          </a:lnRef>
          <a:fillRef idx="0">
            <a:schemeClr val="accent1"/>
          </a:fillRef>
          <a:effectRef idx="1">
            <a:schemeClr val="accent1"/>
          </a:effectRef>
          <a:fontRef idx="minor">
            <a:schemeClr val="tx1"/>
          </a:fontRef>
        </p:style>
      </p:cxnSp>
      <p:sp>
        <p:nvSpPr>
          <p:cNvPr id="10" name="Tekstiruutu 9"/>
          <p:cNvSpPr txBox="1"/>
          <p:nvPr/>
        </p:nvSpPr>
        <p:spPr>
          <a:xfrm>
            <a:off x="685800" y="679608"/>
            <a:ext cx="6858000" cy="4955202"/>
          </a:xfrm>
          <a:prstGeom prst="rect">
            <a:avLst/>
          </a:prstGeom>
          <a:noFill/>
        </p:spPr>
        <p:txBody>
          <a:bodyPr wrap="square" rtlCol="0">
            <a:spAutoFit/>
          </a:bodyPr>
          <a:lstStyle/>
          <a:p>
            <a:r>
              <a:rPr lang="en-GB" u="sng" dirty="0" smtClean="0">
                <a:solidFill>
                  <a:srgbClr val="227EB7"/>
                </a:solidFill>
              </a:rPr>
              <a:t>8. </a:t>
            </a:r>
            <a:r>
              <a:rPr lang="fi-FI" u="sng" dirty="0" err="1" smtClean="0">
                <a:solidFill>
                  <a:srgbClr val="227EB7"/>
                </a:solidFill>
              </a:rPr>
              <a:t>Potential</a:t>
            </a:r>
            <a:r>
              <a:rPr lang="fi-FI" u="sng" dirty="0" smtClean="0">
                <a:solidFill>
                  <a:srgbClr val="227EB7"/>
                </a:solidFill>
              </a:rPr>
              <a:t> </a:t>
            </a:r>
            <a:r>
              <a:rPr lang="fi-FI" u="sng" dirty="0" err="1" smtClean="0">
                <a:solidFill>
                  <a:srgbClr val="227EB7"/>
                </a:solidFill>
              </a:rPr>
              <a:t>impact</a:t>
            </a:r>
            <a:r>
              <a:rPr lang="fi-FI" u="sng" dirty="0" smtClean="0">
                <a:solidFill>
                  <a:srgbClr val="227EB7"/>
                </a:solidFill>
              </a:rPr>
              <a:t> of </a:t>
            </a:r>
            <a:r>
              <a:rPr lang="fi-FI" u="sng" dirty="0" err="1" smtClean="0">
                <a:solidFill>
                  <a:srgbClr val="227EB7"/>
                </a:solidFill>
              </a:rPr>
              <a:t>automated</a:t>
            </a:r>
            <a:r>
              <a:rPr lang="fi-FI" u="sng" dirty="0" smtClean="0">
                <a:solidFill>
                  <a:srgbClr val="227EB7"/>
                </a:solidFill>
              </a:rPr>
              <a:t> </a:t>
            </a:r>
            <a:r>
              <a:rPr lang="fi-FI" u="sng" dirty="0" err="1" smtClean="0">
                <a:solidFill>
                  <a:srgbClr val="227EB7"/>
                </a:solidFill>
              </a:rPr>
              <a:t>online</a:t>
            </a:r>
            <a:r>
              <a:rPr lang="fi-FI" u="sng" dirty="0" smtClean="0">
                <a:solidFill>
                  <a:srgbClr val="227EB7"/>
                </a:solidFill>
              </a:rPr>
              <a:t> </a:t>
            </a:r>
            <a:r>
              <a:rPr lang="fi-FI" u="sng" dirty="0" err="1" smtClean="0">
                <a:solidFill>
                  <a:srgbClr val="227EB7"/>
                </a:solidFill>
              </a:rPr>
              <a:t>assistant</a:t>
            </a:r>
            <a:endParaRPr lang="fi-FI" u="sng" dirty="0" smtClean="0">
              <a:solidFill>
                <a:srgbClr val="227EB7"/>
              </a:solidFill>
            </a:endParaRPr>
          </a:p>
          <a:p>
            <a:endParaRPr lang="fi-FI" u="sng" dirty="0" smtClean="0">
              <a:solidFill>
                <a:srgbClr val="227EB7"/>
              </a:solidFill>
            </a:endParaRPr>
          </a:p>
          <a:p>
            <a:r>
              <a:rPr lang="en-GB" sz="1400" i="1" dirty="0" smtClean="0"/>
              <a:t>“An automated online assistant (OA) is a program that uses artificial intelligence to provide customer service or other assistance on a website. Such an assistant may basically consist of a dialog system and an avatar. Automated online assistants have the ability to provide customer service during 24 hours a day and 7 days a week.”</a:t>
            </a:r>
            <a:endParaRPr lang="fi-FI" sz="1400" dirty="0" smtClean="0"/>
          </a:p>
          <a:p>
            <a:r>
              <a:rPr lang="en-GB" sz="1400" dirty="0" smtClean="0"/>
              <a:t>Wikipedia</a:t>
            </a:r>
            <a:r>
              <a:rPr lang="fi-FI" sz="1400" dirty="0" smtClean="0"/>
              <a:t> </a:t>
            </a:r>
            <a:endParaRPr lang="fi-FI" sz="1400" dirty="0" smtClean="0">
              <a:solidFill>
                <a:schemeClr val="tx1">
                  <a:lumMod val="50000"/>
                  <a:lumOff val="50000"/>
                </a:schemeClr>
              </a:solidFill>
            </a:endParaRPr>
          </a:p>
          <a:p>
            <a:endParaRPr lang="fi-FI" sz="1400" dirty="0" smtClean="0">
              <a:solidFill>
                <a:schemeClr val="tx1">
                  <a:lumMod val="50000"/>
                  <a:lumOff val="50000"/>
                </a:schemeClr>
              </a:solidFill>
            </a:endParaRPr>
          </a:p>
          <a:p>
            <a:endParaRPr lang="fi-FI" sz="1400" dirty="0" smtClean="0">
              <a:solidFill>
                <a:schemeClr val="tx1">
                  <a:lumMod val="50000"/>
                  <a:lumOff val="50000"/>
                </a:schemeClr>
              </a:solidFill>
            </a:endParaRPr>
          </a:p>
          <a:p>
            <a:endParaRPr lang="fi-FI" sz="1400" dirty="0" smtClean="0">
              <a:solidFill>
                <a:schemeClr val="tx1">
                  <a:lumMod val="50000"/>
                  <a:lumOff val="50000"/>
                </a:schemeClr>
              </a:solidFill>
            </a:endParaRPr>
          </a:p>
          <a:p>
            <a:endParaRPr lang="fi-FI" sz="1400" dirty="0" smtClean="0">
              <a:solidFill>
                <a:schemeClr val="tx1">
                  <a:lumMod val="50000"/>
                  <a:lumOff val="50000"/>
                </a:schemeClr>
              </a:solidFill>
            </a:endParaRPr>
          </a:p>
          <a:p>
            <a:r>
              <a:rPr lang="en-GB" sz="1400" dirty="0" smtClean="0">
                <a:solidFill>
                  <a:schemeClr val="tx1">
                    <a:lumMod val="50000"/>
                    <a:lumOff val="50000"/>
                  </a:schemeClr>
                </a:solidFill>
              </a:rPr>
              <a:t>The dialog systems of many automated online assistants have integrated </a:t>
            </a:r>
            <a:r>
              <a:rPr lang="en-GB" sz="1400" dirty="0" err="1" smtClean="0">
                <a:solidFill>
                  <a:schemeClr val="tx1">
                    <a:lumMod val="50000"/>
                    <a:lumOff val="50000"/>
                  </a:schemeClr>
                </a:solidFill>
              </a:rPr>
              <a:t>chatterbots</a:t>
            </a:r>
            <a:r>
              <a:rPr lang="en-GB" sz="1400" dirty="0" smtClean="0">
                <a:solidFill>
                  <a:schemeClr val="tx1">
                    <a:lumMod val="50000"/>
                    <a:lumOff val="50000"/>
                  </a:schemeClr>
                </a:solidFill>
              </a:rPr>
              <a:t>, giving them more or less ability of engaging in small talk or casual conversations unrelated to the scope of their expert systems, or simply making the dialog feel more natural. Avatar of an automated online assistant may be called an interactive online character or automated character. It makes the automated online assistant a form of embodied agent.</a:t>
            </a:r>
          </a:p>
          <a:p>
            <a:endParaRPr lang="en-GB" sz="1400" dirty="0" smtClean="0">
              <a:solidFill>
                <a:schemeClr val="tx1">
                  <a:lumMod val="50000"/>
                  <a:lumOff val="50000"/>
                </a:schemeClr>
              </a:solidFill>
            </a:endParaRPr>
          </a:p>
          <a:p>
            <a:endParaRPr lang="en-GB" sz="1400" dirty="0" smtClean="0">
              <a:solidFill>
                <a:schemeClr val="tx1">
                  <a:lumMod val="50000"/>
                  <a:lumOff val="50000"/>
                </a:schemeClr>
              </a:solidFill>
            </a:endParaRPr>
          </a:p>
          <a:p>
            <a:r>
              <a:rPr lang="en-GB" sz="1400" dirty="0" smtClean="0">
                <a:solidFill>
                  <a:schemeClr val="tx1">
                    <a:lumMod val="50000"/>
                    <a:lumOff val="50000"/>
                  </a:schemeClr>
                </a:solidFill>
              </a:rPr>
              <a:t>If an virtual avatar (automated online assistant teacher)  have a possibility to use learning analytics and </a:t>
            </a:r>
            <a:r>
              <a:rPr lang="en-GB" sz="1400" dirty="0" err="1" smtClean="0">
                <a:solidFill>
                  <a:schemeClr val="tx1">
                    <a:lumMod val="50000"/>
                    <a:lumOff val="50000"/>
                  </a:schemeClr>
                </a:solidFill>
              </a:rPr>
              <a:t>e</a:t>
            </a:r>
            <a:r>
              <a:rPr lang="en-GB" sz="1400" dirty="0" smtClean="0">
                <a:solidFill>
                  <a:schemeClr val="tx1">
                    <a:lumMod val="50000"/>
                    <a:lumOff val="50000"/>
                  </a:schemeClr>
                </a:solidFill>
              </a:rPr>
              <a:t>-mentoring tools, it can provide an ideal learning assistant service to observe and foster self-regulated learning.</a:t>
            </a:r>
          </a:p>
          <a:p>
            <a:endParaRPr lang="en-GB" sz="1400" dirty="0" smtClean="0">
              <a:solidFill>
                <a:schemeClr val="tx1">
                  <a:lumMod val="50000"/>
                  <a:lumOff val="50000"/>
                </a:schemeClr>
              </a:solidFill>
            </a:endParaRPr>
          </a:p>
        </p:txBody>
      </p:sp>
      <p:cxnSp>
        <p:nvCxnSpPr>
          <p:cNvPr id="8" name="Suora yhdysviiva 7"/>
          <p:cNvCxnSpPr/>
          <p:nvPr/>
        </p:nvCxnSpPr>
        <p:spPr>
          <a:xfrm rot="10800000">
            <a:off x="533400" y="2743200"/>
            <a:ext cx="7162800" cy="2"/>
          </a:xfrm>
          <a:prstGeom prst="line">
            <a:avLst/>
          </a:prstGeom>
          <a:ln w="9525">
            <a:solidFill>
              <a:srgbClr val="B64D4B"/>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40738295"/>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7" name="Suorakulmio 6"/>
          <p:cNvSpPr/>
          <p:nvPr/>
        </p:nvSpPr>
        <p:spPr>
          <a:xfrm>
            <a:off x="0" y="0"/>
            <a:ext cx="9144000" cy="213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Pyöristetty suorakulmio 11"/>
          <p:cNvSpPr/>
          <p:nvPr/>
        </p:nvSpPr>
        <p:spPr>
          <a:xfrm>
            <a:off x="517846" y="228600"/>
            <a:ext cx="7178353" cy="6019800"/>
          </a:xfrm>
          <a:prstGeom prst="roundRect">
            <a:avLst/>
          </a:prstGeom>
          <a:effectLst>
            <a:outerShdw blurRad="50800" dist="38100" dir="2700000">
              <a:srgbClr val="000000">
                <a:alpha val="43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sp>
        <p:nvSpPr>
          <p:cNvPr id="16" name="Tekstiruutu 15"/>
          <p:cNvSpPr txBox="1"/>
          <p:nvPr/>
        </p:nvSpPr>
        <p:spPr>
          <a:xfrm>
            <a:off x="1207875" y="225623"/>
            <a:ext cx="4430925" cy="307777"/>
          </a:xfrm>
          <a:prstGeom prst="rect">
            <a:avLst/>
          </a:prstGeom>
          <a:noFill/>
        </p:spPr>
        <p:txBody>
          <a:bodyPr wrap="square" rtlCol="0">
            <a:spAutoFit/>
          </a:bodyPr>
          <a:lstStyle/>
          <a:p>
            <a:r>
              <a:rPr lang="fi-FI" sz="1400" b="1" dirty="0" smtClean="0">
                <a:solidFill>
                  <a:srgbClr val="BE514F"/>
                </a:solidFill>
              </a:rPr>
              <a:t>3.4. </a:t>
            </a:r>
            <a:r>
              <a:rPr lang="fi-FI" sz="1400" b="1" dirty="0" err="1" smtClean="0">
                <a:solidFill>
                  <a:srgbClr val="BE514F"/>
                </a:solidFill>
              </a:rPr>
              <a:t>Scenarios</a:t>
            </a:r>
            <a:r>
              <a:rPr lang="fi-FI" sz="1400" b="1" dirty="0" smtClean="0">
                <a:solidFill>
                  <a:srgbClr val="BE514F"/>
                </a:solidFill>
              </a:rPr>
              <a:t> and design </a:t>
            </a:r>
            <a:r>
              <a:rPr lang="fi-FI" sz="1400" b="1" dirty="0" err="1" smtClean="0">
                <a:solidFill>
                  <a:srgbClr val="BE514F"/>
                </a:solidFill>
              </a:rPr>
              <a:t>processes</a:t>
            </a:r>
            <a:r>
              <a:rPr lang="fi-FI" sz="1400" b="1" dirty="0" smtClean="0">
                <a:solidFill>
                  <a:srgbClr val="BE514F"/>
                </a:solidFill>
              </a:rPr>
              <a:t> </a:t>
            </a:r>
          </a:p>
        </p:txBody>
      </p:sp>
      <p:cxnSp>
        <p:nvCxnSpPr>
          <p:cNvPr id="18" name="Suora yhdysviiva 17"/>
          <p:cNvCxnSpPr/>
          <p:nvPr/>
        </p:nvCxnSpPr>
        <p:spPr>
          <a:xfrm rot="10800000">
            <a:off x="762000" y="533400"/>
            <a:ext cx="6629400" cy="1588"/>
          </a:xfrm>
          <a:prstGeom prst="line">
            <a:avLst/>
          </a:prstGeom>
          <a:ln w="9525">
            <a:solidFill>
              <a:srgbClr val="B64D4B"/>
            </a:solidFill>
            <a:prstDash val="sysDash"/>
          </a:ln>
          <a:effectLst/>
        </p:spPr>
        <p:style>
          <a:lnRef idx="2">
            <a:schemeClr val="accent1"/>
          </a:lnRef>
          <a:fillRef idx="0">
            <a:schemeClr val="accent1"/>
          </a:fillRef>
          <a:effectRef idx="1">
            <a:schemeClr val="accent1"/>
          </a:effectRef>
          <a:fontRef idx="minor">
            <a:schemeClr val="tx1"/>
          </a:fontRef>
        </p:style>
      </p:cxnSp>
      <p:sp>
        <p:nvSpPr>
          <p:cNvPr id="10" name="Tekstiruutu 9"/>
          <p:cNvSpPr txBox="1"/>
          <p:nvPr/>
        </p:nvSpPr>
        <p:spPr>
          <a:xfrm>
            <a:off x="685800" y="679608"/>
            <a:ext cx="6858000" cy="5047535"/>
          </a:xfrm>
          <a:prstGeom prst="rect">
            <a:avLst/>
          </a:prstGeom>
          <a:noFill/>
        </p:spPr>
        <p:txBody>
          <a:bodyPr wrap="square" rtlCol="0">
            <a:spAutoFit/>
          </a:bodyPr>
          <a:lstStyle/>
          <a:p>
            <a:pPr lvl="0">
              <a:buFont typeface="Arial"/>
              <a:buChar char="•"/>
            </a:pPr>
            <a:r>
              <a:rPr lang="en-GB" sz="1400" dirty="0" smtClean="0">
                <a:solidFill>
                  <a:srgbClr val="7F7F7F"/>
                </a:solidFill>
              </a:rPr>
              <a:t>Teachers' work has become </a:t>
            </a:r>
            <a:r>
              <a:rPr lang="en-GB" sz="1400" b="1" dirty="0" smtClean="0">
                <a:solidFill>
                  <a:srgbClr val="404040"/>
                </a:solidFill>
              </a:rPr>
              <a:t>easier</a:t>
            </a:r>
            <a:r>
              <a:rPr lang="en-GB" sz="1400" dirty="0" smtClean="0">
                <a:solidFill>
                  <a:srgbClr val="7F7F7F"/>
                </a:solidFill>
              </a:rPr>
              <a:t> and learning processes have become </a:t>
            </a:r>
            <a:r>
              <a:rPr lang="en-GB" sz="1400" b="1" dirty="0" smtClean="0">
                <a:solidFill>
                  <a:srgbClr val="404040"/>
                </a:solidFill>
              </a:rPr>
              <a:t>more transparent</a:t>
            </a:r>
            <a:r>
              <a:rPr lang="en-GB" sz="1400" dirty="0" smtClean="0">
                <a:solidFill>
                  <a:srgbClr val="7F7F7F"/>
                </a:solidFill>
              </a:rPr>
              <a:t>. </a:t>
            </a:r>
            <a:endParaRPr lang="fi-FI" sz="1400" dirty="0" smtClean="0">
              <a:solidFill>
                <a:srgbClr val="7F7F7F"/>
              </a:solidFill>
            </a:endParaRPr>
          </a:p>
          <a:p>
            <a:pPr lvl="0">
              <a:buFont typeface="Arial"/>
              <a:buChar char="•"/>
            </a:pPr>
            <a:r>
              <a:rPr lang="en-GB" sz="1400" dirty="0" smtClean="0">
                <a:solidFill>
                  <a:srgbClr val="7F7F7F"/>
                </a:solidFill>
              </a:rPr>
              <a:t>My teacher said that the PLEI will be my </a:t>
            </a:r>
            <a:r>
              <a:rPr lang="en-GB" sz="1400" b="1" dirty="0" smtClean="0">
                <a:solidFill>
                  <a:srgbClr val="404040"/>
                </a:solidFill>
              </a:rPr>
              <a:t>teaching assistant</a:t>
            </a:r>
            <a:r>
              <a:rPr lang="en-GB" sz="1400" dirty="0" smtClean="0">
                <a:solidFill>
                  <a:srgbClr val="404040"/>
                </a:solidFill>
              </a:rPr>
              <a:t> </a:t>
            </a:r>
            <a:r>
              <a:rPr lang="en-GB" sz="1400" dirty="0" smtClean="0">
                <a:solidFill>
                  <a:srgbClr val="7F7F7F"/>
                </a:solidFill>
              </a:rPr>
              <a:t>and my virtual mother from now on. </a:t>
            </a:r>
            <a:endParaRPr lang="fi-FI" sz="1400" dirty="0" smtClean="0">
              <a:solidFill>
                <a:srgbClr val="7F7F7F"/>
              </a:solidFill>
            </a:endParaRPr>
          </a:p>
          <a:p>
            <a:pPr lvl="0">
              <a:buFont typeface="Arial"/>
              <a:buChar char="•"/>
            </a:pPr>
            <a:r>
              <a:rPr lang="en-GB" sz="1400" dirty="0" smtClean="0">
                <a:solidFill>
                  <a:srgbClr val="7F7F7F"/>
                </a:solidFill>
              </a:rPr>
              <a:t>Petri has guided me in </a:t>
            </a:r>
            <a:r>
              <a:rPr lang="en-GB" sz="1400" b="1" dirty="0" smtClean="0">
                <a:solidFill>
                  <a:srgbClr val="404040"/>
                </a:solidFill>
              </a:rPr>
              <a:t>when and how</a:t>
            </a:r>
            <a:r>
              <a:rPr lang="en-GB" sz="1400" dirty="0" smtClean="0">
                <a:solidFill>
                  <a:srgbClr val="404040"/>
                </a:solidFill>
              </a:rPr>
              <a:t> </a:t>
            </a:r>
            <a:r>
              <a:rPr lang="en-GB" sz="1400" dirty="0" smtClean="0">
                <a:solidFill>
                  <a:srgbClr val="7F7F7F"/>
                </a:solidFill>
              </a:rPr>
              <a:t>I should work. </a:t>
            </a:r>
            <a:endParaRPr lang="fi-FI" sz="1400" dirty="0" smtClean="0">
              <a:solidFill>
                <a:srgbClr val="7F7F7F"/>
              </a:solidFill>
            </a:endParaRPr>
          </a:p>
          <a:p>
            <a:pPr lvl="0">
              <a:buFont typeface="Arial"/>
              <a:buChar char="•"/>
            </a:pPr>
            <a:r>
              <a:rPr lang="en-GB" sz="1400" dirty="0" smtClean="0">
                <a:solidFill>
                  <a:srgbClr val="7F7F7F"/>
                </a:solidFill>
              </a:rPr>
              <a:t>A lot of things I would certainly have forgotten, if Petri was not there </a:t>
            </a:r>
            <a:r>
              <a:rPr lang="en-GB" sz="1400" b="1" dirty="0" smtClean="0">
                <a:solidFill>
                  <a:srgbClr val="404040"/>
                </a:solidFill>
              </a:rPr>
              <a:t>reminding</a:t>
            </a:r>
            <a:r>
              <a:rPr lang="en-GB" sz="1400" dirty="0" smtClean="0">
                <a:solidFill>
                  <a:srgbClr val="7F7F7F"/>
                </a:solidFill>
              </a:rPr>
              <a:t> and </a:t>
            </a:r>
            <a:r>
              <a:rPr lang="en-GB" sz="1400" b="1" dirty="0" smtClean="0">
                <a:solidFill>
                  <a:srgbClr val="404040"/>
                </a:solidFill>
              </a:rPr>
              <a:t>guiding</a:t>
            </a:r>
            <a:r>
              <a:rPr lang="en-GB" sz="1400" dirty="0" smtClean="0">
                <a:solidFill>
                  <a:srgbClr val="7F7F7F"/>
                </a:solidFill>
              </a:rPr>
              <a:t> me.</a:t>
            </a:r>
            <a:endParaRPr lang="fi-FI" sz="1400" dirty="0" smtClean="0">
              <a:solidFill>
                <a:srgbClr val="7F7F7F"/>
              </a:solidFill>
            </a:endParaRPr>
          </a:p>
          <a:p>
            <a:pPr lvl="0">
              <a:buFont typeface="Arial"/>
              <a:buChar char="•"/>
            </a:pPr>
            <a:r>
              <a:rPr lang="en-GB" sz="1400" b="1" dirty="0" smtClean="0">
                <a:solidFill>
                  <a:srgbClr val="404040"/>
                </a:solidFill>
              </a:rPr>
              <a:t>My first task</a:t>
            </a:r>
            <a:r>
              <a:rPr lang="en-GB" sz="1400" dirty="0" smtClean="0">
                <a:solidFill>
                  <a:srgbClr val="404040"/>
                </a:solidFill>
              </a:rPr>
              <a:t> </a:t>
            </a:r>
            <a:r>
              <a:rPr lang="en-GB" sz="1400" dirty="0" smtClean="0">
                <a:solidFill>
                  <a:srgbClr val="7F7F7F"/>
                </a:solidFill>
              </a:rPr>
              <a:t>was to tell to Petri what kind of timetable </a:t>
            </a:r>
            <a:r>
              <a:rPr lang="en-GB" sz="1400" dirty="0" err="1" smtClean="0">
                <a:solidFill>
                  <a:srgbClr val="7F7F7F"/>
                </a:solidFill>
              </a:rPr>
              <a:t>i</a:t>
            </a:r>
            <a:r>
              <a:rPr lang="en-GB" sz="1400" dirty="0" smtClean="0">
                <a:solidFill>
                  <a:srgbClr val="7F7F7F"/>
                </a:solidFill>
              </a:rPr>
              <a:t> have. </a:t>
            </a:r>
            <a:endParaRPr lang="fi-FI" sz="1400" dirty="0" smtClean="0">
              <a:solidFill>
                <a:srgbClr val="7F7F7F"/>
              </a:solidFill>
            </a:endParaRPr>
          </a:p>
          <a:p>
            <a:pPr lvl="0">
              <a:buFont typeface="Arial"/>
              <a:buChar char="•"/>
            </a:pPr>
            <a:r>
              <a:rPr lang="en-GB" sz="1400" dirty="0" smtClean="0">
                <a:solidFill>
                  <a:srgbClr val="7F7F7F"/>
                </a:solidFill>
              </a:rPr>
              <a:t>One of the best things in PLEI has been the fact that I can </a:t>
            </a:r>
            <a:r>
              <a:rPr lang="en-GB" sz="1400" b="1" dirty="0" smtClean="0">
                <a:solidFill>
                  <a:srgbClr val="404040"/>
                </a:solidFill>
              </a:rPr>
              <a:t>travel in time</a:t>
            </a:r>
            <a:r>
              <a:rPr lang="en-GB" sz="1400" dirty="0" smtClean="0">
                <a:solidFill>
                  <a:srgbClr val="7F7F7F"/>
                </a:solidFill>
              </a:rPr>
              <a:t>. </a:t>
            </a:r>
            <a:endParaRPr lang="fi-FI" sz="1400" dirty="0" smtClean="0">
              <a:solidFill>
                <a:srgbClr val="7F7F7F"/>
              </a:solidFill>
            </a:endParaRPr>
          </a:p>
          <a:p>
            <a:pPr lvl="0">
              <a:buFont typeface="Arial"/>
              <a:buChar char="•"/>
            </a:pPr>
            <a:r>
              <a:rPr lang="en-GB" sz="1400" dirty="0" smtClean="0">
                <a:solidFill>
                  <a:srgbClr val="7F7F7F"/>
                </a:solidFill>
              </a:rPr>
              <a:t>Automatic </a:t>
            </a:r>
            <a:r>
              <a:rPr lang="en-GB" sz="1400" dirty="0" err="1" smtClean="0">
                <a:solidFill>
                  <a:srgbClr val="7F7F7F"/>
                </a:solidFill>
              </a:rPr>
              <a:t>timelining</a:t>
            </a:r>
            <a:r>
              <a:rPr lang="en-GB" sz="1400" dirty="0" smtClean="0">
                <a:solidFill>
                  <a:srgbClr val="7F7F7F"/>
                </a:solidFill>
              </a:rPr>
              <a:t> has helped me especially in </a:t>
            </a:r>
            <a:r>
              <a:rPr lang="en-GB" sz="1400" b="1" dirty="0" smtClean="0">
                <a:solidFill>
                  <a:srgbClr val="404040"/>
                </a:solidFill>
              </a:rPr>
              <a:t>preparing</a:t>
            </a:r>
            <a:r>
              <a:rPr lang="en-GB" sz="1400" dirty="0" smtClean="0">
                <a:solidFill>
                  <a:srgbClr val="7F7F7F"/>
                </a:solidFill>
              </a:rPr>
              <a:t> for exams. </a:t>
            </a:r>
            <a:endParaRPr lang="fi-FI" sz="1400" dirty="0" smtClean="0">
              <a:solidFill>
                <a:srgbClr val="7F7F7F"/>
              </a:solidFill>
            </a:endParaRPr>
          </a:p>
          <a:p>
            <a:pPr lvl="0">
              <a:buFont typeface="Arial"/>
              <a:buChar char="•"/>
            </a:pPr>
            <a:r>
              <a:rPr lang="en-GB" sz="1400" dirty="0" smtClean="0">
                <a:solidFill>
                  <a:srgbClr val="7F7F7F"/>
                </a:solidFill>
              </a:rPr>
              <a:t>On a </a:t>
            </a:r>
            <a:r>
              <a:rPr lang="en-GB" sz="1400" b="1" dirty="0" smtClean="0">
                <a:solidFill>
                  <a:srgbClr val="404040"/>
                </a:solidFill>
              </a:rPr>
              <a:t>parallel</a:t>
            </a:r>
            <a:r>
              <a:rPr lang="en-GB" sz="1400" dirty="0" smtClean="0">
                <a:solidFill>
                  <a:srgbClr val="7F7F7F"/>
                </a:solidFill>
              </a:rPr>
              <a:t> timeline I have been able to see lessons, guidance of my teachers, comments and questions. </a:t>
            </a:r>
            <a:endParaRPr lang="fi-FI" sz="1400" dirty="0" smtClean="0">
              <a:solidFill>
                <a:srgbClr val="7F7F7F"/>
              </a:solidFill>
            </a:endParaRPr>
          </a:p>
          <a:p>
            <a:pPr lvl="0">
              <a:buFont typeface="Arial"/>
              <a:buChar char="•"/>
            </a:pPr>
            <a:r>
              <a:rPr lang="en-GB" sz="1400" dirty="0" smtClean="0">
                <a:solidFill>
                  <a:srgbClr val="7F7F7F"/>
                </a:solidFill>
              </a:rPr>
              <a:t>Working with PLEI gives you </a:t>
            </a:r>
            <a:r>
              <a:rPr lang="en-GB" sz="1400" b="1" dirty="0" smtClean="0">
                <a:solidFill>
                  <a:srgbClr val="404040"/>
                </a:solidFill>
              </a:rPr>
              <a:t>credits</a:t>
            </a:r>
            <a:r>
              <a:rPr lang="en-GB" sz="1400" dirty="0" smtClean="0">
                <a:solidFill>
                  <a:srgbClr val="7F7F7F"/>
                </a:solidFill>
              </a:rPr>
              <a:t> and </a:t>
            </a:r>
            <a:r>
              <a:rPr lang="en-GB" sz="1400" b="1" dirty="0" smtClean="0">
                <a:solidFill>
                  <a:srgbClr val="404040"/>
                </a:solidFill>
              </a:rPr>
              <a:t>points</a:t>
            </a:r>
            <a:r>
              <a:rPr lang="en-GB" sz="1400" dirty="0" smtClean="0">
                <a:solidFill>
                  <a:srgbClr val="7F7F7F"/>
                </a:solidFill>
              </a:rPr>
              <a:t>. </a:t>
            </a:r>
            <a:endParaRPr lang="fi-FI" sz="1400" dirty="0" smtClean="0">
              <a:solidFill>
                <a:srgbClr val="7F7F7F"/>
              </a:solidFill>
            </a:endParaRPr>
          </a:p>
          <a:p>
            <a:pPr lvl="0">
              <a:buFont typeface="Arial"/>
              <a:buChar char="•"/>
            </a:pPr>
            <a:r>
              <a:rPr lang="en-GB" sz="1400" u="sng" dirty="0" smtClean="0">
                <a:solidFill>
                  <a:srgbClr val="7F7F7F"/>
                </a:solidFill>
              </a:rPr>
              <a:t>I</a:t>
            </a:r>
            <a:r>
              <a:rPr lang="en-GB" sz="1400" dirty="0" smtClean="0">
                <a:solidFill>
                  <a:srgbClr val="7F7F7F"/>
                </a:solidFill>
              </a:rPr>
              <a:t>f we are having a </a:t>
            </a:r>
            <a:r>
              <a:rPr lang="en-GB" sz="1400" b="1" dirty="0" smtClean="0">
                <a:solidFill>
                  <a:srgbClr val="404040"/>
                </a:solidFill>
              </a:rPr>
              <a:t>team work</a:t>
            </a:r>
            <a:r>
              <a:rPr lang="en-GB" sz="1400" dirty="0" smtClean="0">
                <a:solidFill>
                  <a:srgbClr val="7F7F7F"/>
                </a:solidFill>
              </a:rPr>
              <a:t>, we can send a time capsule of our group or team. </a:t>
            </a:r>
            <a:endParaRPr lang="fi-FI" sz="1400" dirty="0" smtClean="0">
              <a:solidFill>
                <a:srgbClr val="7F7F7F"/>
              </a:solidFill>
            </a:endParaRPr>
          </a:p>
          <a:p>
            <a:pPr lvl="0">
              <a:buFont typeface="Arial"/>
              <a:buChar char="•"/>
            </a:pPr>
            <a:r>
              <a:rPr lang="en-GB" sz="1400" dirty="0" smtClean="0">
                <a:solidFill>
                  <a:srgbClr val="7F7F7F"/>
                </a:solidFill>
              </a:rPr>
              <a:t>As a senior student I have also been able to study courses in </a:t>
            </a:r>
            <a:r>
              <a:rPr lang="en-GB" sz="1400" b="1" dirty="0" smtClean="0">
                <a:solidFill>
                  <a:srgbClr val="404040"/>
                </a:solidFill>
              </a:rPr>
              <a:t>other schools</a:t>
            </a:r>
            <a:r>
              <a:rPr lang="en-GB" sz="1400" dirty="0" smtClean="0">
                <a:solidFill>
                  <a:srgbClr val="7F7F7F"/>
                </a:solidFill>
              </a:rPr>
              <a:t>.</a:t>
            </a:r>
            <a:endParaRPr lang="fi-FI" sz="1400" dirty="0" smtClean="0">
              <a:solidFill>
                <a:srgbClr val="7F7F7F"/>
              </a:solidFill>
            </a:endParaRPr>
          </a:p>
          <a:p>
            <a:pPr lvl="0">
              <a:buFont typeface="Arial"/>
              <a:buChar char="•"/>
            </a:pPr>
            <a:r>
              <a:rPr lang="en-GB" sz="1400" dirty="0" smtClean="0">
                <a:solidFill>
                  <a:srgbClr val="7F7F7F"/>
                </a:solidFill>
              </a:rPr>
              <a:t>I used my PLEI and </a:t>
            </a:r>
            <a:r>
              <a:rPr lang="en-GB" sz="1400" b="1" dirty="0" smtClean="0">
                <a:solidFill>
                  <a:srgbClr val="404040"/>
                </a:solidFill>
              </a:rPr>
              <a:t>employer</a:t>
            </a:r>
            <a:r>
              <a:rPr lang="en-GB" sz="1400" dirty="0" smtClean="0">
                <a:solidFill>
                  <a:srgbClr val="7F7F7F"/>
                </a:solidFill>
              </a:rPr>
              <a:t> saw that I have been working hard at school and I can express myself in many ways </a:t>
            </a:r>
            <a:endParaRPr lang="fi-FI" sz="1400" dirty="0" smtClean="0">
              <a:solidFill>
                <a:srgbClr val="7F7F7F"/>
              </a:solidFill>
            </a:endParaRPr>
          </a:p>
          <a:p>
            <a:pPr lvl="0">
              <a:buFont typeface="Arial"/>
              <a:buChar char="•"/>
            </a:pPr>
            <a:r>
              <a:rPr lang="en-GB" sz="1400" dirty="0" smtClean="0">
                <a:solidFill>
                  <a:srgbClr val="7F7F7F"/>
                </a:solidFill>
              </a:rPr>
              <a:t>PLEI can be opened and edited using </a:t>
            </a:r>
            <a:r>
              <a:rPr lang="en-GB" sz="1400" b="1" dirty="0" smtClean="0">
                <a:solidFill>
                  <a:srgbClr val="404040"/>
                </a:solidFill>
              </a:rPr>
              <a:t>any device</a:t>
            </a:r>
            <a:r>
              <a:rPr lang="en-GB" sz="1400" dirty="0" smtClean="0">
                <a:solidFill>
                  <a:srgbClr val="404040"/>
                </a:solidFill>
              </a:rPr>
              <a:t> </a:t>
            </a:r>
            <a:r>
              <a:rPr lang="en-GB" sz="1400" dirty="0" smtClean="0">
                <a:solidFill>
                  <a:srgbClr val="7F7F7F"/>
                </a:solidFill>
              </a:rPr>
              <a:t>that is online and has a web browser. </a:t>
            </a:r>
            <a:endParaRPr lang="fi-FI" sz="1400" dirty="0" smtClean="0">
              <a:solidFill>
                <a:srgbClr val="7F7F7F"/>
              </a:solidFill>
            </a:endParaRPr>
          </a:p>
          <a:p>
            <a:pPr lvl="0">
              <a:buFont typeface="Arial"/>
              <a:buChar char="•"/>
            </a:pPr>
            <a:r>
              <a:rPr lang="en-GB" sz="1400" dirty="0" smtClean="0">
                <a:solidFill>
                  <a:srgbClr val="7F7F7F"/>
                </a:solidFill>
              </a:rPr>
              <a:t>Through the use of PLEI teachers have noticed that students are more active and </a:t>
            </a:r>
            <a:r>
              <a:rPr lang="en-GB" sz="1400" b="1" dirty="0" smtClean="0">
                <a:solidFill>
                  <a:srgbClr val="404040"/>
                </a:solidFill>
              </a:rPr>
              <a:t>engaged in designing</a:t>
            </a:r>
            <a:r>
              <a:rPr lang="en-GB" sz="1400" dirty="0" smtClean="0">
                <a:solidFill>
                  <a:srgbClr val="404040"/>
                </a:solidFill>
              </a:rPr>
              <a:t> </a:t>
            </a:r>
            <a:r>
              <a:rPr lang="en-GB" sz="1400" dirty="0" smtClean="0">
                <a:solidFill>
                  <a:srgbClr val="7F7F7F"/>
                </a:solidFill>
              </a:rPr>
              <a:t>their own learning strategies. </a:t>
            </a:r>
            <a:endParaRPr lang="fi-FI" sz="1400" dirty="0" smtClean="0">
              <a:solidFill>
                <a:srgbClr val="7F7F7F"/>
              </a:solidFill>
            </a:endParaRPr>
          </a:p>
          <a:p>
            <a:pPr lvl="0">
              <a:buFont typeface="Arial"/>
              <a:buChar char="•"/>
            </a:pPr>
            <a:r>
              <a:rPr lang="en-GB" sz="1400" dirty="0" smtClean="0">
                <a:solidFill>
                  <a:srgbClr val="7F7F7F"/>
                </a:solidFill>
              </a:rPr>
              <a:t>PLEI has also been supporting better </a:t>
            </a:r>
            <a:r>
              <a:rPr lang="en-GB" sz="1400" b="1" dirty="0" smtClean="0">
                <a:solidFill>
                  <a:srgbClr val="404040"/>
                </a:solidFill>
              </a:rPr>
              <a:t>contact</a:t>
            </a:r>
            <a:r>
              <a:rPr lang="en-GB" sz="1400" b="1" dirty="0" smtClean="0">
                <a:solidFill>
                  <a:srgbClr val="7F7F7F"/>
                </a:solidFill>
              </a:rPr>
              <a:t> </a:t>
            </a:r>
            <a:r>
              <a:rPr lang="en-GB" sz="1400" dirty="0" smtClean="0">
                <a:solidFill>
                  <a:srgbClr val="7F7F7F"/>
                </a:solidFill>
              </a:rPr>
              <a:t>between student and teachers. </a:t>
            </a:r>
            <a:endParaRPr lang="fi-FI" sz="1400" dirty="0" smtClean="0">
              <a:solidFill>
                <a:srgbClr val="7F7F7F"/>
              </a:solidFill>
            </a:endParaRPr>
          </a:p>
          <a:p>
            <a:pPr lvl="0">
              <a:buFont typeface="Arial"/>
              <a:buChar char="•"/>
            </a:pPr>
            <a:r>
              <a:rPr lang="en-GB" sz="1400" dirty="0" smtClean="0">
                <a:solidFill>
                  <a:srgbClr val="7F7F7F"/>
                </a:solidFill>
              </a:rPr>
              <a:t>PLEI has a surprising important role in the formation of </a:t>
            </a:r>
            <a:r>
              <a:rPr lang="en-GB" sz="1400" b="1" dirty="0" smtClean="0">
                <a:solidFill>
                  <a:srgbClr val="404040"/>
                </a:solidFill>
              </a:rPr>
              <a:t>learning landscape</a:t>
            </a:r>
            <a:r>
              <a:rPr lang="en-GB" sz="1400" dirty="0" smtClean="0">
                <a:solidFill>
                  <a:srgbClr val="404040"/>
                </a:solidFill>
              </a:rPr>
              <a:t> </a:t>
            </a:r>
            <a:r>
              <a:rPr lang="en-GB" sz="1400" dirty="0" smtClean="0">
                <a:solidFill>
                  <a:srgbClr val="7F7F7F"/>
                </a:solidFill>
              </a:rPr>
              <a:t>of the 21st century education. </a:t>
            </a:r>
            <a:endParaRPr lang="fi-FI" sz="1400" dirty="0" smtClean="0">
              <a:solidFill>
                <a:srgbClr val="7F7F7F"/>
              </a:solidFill>
            </a:endParaRPr>
          </a:p>
          <a:p>
            <a:endParaRPr lang="en-GB" sz="1400" dirty="0" smtClean="0">
              <a:solidFill>
                <a:schemeClr val="tx1">
                  <a:lumMod val="50000"/>
                  <a:lumOff val="50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4073829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Bild 4" descr="HG_4kreiscoverc_ppt01.jpg"/>
          <p:cNvPicPr>
            <a:picLocks noChangeAspect="1"/>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144000" cy="6858000"/>
          </a:xfrm>
          <a:prstGeom prst="rect">
            <a:avLst/>
          </a:prstGeom>
        </p:spPr>
      </p:pic>
      <p:sp>
        <p:nvSpPr>
          <p:cNvPr id="4" name="Rechteck 3"/>
          <p:cNvSpPr/>
          <p:nvPr/>
        </p:nvSpPr>
        <p:spPr>
          <a:xfrm>
            <a:off x="3563888" y="2564904"/>
            <a:ext cx="4716016" cy="830997"/>
          </a:xfrm>
          <a:prstGeom prst="rect">
            <a:avLst/>
          </a:prstGeom>
        </p:spPr>
        <p:txBody>
          <a:bodyPr wrap="square" lIns="0" tIns="0" rIns="0" bIns="0">
            <a:spAutoFit/>
          </a:bodyPr>
          <a:lstStyle/>
          <a:p>
            <a:pPr algn="r"/>
            <a:r>
              <a:rPr lang="fi-FI" sz="3200" b="1" dirty="0" smtClean="0">
                <a:solidFill>
                  <a:srgbClr val="227EB7"/>
                </a:solidFill>
                <a:latin typeface="Vectora LT 75 Bold"/>
                <a:cs typeface="Vectora LT 75 Bold"/>
              </a:rPr>
              <a:t>PLE- PLATFORM</a:t>
            </a:r>
            <a:endParaRPr lang="de-DE" sz="3200" b="1" dirty="0" smtClean="0">
              <a:solidFill>
                <a:srgbClr val="227EB7"/>
              </a:solidFill>
              <a:latin typeface="Vectora LT 75 Bold"/>
              <a:cs typeface="Vectora LT 75 Bold"/>
            </a:endParaRPr>
          </a:p>
          <a:p>
            <a:pPr algn="r" fontAlgn="ctr"/>
            <a:r>
              <a:rPr lang="de-AT" sz="2200" b="1" dirty="0" smtClean="0">
                <a:solidFill>
                  <a:srgbClr val="1B3276"/>
                </a:solidFill>
                <a:latin typeface="Vectora LT 45 Light"/>
                <a:cs typeface="Vectora LT 45 Light"/>
              </a:rPr>
              <a:t>Lang &amp; Lounaskorpi</a:t>
            </a:r>
            <a:endParaRPr lang="de-DE" sz="2200" b="1" dirty="0">
              <a:solidFill>
                <a:srgbClr val="1B3276"/>
              </a:solidFill>
              <a:latin typeface="Vectora LT 45 Light"/>
              <a:cs typeface="Vectora LT 45 Light"/>
            </a:endParaRPr>
          </a:p>
        </p:txBody>
      </p:sp>
      <p:pic>
        <p:nvPicPr>
          <p:cNvPr id="10" name="Bild 9" descr="EU_co funded.jpg"/>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779912" y="6309320"/>
            <a:ext cx="1466698" cy="362102"/>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13534169"/>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uorakulmio 3"/>
          <p:cNvSpPr/>
          <p:nvPr/>
        </p:nvSpPr>
        <p:spPr>
          <a:xfrm>
            <a:off x="0" y="0"/>
            <a:ext cx="9525000" cy="152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5361" name="Kuva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5780" y="624364"/>
            <a:ext cx="3414713" cy="256032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5362" name="Tekstiruutu 6"/>
          <p:cNvSpPr txBox="1">
            <a:spLocks noChangeArrowheads="1"/>
          </p:cNvSpPr>
          <p:nvPr/>
        </p:nvSpPr>
        <p:spPr bwMode="auto">
          <a:xfrm>
            <a:off x="2241141" y="0"/>
            <a:ext cx="4693059" cy="83099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91439" tIns="45719" rIns="91439" bIns="4571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fi-FI" sz="2800" b="1" dirty="0">
                <a:solidFill>
                  <a:srgbClr val="227EB7"/>
                </a:solidFill>
                <a:latin typeface="Arial" charset="0"/>
              </a:rPr>
              <a:t>STUDYING IN THE CLOUD</a:t>
            </a:r>
            <a:endParaRPr lang="fi-FI" sz="2800" b="1" dirty="0" smtClean="0">
              <a:solidFill>
                <a:srgbClr val="227EB7"/>
              </a:solidFill>
              <a:latin typeface="Arial" charset="0"/>
            </a:endParaRPr>
          </a:p>
          <a:p>
            <a:pPr algn="ctr" eaLnBrk="1" hangingPunct="1"/>
            <a:r>
              <a:rPr lang="fi-FI" sz="2000" b="1" dirty="0" err="1" smtClean="0">
                <a:solidFill>
                  <a:srgbClr val="227EB7"/>
                </a:solidFill>
                <a:latin typeface="Arial" charset="0"/>
              </a:rPr>
              <a:t>What</a:t>
            </a:r>
            <a:r>
              <a:rPr lang="fi-FI" sz="2000" b="1" dirty="0" smtClean="0">
                <a:solidFill>
                  <a:srgbClr val="227EB7"/>
                </a:solidFill>
                <a:latin typeface="Arial" charset="0"/>
              </a:rPr>
              <a:t> </a:t>
            </a:r>
            <a:r>
              <a:rPr lang="fi-FI" sz="2000" b="1" dirty="0" err="1">
                <a:solidFill>
                  <a:srgbClr val="227EB7"/>
                </a:solidFill>
                <a:latin typeface="Arial" charset="0"/>
              </a:rPr>
              <a:t>one</a:t>
            </a:r>
            <a:r>
              <a:rPr lang="fi-FI" sz="2000" b="1" dirty="0">
                <a:solidFill>
                  <a:srgbClr val="227EB7"/>
                </a:solidFill>
                <a:latin typeface="Arial" charset="0"/>
              </a:rPr>
              <a:t> </a:t>
            </a:r>
            <a:r>
              <a:rPr lang="fi-FI" sz="2000" b="1" dirty="0" err="1">
                <a:solidFill>
                  <a:srgbClr val="227EB7"/>
                </a:solidFill>
                <a:latin typeface="Arial" charset="0"/>
              </a:rPr>
              <a:t>needs</a:t>
            </a:r>
            <a:r>
              <a:rPr lang="fi-FI" sz="2000" b="1" dirty="0">
                <a:solidFill>
                  <a:srgbClr val="227EB7"/>
                </a:solidFill>
                <a:latin typeface="Arial" charset="0"/>
              </a:rPr>
              <a:t>?</a:t>
            </a:r>
            <a:endParaRPr lang="fi-FI" b="1" dirty="0">
              <a:solidFill>
                <a:srgbClr val="227EB7"/>
              </a:solidFill>
              <a:latin typeface="Arial"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87626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uorakulmio 5"/>
          <p:cNvSpPr/>
          <p:nvPr/>
        </p:nvSpPr>
        <p:spPr>
          <a:xfrm>
            <a:off x="0" y="0"/>
            <a:ext cx="9525000" cy="152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6385" name="Kuva 3"/>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5780" y="624364"/>
            <a:ext cx="3414713" cy="256032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nvGrpSpPr>
          <p:cNvPr id="2" name="Ryhmitä 14"/>
          <p:cNvGrpSpPr>
            <a:grpSpLocks/>
          </p:cNvGrpSpPr>
          <p:nvPr/>
        </p:nvGrpSpPr>
        <p:grpSpPr bwMode="auto">
          <a:xfrm>
            <a:off x="277178" y="147162"/>
            <a:ext cx="1902317" cy="3913346"/>
            <a:chOff x="278057" y="147876"/>
            <a:chExt cx="1902060" cy="3913444"/>
          </a:xfrm>
        </p:grpSpPr>
        <p:sp>
          <p:nvSpPr>
            <p:cNvPr id="9" name="Tekstiruutu 8"/>
            <p:cNvSpPr txBox="1"/>
            <p:nvPr/>
          </p:nvSpPr>
          <p:spPr>
            <a:xfrm>
              <a:off x="520912" y="147876"/>
              <a:ext cx="1659205" cy="1200359"/>
            </a:xfrm>
            <a:prstGeom prst="rect">
              <a:avLst/>
            </a:prstGeom>
            <a:noFill/>
          </p:spPr>
          <p:txBody>
            <a:bodyPr wrap="none">
              <a:spAutoFit/>
            </a:bodyPr>
            <a:lstStyle/>
            <a:p>
              <a:pPr marL="285747" indent="-285747">
                <a:buFontTx/>
                <a:buChar char="-"/>
                <a:defRPr/>
              </a:pPr>
              <a:r>
                <a:rPr lang="fi-FI" dirty="0" err="1"/>
                <a:t>DropBox</a:t>
              </a:r>
              <a:endParaRPr lang="fi-FI" dirty="0"/>
            </a:p>
            <a:p>
              <a:pPr marL="285747" indent="-285747">
                <a:buFontTx/>
                <a:buChar char="-"/>
                <a:defRPr/>
              </a:pPr>
              <a:r>
                <a:rPr lang="fi-FI" dirty="0" err="1"/>
                <a:t>ICloud</a:t>
              </a:r>
              <a:endParaRPr lang="fi-FI" dirty="0"/>
            </a:p>
            <a:p>
              <a:pPr marL="285747" indent="-285747">
                <a:buFontTx/>
                <a:buChar char="-"/>
                <a:defRPr/>
              </a:pPr>
              <a:r>
                <a:rPr lang="fi-FI" dirty="0" err="1"/>
                <a:t>IlonaIT</a:t>
              </a:r>
              <a:r>
                <a:rPr lang="fi-FI" dirty="0"/>
                <a:t> </a:t>
              </a:r>
              <a:r>
                <a:rPr lang="fi-FI" dirty="0" err="1"/>
                <a:t>cloud</a:t>
              </a:r>
              <a:endParaRPr lang="fi-FI" dirty="0"/>
            </a:p>
            <a:p>
              <a:pPr>
                <a:defRPr/>
              </a:pPr>
              <a:endParaRPr lang="fi-FI" dirty="0"/>
            </a:p>
          </p:txBody>
        </p:sp>
        <p:sp>
          <p:nvSpPr>
            <p:cNvPr id="16389" name="Tekstiruutu 13"/>
            <p:cNvSpPr txBox="1">
              <a:spLocks noChangeArrowheads="1"/>
            </p:cNvSpPr>
            <p:nvPr/>
          </p:nvSpPr>
          <p:spPr bwMode="auto">
            <a:xfrm>
              <a:off x="278057" y="2306993"/>
              <a:ext cx="1838965" cy="175432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marL="285750" indent="-28575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Tx/>
                <a:buChar char="-"/>
              </a:pPr>
              <a:r>
                <a:rPr lang="fi-FI" sz="1800">
                  <a:latin typeface="Arial" charset="0"/>
                </a:rPr>
                <a:t>Moodle</a:t>
              </a:r>
            </a:p>
            <a:p>
              <a:pPr eaLnBrk="1" hangingPunct="1">
                <a:buFontTx/>
                <a:buChar char="-"/>
              </a:pPr>
              <a:r>
                <a:rPr lang="fi-FI" sz="1800">
                  <a:latin typeface="Arial" charset="0"/>
                </a:rPr>
                <a:t>IT*s Learning</a:t>
              </a:r>
            </a:p>
            <a:p>
              <a:pPr eaLnBrk="1" hangingPunct="1">
                <a:buFontTx/>
                <a:buChar char="-"/>
              </a:pPr>
              <a:r>
                <a:rPr lang="fi-FI" sz="1800">
                  <a:latin typeface="Arial" charset="0"/>
                </a:rPr>
                <a:t>Blackboard</a:t>
              </a:r>
            </a:p>
            <a:p>
              <a:pPr eaLnBrk="1" hangingPunct="1">
                <a:buFontTx/>
                <a:buChar char="-"/>
              </a:pPr>
              <a:r>
                <a:rPr lang="fi-FI" sz="1800">
                  <a:latin typeface="Arial" charset="0"/>
                </a:rPr>
                <a:t>Fronter</a:t>
              </a:r>
            </a:p>
            <a:p>
              <a:pPr eaLnBrk="1" hangingPunct="1">
                <a:buFontTx/>
                <a:buChar char="-"/>
              </a:pPr>
              <a:endParaRPr lang="fi-FI" sz="1800">
                <a:latin typeface="Arial" charset="0"/>
              </a:endParaRPr>
            </a:p>
            <a:p>
              <a:pPr eaLnBrk="1" hangingPunct="1">
                <a:buFontTx/>
                <a:buChar char="-"/>
              </a:pPr>
              <a:endParaRPr lang="fi-FI" sz="1800">
                <a:latin typeface="Arial" charset="0"/>
              </a:endParaRPr>
            </a:p>
          </p:txBody>
        </p:sp>
      </p:grpSp>
      <p:sp>
        <p:nvSpPr>
          <p:cNvPr id="7" name="Tekstiruutu 6"/>
          <p:cNvSpPr txBox="1">
            <a:spLocks noChangeArrowheads="1"/>
          </p:cNvSpPr>
          <p:nvPr/>
        </p:nvSpPr>
        <p:spPr bwMode="auto">
          <a:xfrm>
            <a:off x="2241141" y="0"/>
            <a:ext cx="4693059" cy="83099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91439" tIns="45719" rIns="91439" bIns="4571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fi-FI" sz="2800" b="1" dirty="0">
                <a:solidFill>
                  <a:srgbClr val="227EB7"/>
                </a:solidFill>
                <a:latin typeface="Arial" charset="0"/>
              </a:rPr>
              <a:t>STUDYING IN THE CLOUD</a:t>
            </a:r>
            <a:endParaRPr lang="fi-FI" sz="2800" b="1" dirty="0" smtClean="0">
              <a:solidFill>
                <a:srgbClr val="227EB7"/>
              </a:solidFill>
              <a:latin typeface="Arial" charset="0"/>
            </a:endParaRPr>
          </a:p>
          <a:p>
            <a:pPr algn="ctr" eaLnBrk="1" hangingPunct="1"/>
            <a:r>
              <a:rPr lang="fi-FI" sz="2000" b="1" dirty="0" err="1" smtClean="0">
                <a:solidFill>
                  <a:srgbClr val="227EB7"/>
                </a:solidFill>
                <a:latin typeface="Arial" charset="0"/>
              </a:rPr>
              <a:t>What</a:t>
            </a:r>
            <a:r>
              <a:rPr lang="fi-FI" sz="2000" b="1" dirty="0" smtClean="0">
                <a:solidFill>
                  <a:srgbClr val="227EB7"/>
                </a:solidFill>
                <a:latin typeface="Arial" charset="0"/>
              </a:rPr>
              <a:t> </a:t>
            </a:r>
            <a:r>
              <a:rPr lang="fi-FI" sz="2000" b="1" dirty="0" err="1">
                <a:solidFill>
                  <a:srgbClr val="227EB7"/>
                </a:solidFill>
                <a:latin typeface="Arial" charset="0"/>
              </a:rPr>
              <a:t>one</a:t>
            </a:r>
            <a:r>
              <a:rPr lang="fi-FI" sz="2000" b="1" dirty="0">
                <a:solidFill>
                  <a:srgbClr val="227EB7"/>
                </a:solidFill>
                <a:latin typeface="Arial" charset="0"/>
              </a:rPr>
              <a:t> </a:t>
            </a:r>
            <a:r>
              <a:rPr lang="fi-FI" sz="2000" b="1" dirty="0" err="1">
                <a:solidFill>
                  <a:srgbClr val="227EB7"/>
                </a:solidFill>
                <a:latin typeface="Arial" charset="0"/>
              </a:rPr>
              <a:t>needs</a:t>
            </a:r>
            <a:r>
              <a:rPr lang="fi-FI" sz="2000" b="1" dirty="0">
                <a:solidFill>
                  <a:srgbClr val="227EB7"/>
                </a:solidFill>
                <a:latin typeface="Arial" charset="0"/>
              </a:rPr>
              <a:t>?</a:t>
            </a:r>
            <a:endParaRPr lang="fi-FI" b="1" dirty="0">
              <a:solidFill>
                <a:srgbClr val="227EB7"/>
              </a:solidFill>
              <a:latin typeface="Arial"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51290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Suorakulmio 10"/>
          <p:cNvSpPr/>
          <p:nvPr/>
        </p:nvSpPr>
        <p:spPr>
          <a:xfrm>
            <a:off x="0" y="0"/>
            <a:ext cx="9525000" cy="152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7409" name="Kuva 3"/>
          <p:cNvPicPr>
            <a:picLocks noChangeAspect="1"/>
          </p:cNvPicPr>
          <p:nvPr/>
        </p:nvPicPr>
        <p:blipFill>
          <a:blip r:embed="rId2">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5780" y="624364"/>
            <a:ext cx="3414713" cy="256032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7410" name="Tekstiruutu 7"/>
          <p:cNvSpPr txBox="1">
            <a:spLocks noChangeArrowheads="1"/>
          </p:cNvSpPr>
          <p:nvPr/>
        </p:nvSpPr>
        <p:spPr bwMode="auto">
          <a:xfrm>
            <a:off x="3769043" y="1144429"/>
            <a:ext cx="1813084" cy="92297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91439" tIns="45719" rIns="91439" bIns="45719">
            <a:spAutoFit/>
          </a:bodyPr>
          <a:lstStyle>
            <a:lvl1pPr marL="285750" indent="-28575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Tx/>
              <a:buChar char="-"/>
            </a:pPr>
            <a:r>
              <a:rPr lang="fi-FI" sz="1800">
                <a:latin typeface="Arial" charset="0"/>
              </a:rPr>
              <a:t>Office 365</a:t>
            </a:r>
          </a:p>
          <a:p>
            <a:pPr eaLnBrk="1" hangingPunct="1">
              <a:buFontTx/>
              <a:buChar char="-"/>
            </a:pPr>
            <a:r>
              <a:rPr lang="fi-FI" sz="1800">
                <a:latin typeface="Arial" charset="0"/>
              </a:rPr>
              <a:t>Google Drive</a:t>
            </a:r>
          </a:p>
          <a:p>
            <a:pPr eaLnBrk="1" hangingPunct="1">
              <a:buFontTx/>
              <a:buChar char="-"/>
            </a:pPr>
            <a:endParaRPr lang="fi-FI" sz="1800">
              <a:latin typeface="Arial" charset="0"/>
            </a:endParaRPr>
          </a:p>
        </p:txBody>
      </p:sp>
      <p:sp>
        <p:nvSpPr>
          <p:cNvPr id="17411" name="Tekstiruutu 12"/>
          <p:cNvSpPr txBox="1">
            <a:spLocks noChangeArrowheads="1"/>
          </p:cNvSpPr>
          <p:nvPr/>
        </p:nvSpPr>
        <p:spPr bwMode="auto">
          <a:xfrm>
            <a:off x="7290912" y="3230404"/>
            <a:ext cx="1057275" cy="64579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91439" tIns="45719" rIns="91439" bIns="4571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800">
                <a:latin typeface="Arial" charset="0"/>
              </a:rPr>
              <a:t>Ethernet</a:t>
            </a:r>
          </a:p>
          <a:p>
            <a:pPr eaLnBrk="1" hangingPunct="1"/>
            <a:endParaRPr lang="fi-FI" sz="1800">
              <a:latin typeface="Arial" charset="0"/>
            </a:endParaRPr>
          </a:p>
        </p:txBody>
      </p:sp>
      <p:grpSp>
        <p:nvGrpSpPr>
          <p:cNvPr id="2" name="Ryhmitä 14"/>
          <p:cNvGrpSpPr>
            <a:grpSpLocks/>
          </p:cNvGrpSpPr>
          <p:nvPr/>
        </p:nvGrpSpPr>
        <p:grpSpPr bwMode="auto">
          <a:xfrm>
            <a:off x="277178" y="147162"/>
            <a:ext cx="1902317" cy="3913346"/>
            <a:chOff x="278057" y="147876"/>
            <a:chExt cx="1902060" cy="3913444"/>
          </a:xfrm>
        </p:grpSpPr>
        <p:sp>
          <p:nvSpPr>
            <p:cNvPr id="9" name="Tekstiruutu 8"/>
            <p:cNvSpPr txBox="1"/>
            <p:nvPr/>
          </p:nvSpPr>
          <p:spPr>
            <a:xfrm>
              <a:off x="520912" y="147876"/>
              <a:ext cx="1659205" cy="1200359"/>
            </a:xfrm>
            <a:prstGeom prst="rect">
              <a:avLst/>
            </a:prstGeom>
            <a:noFill/>
          </p:spPr>
          <p:txBody>
            <a:bodyPr wrap="none">
              <a:spAutoFit/>
            </a:bodyPr>
            <a:lstStyle/>
            <a:p>
              <a:pPr marL="285747" indent="-285747">
                <a:buFontTx/>
                <a:buChar char="-"/>
                <a:defRPr/>
              </a:pPr>
              <a:r>
                <a:rPr lang="fi-FI" dirty="0" err="1"/>
                <a:t>DropBox</a:t>
              </a:r>
              <a:endParaRPr lang="fi-FI" dirty="0"/>
            </a:p>
            <a:p>
              <a:pPr marL="285747" indent="-285747">
                <a:buFontTx/>
                <a:buChar char="-"/>
                <a:defRPr/>
              </a:pPr>
              <a:r>
                <a:rPr lang="fi-FI" dirty="0" err="1"/>
                <a:t>Icloud</a:t>
              </a:r>
              <a:endParaRPr lang="fi-FI" dirty="0"/>
            </a:p>
            <a:p>
              <a:pPr marL="285747" indent="-285747">
                <a:buFontTx/>
                <a:buChar char="-"/>
                <a:defRPr/>
              </a:pPr>
              <a:r>
                <a:rPr lang="fi-FI" dirty="0" err="1"/>
                <a:t>IlonaIT</a:t>
              </a:r>
              <a:r>
                <a:rPr lang="fi-FI" dirty="0"/>
                <a:t> </a:t>
              </a:r>
              <a:r>
                <a:rPr lang="fi-FI" dirty="0" err="1"/>
                <a:t>cloud</a:t>
              </a:r>
              <a:endParaRPr lang="fi-FI" dirty="0"/>
            </a:p>
            <a:p>
              <a:pPr>
                <a:defRPr/>
              </a:pPr>
              <a:endParaRPr lang="fi-FI" dirty="0"/>
            </a:p>
          </p:txBody>
        </p:sp>
        <p:sp>
          <p:nvSpPr>
            <p:cNvPr id="17418" name="Tekstiruutu 13"/>
            <p:cNvSpPr txBox="1">
              <a:spLocks noChangeArrowheads="1"/>
            </p:cNvSpPr>
            <p:nvPr/>
          </p:nvSpPr>
          <p:spPr bwMode="auto">
            <a:xfrm>
              <a:off x="278057" y="2306993"/>
              <a:ext cx="1838965" cy="175432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marL="285750" indent="-28575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Tx/>
                <a:buChar char="-"/>
              </a:pPr>
              <a:r>
                <a:rPr lang="fi-FI" sz="1800">
                  <a:latin typeface="Arial" charset="0"/>
                </a:rPr>
                <a:t>Moodle</a:t>
              </a:r>
            </a:p>
            <a:p>
              <a:pPr eaLnBrk="1" hangingPunct="1">
                <a:buFontTx/>
                <a:buChar char="-"/>
              </a:pPr>
              <a:r>
                <a:rPr lang="fi-FI" sz="1800">
                  <a:latin typeface="Arial" charset="0"/>
                </a:rPr>
                <a:t>IT*s Learning</a:t>
              </a:r>
            </a:p>
            <a:p>
              <a:pPr eaLnBrk="1" hangingPunct="1">
                <a:buFontTx/>
                <a:buChar char="-"/>
              </a:pPr>
              <a:r>
                <a:rPr lang="fi-FI" sz="1800">
                  <a:latin typeface="Arial" charset="0"/>
                </a:rPr>
                <a:t>Blackboard</a:t>
              </a:r>
            </a:p>
            <a:p>
              <a:pPr eaLnBrk="1" hangingPunct="1">
                <a:buFontTx/>
                <a:buChar char="-"/>
              </a:pPr>
              <a:r>
                <a:rPr lang="fi-FI" sz="1800">
                  <a:latin typeface="Arial" charset="0"/>
                </a:rPr>
                <a:t>Fronter</a:t>
              </a:r>
            </a:p>
            <a:p>
              <a:pPr eaLnBrk="1" hangingPunct="1">
                <a:buFontTx/>
                <a:buChar char="-"/>
              </a:pPr>
              <a:endParaRPr lang="fi-FI" sz="1800">
                <a:latin typeface="Arial" charset="0"/>
              </a:endParaRPr>
            </a:p>
            <a:p>
              <a:pPr eaLnBrk="1" hangingPunct="1">
                <a:buFontTx/>
                <a:buChar char="-"/>
              </a:pPr>
              <a:endParaRPr lang="fi-FI" sz="1800">
                <a:latin typeface="Arial" charset="0"/>
              </a:endParaRPr>
            </a:p>
          </p:txBody>
        </p:sp>
      </p:grpSp>
      <p:grpSp>
        <p:nvGrpSpPr>
          <p:cNvPr id="3" name="Ryhmitä 18"/>
          <p:cNvGrpSpPr>
            <a:grpSpLocks/>
          </p:cNvGrpSpPr>
          <p:nvPr/>
        </p:nvGrpSpPr>
        <p:grpSpPr bwMode="auto">
          <a:xfrm>
            <a:off x="5580698" y="908685"/>
            <a:ext cx="3096102" cy="2321719"/>
            <a:chOff x="5580112" y="908720"/>
            <a:chExt cx="3096507" cy="2322380"/>
          </a:xfrm>
        </p:grpSpPr>
        <p:pic>
          <p:nvPicPr>
            <p:cNvPr id="17415" name="Kuva 4"/>
            <p:cNvPicPr>
              <a:picLocks noChangeAspect="1"/>
            </p:cNvPicPr>
            <p:nvPr/>
          </p:nvPicPr>
          <p:blipFill>
            <a:blip r:embed="rId3">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580112" y="908720"/>
              <a:ext cx="3096507" cy="232238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7416" name="Tekstiruutu 15"/>
            <p:cNvSpPr txBox="1">
              <a:spLocks noChangeArrowheads="1"/>
            </p:cNvSpPr>
            <p:nvPr/>
          </p:nvSpPr>
          <p:spPr bwMode="auto">
            <a:xfrm>
              <a:off x="6569910" y="2204864"/>
              <a:ext cx="1565582" cy="3694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800" b="1">
                  <a:solidFill>
                    <a:schemeClr val="bg1"/>
                  </a:solidFill>
                  <a:latin typeface="Arial" charset="0"/>
                </a:rPr>
                <a:t>Online Tools</a:t>
              </a:r>
            </a:p>
          </p:txBody>
        </p:sp>
      </p:grpSp>
      <p:sp>
        <p:nvSpPr>
          <p:cNvPr id="12" name="Tekstiruutu 6"/>
          <p:cNvSpPr txBox="1">
            <a:spLocks noChangeArrowheads="1"/>
          </p:cNvSpPr>
          <p:nvPr/>
        </p:nvSpPr>
        <p:spPr bwMode="auto">
          <a:xfrm>
            <a:off x="2241141" y="0"/>
            <a:ext cx="4693059" cy="83099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91439" tIns="45719" rIns="91439" bIns="4571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fi-FI" sz="2800" b="1" dirty="0">
                <a:solidFill>
                  <a:srgbClr val="227EB7"/>
                </a:solidFill>
                <a:latin typeface="Arial" charset="0"/>
              </a:rPr>
              <a:t>STUDYING IN THE CLOUD</a:t>
            </a:r>
            <a:endParaRPr lang="fi-FI" sz="2800" b="1" dirty="0" smtClean="0">
              <a:solidFill>
                <a:srgbClr val="227EB7"/>
              </a:solidFill>
              <a:latin typeface="Arial" charset="0"/>
            </a:endParaRPr>
          </a:p>
          <a:p>
            <a:pPr algn="ctr" eaLnBrk="1" hangingPunct="1"/>
            <a:r>
              <a:rPr lang="fi-FI" sz="2000" b="1" dirty="0" err="1" smtClean="0">
                <a:solidFill>
                  <a:srgbClr val="227EB7"/>
                </a:solidFill>
                <a:latin typeface="Arial" charset="0"/>
              </a:rPr>
              <a:t>What</a:t>
            </a:r>
            <a:r>
              <a:rPr lang="fi-FI" sz="2000" b="1" dirty="0" smtClean="0">
                <a:solidFill>
                  <a:srgbClr val="227EB7"/>
                </a:solidFill>
                <a:latin typeface="Arial" charset="0"/>
              </a:rPr>
              <a:t> </a:t>
            </a:r>
            <a:r>
              <a:rPr lang="fi-FI" sz="2000" b="1" dirty="0" err="1">
                <a:solidFill>
                  <a:srgbClr val="227EB7"/>
                </a:solidFill>
                <a:latin typeface="Arial" charset="0"/>
              </a:rPr>
              <a:t>one</a:t>
            </a:r>
            <a:r>
              <a:rPr lang="fi-FI" sz="2000" b="1" dirty="0">
                <a:solidFill>
                  <a:srgbClr val="227EB7"/>
                </a:solidFill>
                <a:latin typeface="Arial" charset="0"/>
              </a:rPr>
              <a:t> </a:t>
            </a:r>
            <a:r>
              <a:rPr lang="fi-FI" sz="2000" b="1" dirty="0" err="1">
                <a:solidFill>
                  <a:srgbClr val="227EB7"/>
                </a:solidFill>
                <a:latin typeface="Arial" charset="0"/>
              </a:rPr>
              <a:t>needs</a:t>
            </a:r>
            <a:r>
              <a:rPr lang="fi-FI" sz="2000" b="1" dirty="0">
                <a:solidFill>
                  <a:srgbClr val="227EB7"/>
                </a:solidFill>
                <a:latin typeface="Arial" charset="0"/>
              </a:rPr>
              <a:t>?</a:t>
            </a:r>
            <a:endParaRPr lang="fi-FI" b="1" dirty="0">
              <a:solidFill>
                <a:srgbClr val="227EB7"/>
              </a:solidFill>
              <a:latin typeface="Arial"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86036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Suorakulmio 15"/>
          <p:cNvSpPr/>
          <p:nvPr/>
        </p:nvSpPr>
        <p:spPr>
          <a:xfrm>
            <a:off x="0" y="0"/>
            <a:ext cx="9525000" cy="152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8433" name="Kuva 3"/>
          <p:cNvPicPr>
            <a:picLocks noChangeAspect="1"/>
          </p:cNvPicPr>
          <p:nvPr/>
        </p:nvPicPr>
        <p:blipFill>
          <a:blip r:embed="rId2">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5780" y="624364"/>
            <a:ext cx="3414713" cy="256032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8434" name="Tekstiruutu 7"/>
          <p:cNvSpPr txBox="1">
            <a:spLocks noChangeArrowheads="1"/>
          </p:cNvSpPr>
          <p:nvPr/>
        </p:nvSpPr>
        <p:spPr bwMode="auto">
          <a:xfrm>
            <a:off x="3769043" y="1144429"/>
            <a:ext cx="1813084" cy="92297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91439" tIns="45719" rIns="91439" bIns="45719">
            <a:spAutoFit/>
          </a:bodyPr>
          <a:lstStyle>
            <a:lvl1pPr marL="285750" indent="-28575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Tx/>
              <a:buChar char="-"/>
            </a:pPr>
            <a:r>
              <a:rPr lang="fi-FI" sz="1800">
                <a:latin typeface="Arial" charset="0"/>
              </a:rPr>
              <a:t>Office 365</a:t>
            </a:r>
          </a:p>
          <a:p>
            <a:pPr eaLnBrk="1" hangingPunct="1">
              <a:buFontTx/>
              <a:buChar char="-"/>
            </a:pPr>
            <a:r>
              <a:rPr lang="fi-FI" sz="1800">
                <a:latin typeface="Arial" charset="0"/>
              </a:rPr>
              <a:t>Google Drive</a:t>
            </a:r>
          </a:p>
          <a:p>
            <a:pPr eaLnBrk="1" hangingPunct="1">
              <a:buFontTx/>
              <a:buChar char="-"/>
            </a:pPr>
            <a:endParaRPr lang="fi-FI" sz="1800">
              <a:latin typeface="Arial" charset="0"/>
            </a:endParaRPr>
          </a:p>
        </p:txBody>
      </p:sp>
      <p:sp>
        <p:nvSpPr>
          <p:cNvPr id="12" name="Tekstiruutu 11"/>
          <p:cNvSpPr txBox="1"/>
          <p:nvPr/>
        </p:nvSpPr>
        <p:spPr>
          <a:xfrm>
            <a:off x="4383405" y="5839302"/>
            <a:ext cx="1146466" cy="923328"/>
          </a:xfrm>
          <a:prstGeom prst="rect">
            <a:avLst/>
          </a:prstGeom>
          <a:noFill/>
        </p:spPr>
        <p:txBody>
          <a:bodyPr wrap="none" lIns="91439" tIns="45719" rIns="91439" bIns="45719">
            <a:spAutoFit/>
          </a:bodyPr>
          <a:lstStyle/>
          <a:p>
            <a:pPr>
              <a:defRPr/>
            </a:pPr>
            <a:r>
              <a:rPr lang="fi-FI" dirty="0"/>
              <a:t>-   </a:t>
            </a:r>
            <a:r>
              <a:rPr lang="fi-FI" dirty="0" err="1"/>
              <a:t>eBooks</a:t>
            </a:r>
            <a:endParaRPr lang="fi-FI" dirty="0"/>
          </a:p>
          <a:p>
            <a:pPr marL="285747" indent="-285747">
              <a:buFontTx/>
              <a:buChar char="-"/>
              <a:defRPr/>
            </a:pPr>
            <a:r>
              <a:rPr lang="fi-FI" dirty="0" err="1"/>
              <a:t>Dicaios</a:t>
            </a:r>
            <a:endParaRPr lang="fi-FI" dirty="0"/>
          </a:p>
          <a:p>
            <a:pPr marL="285747" indent="-285747">
              <a:buFontTx/>
              <a:buChar char="-"/>
              <a:defRPr/>
            </a:pPr>
            <a:r>
              <a:rPr lang="fi-FI" dirty="0"/>
              <a:t>OER</a:t>
            </a:r>
          </a:p>
        </p:txBody>
      </p:sp>
      <p:sp>
        <p:nvSpPr>
          <p:cNvPr id="18436" name="Tekstiruutu 12"/>
          <p:cNvSpPr txBox="1">
            <a:spLocks noChangeArrowheads="1"/>
          </p:cNvSpPr>
          <p:nvPr/>
        </p:nvSpPr>
        <p:spPr bwMode="auto">
          <a:xfrm>
            <a:off x="7290912" y="3230404"/>
            <a:ext cx="1057275" cy="64579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91439" tIns="45719" rIns="91439" bIns="4571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800">
                <a:latin typeface="Arial" charset="0"/>
              </a:rPr>
              <a:t>Ethernet</a:t>
            </a:r>
          </a:p>
          <a:p>
            <a:pPr eaLnBrk="1" hangingPunct="1"/>
            <a:endParaRPr lang="fi-FI" sz="1800">
              <a:latin typeface="Arial" charset="0"/>
            </a:endParaRPr>
          </a:p>
        </p:txBody>
      </p:sp>
      <p:grpSp>
        <p:nvGrpSpPr>
          <p:cNvPr id="2" name="Ryhmitä 14"/>
          <p:cNvGrpSpPr>
            <a:grpSpLocks/>
          </p:cNvGrpSpPr>
          <p:nvPr/>
        </p:nvGrpSpPr>
        <p:grpSpPr bwMode="auto">
          <a:xfrm>
            <a:off x="277178" y="147162"/>
            <a:ext cx="1902317" cy="3913346"/>
            <a:chOff x="278057" y="147876"/>
            <a:chExt cx="1902060" cy="3913444"/>
          </a:xfrm>
        </p:grpSpPr>
        <p:sp>
          <p:nvSpPr>
            <p:cNvPr id="9" name="Tekstiruutu 8"/>
            <p:cNvSpPr txBox="1"/>
            <p:nvPr/>
          </p:nvSpPr>
          <p:spPr>
            <a:xfrm>
              <a:off x="520912" y="147876"/>
              <a:ext cx="1659205" cy="1200359"/>
            </a:xfrm>
            <a:prstGeom prst="rect">
              <a:avLst/>
            </a:prstGeom>
            <a:noFill/>
          </p:spPr>
          <p:txBody>
            <a:bodyPr wrap="none">
              <a:spAutoFit/>
            </a:bodyPr>
            <a:lstStyle/>
            <a:p>
              <a:pPr marL="285747" indent="-285747">
                <a:buFontTx/>
                <a:buChar char="-"/>
                <a:defRPr/>
              </a:pPr>
              <a:r>
                <a:rPr lang="fi-FI" dirty="0" err="1"/>
                <a:t>DropBox</a:t>
              </a:r>
              <a:endParaRPr lang="fi-FI" dirty="0"/>
            </a:p>
            <a:p>
              <a:pPr marL="285747" indent="-285747">
                <a:buFontTx/>
                <a:buChar char="-"/>
                <a:defRPr/>
              </a:pPr>
              <a:r>
                <a:rPr lang="fi-FI" dirty="0" err="1"/>
                <a:t>Icloud</a:t>
              </a:r>
              <a:endParaRPr lang="fi-FI" dirty="0"/>
            </a:p>
            <a:p>
              <a:pPr marL="285747" indent="-285747">
                <a:buFontTx/>
                <a:buChar char="-"/>
                <a:defRPr/>
              </a:pPr>
              <a:r>
                <a:rPr lang="fi-FI" dirty="0" err="1"/>
                <a:t>IlonaIT</a:t>
              </a:r>
              <a:r>
                <a:rPr lang="fi-FI" dirty="0"/>
                <a:t> </a:t>
              </a:r>
              <a:r>
                <a:rPr lang="fi-FI" dirty="0" err="1"/>
                <a:t>cloud</a:t>
              </a:r>
              <a:endParaRPr lang="fi-FI" dirty="0"/>
            </a:p>
            <a:p>
              <a:pPr>
                <a:defRPr/>
              </a:pPr>
              <a:endParaRPr lang="fi-FI" dirty="0"/>
            </a:p>
          </p:txBody>
        </p:sp>
        <p:sp>
          <p:nvSpPr>
            <p:cNvPr id="18447" name="Tekstiruutu 13"/>
            <p:cNvSpPr txBox="1">
              <a:spLocks noChangeArrowheads="1"/>
            </p:cNvSpPr>
            <p:nvPr/>
          </p:nvSpPr>
          <p:spPr bwMode="auto">
            <a:xfrm>
              <a:off x="278057" y="2306993"/>
              <a:ext cx="1838965" cy="175432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marL="285750" indent="-28575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Tx/>
                <a:buChar char="-"/>
              </a:pPr>
              <a:r>
                <a:rPr lang="fi-FI" sz="1800">
                  <a:latin typeface="Arial" charset="0"/>
                </a:rPr>
                <a:t>Moodle</a:t>
              </a:r>
            </a:p>
            <a:p>
              <a:pPr eaLnBrk="1" hangingPunct="1">
                <a:buFontTx/>
                <a:buChar char="-"/>
              </a:pPr>
              <a:r>
                <a:rPr lang="fi-FI" sz="1800">
                  <a:latin typeface="Arial" charset="0"/>
                </a:rPr>
                <a:t>IT*s Learning</a:t>
              </a:r>
            </a:p>
            <a:p>
              <a:pPr eaLnBrk="1" hangingPunct="1">
                <a:buFontTx/>
                <a:buChar char="-"/>
              </a:pPr>
              <a:r>
                <a:rPr lang="fi-FI" sz="1800">
                  <a:latin typeface="Arial" charset="0"/>
                </a:rPr>
                <a:t>Blackboard</a:t>
              </a:r>
            </a:p>
            <a:p>
              <a:pPr eaLnBrk="1" hangingPunct="1">
                <a:buFontTx/>
                <a:buChar char="-"/>
              </a:pPr>
              <a:r>
                <a:rPr lang="fi-FI" sz="1800">
                  <a:latin typeface="Arial" charset="0"/>
                </a:rPr>
                <a:t>Fronter</a:t>
              </a:r>
            </a:p>
            <a:p>
              <a:pPr eaLnBrk="1" hangingPunct="1">
                <a:buFontTx/>
                <a:buChar char="-"/>
              </a:pPr>
              <a:endParaRPr lang="fi-FI" sz="1800">
                <a:latin typeface="Arial" charset="0"/>
              </a:endParaRPr>
            </a:p>
            <a:p>
              <a:pPr eaLnBrk="1" hangingPunct="1">
                <a:buFontTx/>
                <a:buChar char="-"/>
              </a:pPr>
              <a:endParaRPr lang="fi-FI" sz="1800">
                <a:latin typeface="Arial" charset="0"/>
              </a:endParaRPr>
            </a:p>
          </p:txBody>
        </p:sp>
      </p:grpSp>
      <p:grpSp>
        <p:nvGrpSpPr>
          <p:cNvPr id="3" name="Ryhmitä 18"/>
          <p:cNvGrpSpPr>
            <a:grpSpLocks/>
          </p:cNvGrpSpPr>
          <p:nvPr/>
        </p:nvGrpSpPr>
        <p:grpSpPr bwMode="auto">
          <a:xfrm>
            <a:off x="5580698" y="908685"/>
            <a:ext cx="3096102" cy="2321719"/>
            <a:chOff x="5580112" y="908720"/>
            <a:chExt cx="3096507" cy="2322380"/>
          </a:xfrm>
        </p:grpSpPr>
        <p:pic>
          <p:nvPicPr>
            <p:cNvPr id="18444" name="Kuva 4"/>
            <p:cNvPicPr>
              <a:picLocks noChangeAspect="1"/>
            </p:cNvPicPr>
            <p:nvPr/>
          </p:nvPicPr>
          <p:blipFill>
            <a:blip r:embed="rId3">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580112" y="908720"/>
              <a:ext cx="3096507" cy="232238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8445" name="Tekstiruutu 15"/>
            <p:cNvSpPr txBox="1">
              <a:spLocks noChangeArrowheads="1"/>
            </p:cNvSpPr>
            <p:nvPr/>
          </p:nvSpPr>
          <p:spPr bwMode="auto">
            <a:xfrm>
              <a:off x="6569910" y="2204864"/>
              <a:ext cx="1565582" cy="3694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800" b="1">
                  <a:solidFill>
                    <a:schemeClr val="bg1"/>
                  </a:solidFill>
                  <a:latin typeface="Arial" charset="0"/>
                </a:rPr>
                <a:t>Online Tools</a:t>
              </a:r>
            </a:p>
          </p:txBody>
        </p:sp>
      </p:grpSp>
      <p:grpSp>
        <p:nvGrpSpPr>
          <p:cNvPr id="4" name="Ryhmitä 17"/>
          <p:cNvGrpSpPr>
            <a:grpSpLocks/>
          </p:cNvGrpSpPr>
          <p:nvPr/>
        </p:nvGrpSpPr>
        <p:grpSpPr bwMode="auto">
          <a:xfrm>
            <a:off x="3414713" y="3687604"/>
            <a:ext cx="2747487" cy="2094548"/>
            <a:chOff x="3413956" y="3933056"/>
            <a:chExt cx="2748136" cy="2095454"/>
          </a:xfrm>
        </p:grpSpPr>
        <p:pic>
          <p:nvPicPr>
            <p:cNvPr id="18442" name="Kuva 5"/>
            <p:cNvPicPr>
              <a:picLocks noChangeAspect="1"/>
            </p:cNvPicPr>
            <p:nvPr/>
          </p:nvPicPr>
          <p:blipFill>
            <a:blip r:embed="rId4">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13956" y="3933056"/>
              <a:ext cx="2748136" cy="209545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8443" name="Tekstiruutu 16"/>
            <p:cNvSpPr txBox="1">
              <a:spLocks noChangeArrowheads="1"/>
            </p:cNvSpPr>
            <p:nvPr/>
          </p:nvSpPr>
          <p:spPr bwMode="auto">
            <a:xfrm>
              <a:off x="3927883" y="5151346"/>
              <a:ext cx="1416596" cy="36949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800" b="1" dirty="0" err="1">
                  <a:latin typeface="Arial" charset="0"/>
                </a:rPr>
                <a:t>E-Materials</a:t>
              </a:r>
              <a:endParaRPr lang="fi-FI" sz="1800" b="1" dirty="0">
                <a:latin typeface="Arial" charset="0"/>
              </a:endParaRPr>
            </a:p>
          </p:txBody>
        </p:sp>
      </p:grpSp>
      <p:sp>
        <p:nvSpPr>
          <p:cNvPr id="18440" name="Tekstiruutu 10"/>
          <p:cNvSpPr txBox="1">
            <a:spLocks noChangeArrowheads="1"/>
          </p:cNvSpPr>
          <p:nvPr/>
        </p:nvSpPr>
        <p:spPr bwMode="auto">
          <a:xfrm>
            <a:off x="1913097" y="3610452"/>
            <a:ext cx="1480185" cy="64579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91439" tIns="45719" rIns="91439" bIns="4571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800">
                <a:latin typeface="Arial" charset="0"/>
              </a:rPr>
              <a:t>-SanomaPro </a:t>
            </a:r>
          </a:p>
          <a:p>
            <a:pPr eaLnBrk="1" hangingPunct="1"/>
            <a:r>
              <a:rPr lang="fi-FI" sz="1800">
                <a:latin typeface="Arial" charset="0"/>
              </a:rPr>
              <a:t>Learning</a:t>
            </a:r>
          </a:p>
        </p:txBody>
      </p:sp>
      <p:sp>
        <p:nvSpPr>
          <p:cNvPr id="17" name="Tekstiruutu 6"/>
          <p:cNvSpPr txBox="1">
            <a:spLocks noChangeArrowheads="1"/>
          </p:cNvSpPr>
          <p:nvPr/>
        </p:nvSpPr>
        <p:spPr bwMode="auto">
          <a:xfrm>
            <a:off x="2241141" y="0"/>
            <a:ext cx="4693059" cy="83099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91439" tIns="45719" rIns="91439" bIns="4571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fi-FI" sz="2800" b="1" dirty="0">
                <a:solidFill>
                  <a:srgbClr val="227EB7"/>
                </a:solidFill>
                <a:latin typeface="Arial" charset="0"/>
              </a:rPr>
              <a:t>STUDYING IN THE CLOUD</a:t>
            </a:r>
            <a:endParaRPr lang="fi-FI" sz="2800" b="1" dirty="0" smtClean="0">
              <a:solidFill>
                <a:srgbClr val="227EB7"/>
              </a:solidFill>
              <a:latin typeface="Arial" charset="0"/>
            </a:endParaRPr>
          </a:p>
          <a:p>
            <a:pPr algn="ctr" eaLnBrk="1" hangingPunct="1"/>
            <a:r>
              <a:rPr lang="fi-FI" sz="2000" b="1" dirty="0" err="1" smtClean="0">
                <a:solidFill>
                  <a:srgbClr val="227EB7"/>
                </a:solidFill>
                <a:latin typeface="Arial" charset="0"/>
              </a:rPr>
              <a:t>What</a:t>
            </a:r>
            <a:r>
              <a:rPr lang="fi-FI" sz="2000" b="1" dirty="0" smtClean="0">
                <a:solidFill>
                  <a:srgbClr val="227EB7"/>
                </a:solidFill>
                <a:latin typeface="Arial" charset="0"/>
              </a:rPr>
              <a:t> </a:t>
            </a:r>
            <a:r>
              <a:rPr lang="fi-FI" sz="2000" b="1" dirty="0" err="1">
                <a:solidFill>
                  <a:srgbClr val="227EB7"/>
                </a:solidFill>
                <a:latin typeface="Arial" charset="0"/>
              </a:rPr>
              <a:t>one</a:t>
            </a:r>
            <a:r>
              <a:rPr lang="fi-FI" sz="2000" b="1" dirty="0">
                <a:solidFill>
                  <a:srgbClr val="227EB7"/>
                </a:solidFill>
                <a:latin typeface="Arial" charset="0"/>
              </a:rPr>
              <a:t> </a:t>
            </a:r>
            <a:r>
              <a:rPr lang="fi-FI" sz="2000" b="1" dirty="0" err="1">
                <a:solidFill>
                  <a:srgbClr val="227EB7"/>
                </a:solidFill>
                <a:latin typeface="Arial" charset="0"/>
              </a:rPr>
              <a:t>needs</a:t>
            </a:r>
            <a:r>
              <a:rPr lang="fi-FI" sz="2000" b="1" dirty="0">
                <a:solidFill>
                  <a:srgbClr val="227EB7"/>
                </a:solidFill>
                <a:latin typeface="Arial" charset="0"/>
              </a:rPr>
              <a:t>?</a:t>
            </a:r>
            <a:endParaRPr lang="fi-FI" b="1" dirty="0">
              <a:solidFill>
                <a:srgbClr val="227EB7"/>
              </a:solidFill>
              <a:latin typeface="Arial"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579059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Suorakulmio 15"/>
          <p:cNvSpPr/>
          <p:nvPr/>
        </p:nvSpPr>
        <p:spPr>
          <a:xfrm>
            <a:off x="0" y="0"/>
            <a:ext cx="9525000" cy="152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8433" name="Kuva 3"/>
          <p:cNvPicPr>
            <a:picLocks noChangeAspect="1"/>
          </p:cNvPicPr>
          <p:nvPr/>
        </p:nvPicPr>
        <p:blipFill>
          <a:blip r:embed="rId2">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5780" y="624364"/>
            <a:ext cx="3414713" cy="256032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8434" name="Tekstiruutu 7"/>
          <p:cNvSpPr txBox="1">
            <a:spLocks noChangeArrowheads="1"/>
          </p:cNvSpPr>
          <p:nvPr/>
        </p:nvSpPr>
        <p:spPr bwMode="auto">
          <a:xfrm>
            <a:off x="3769043" y="1144429"/>
            <a:ext cx="1813084" cy="92297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91439" tIns="45719" rIns="91439" bIns="45719">
            <a:spAutoFit/>
          </a:bodyPr>
          <a:lstStyle>
            <a:lvl1pPr marL="285750" indent="-28575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Tx/>
              <a:buChar char="-"/>
            </a:pPr>
            <a:r>
              <a:rPr lang="fi-FI" sz="1800">
                <a:latin typeface="Arial" charset="0"/>
              </a:rPr>
              <a:t>Office 365</a:t>
            </a:r>
          </a:p>
          <a:p>
            <a:pPr eaLnBrk="1" hangingPunct="1">
              <a:buFontTx/>
              <a:buChar char="-"/>
            </a:pPr>
            <a:r>
              <a:rPr lang="fi-FI" sz="1800">
                <a:latin typeface="Arial" charset="0"/>
              </a:rPr>
              <a:t>Google Drive</a:t>
            </a:r>
          </a:p>
          <a:p>
            <a:pPr eaLnBrk="1" hangingPunct="1">
              <a:buFontTx/>
              <a:buChar char="-"/>
            </a:pPr>
            <a:endParaRPr lang="fi-FI" sz="1800">
              <a:latin typeface="Arial" charset="0"/>
            </a:endParaRPr>
          </a:p>
        </p:txBody>
      </p:sp>
      <p:sp>
        <p:nvSpPr>
          <p:cNvPr id="12" name="Tekstiruutu 11"/>
          <p:cNvSpPr txBox="1"/>
          <p:nvPr/>
        </p:nvSpPr>
        <p:spPr>
          <a:xfrm>
            <a:off x="4383405" y="5839302"/>
            <a:ext cx="1146466" cy="923328"/>
          </a:xfrm>
          <a:prstGeom prst="rect">
            <a:avLst/>
          </a:prstGeom>
          <a:noFill/>
        </p:spPr>
        <p:txBody>
          <a:bodyPr wrap="none" lIns="91439" tIns="45719" rIns="91439" bIns="45719">
            <a:spAutoFit/>
          </a:bodyPr>
          <a:lstStyle/>
          <a:p>
            <a:pPr>
              <a:defRPr/>
            </a:pPr>
            <a:r>
              <a:rPr lang="fi-FI" dirty="0"/>
              <a:t>-   </a:t>
            </a:r>
            <a:r>
              <a:rPr lang="fi-FI" dirty="0" err="1"/>
              <a:t>eBooks</a:t>
            </a:r>
            <a:endParaRPr lang="fi-FI" dirty="0"/>
          </a:p>
          <a:p>
            <a:pPr marL="285747" indent="-285747">
              <a:buFontTx/>
              <a:buChar char="-"/>
              <a:defRPr/>
            </a:pPr>
            <a:r>
              <a:rPr lang="fi-FI" dirty="0" err="1"/>
              <a:t>Dicaios</a:t>
            </a:r>
            <a:endParaRPr lang="fi-FI" dirty="0"/>
          </a:p>
          <a:p>
            <a:pPr marL="285747" indent="-285747">
              <a:buFontTx/>
              <a:buChar char="-"/>
              <a:defRPr/>
            </a:pPr>
            <a:r>
              <a:rPr lang="fi-FI" dirty="0"/>
              <a:t>OER</a:t>
            </a:r>
          </a:p>
        </p:txBody>
      </p:sp>
      <p:sp>
        <p:nvSpPr>
          <p:cNvPr id="18436" name="Tekstiruutu 12"/>
          <p:cNvSpPr txBox="1">
            <a:spLocks noChangeArrowheads="1"/>
          </p:cNvSpPr>
          <p:nvPr/>
        </p:nvSpPr>
        <p:spPr bwMode="auto">
          <a:xfrm>
            <a:off x="7290912" y="3230404"/>
            <a:ext cx="1057275" cy="64579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91439" tIns="45719" rIns="91439" bIns="4571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800">
                <a:latin typeface="Arial" charset="0"/>
              </a:rPr>
              <a:t>Ethernet</a:t>
            </a:r>
          </a:p>
          <a:p>
            <a:pPr eaLnBrk="1" hangingPunct="1"/>
            <a:endParaRPr lang="fi-FI" sz="1800">
              <a:latin typeface="Arial" charset="0"/>
            </a:endParaRPr>
          </a:p>
        </p:txBody>
      </p:sp>
      <p:grpSp>
        <p:nvGrpSpPr>
          <p:cNvPr id="2" name="Ryhmitä 14"/>
          <p:cNvGrpSpPr>
            <a:grpSpLocks/>
          </p:cNvGrpSpPr>
          <p:nvPr/>
        </p:nvGrpSpPr>
        <p:grpSpPr bwMode="auto">
          <a:xfrm>
            <a:off x="277178" y="147162"/>
            <a:ext cx="1902317" cy="3913346"/>
            <a:chOff x="278057" y="147876"/>
            <a:chExt cx="1902060" cy="3913444"/>
          </a:xfrm>
        </p:grpSpPr>
        <p:sp>
          <p:nvSpPr>
            <p:cNvPr id="9" name="Tekstiruutu 8"/>
            <p:cNvSpPr txBox="1"/>
            <p:nvPr/>
          </p:nvSpPr>
          <p:spPr>
            <a:xfrm>
              <a:off x="520912" y="147876"/>
              <a:ext cx="1659205" cy="1200359"/>
            </a:xfrm>
            <a:prstGeom prst="rect">
              <a:avLst/>
            </a:prstGeom>
            <a:noFill/>
          </p:spPr>
          <p:txBody>
            <a:bodyPr wrap="none">
              <a:spAutoFit/>
            </a:bodyPr>
            <a:lstStyle/>
            <a:p>
              <a:pPr marL="285747" indent="-285747">
                <a:buFontTx/>
                <a:buChar char="-"/>
                <a:defRPr/>
              </a:pPr>
              <a:r>
                <a:rPr lang="fi-FI" dirty="0" err="1"/>
                <a:t>DropBox</a:t>
              </a:r>
              <a:endParaRPr lang="fi-FI" dirty="0"/>
            </a:p>
            <a:p>
              <a:pPr marL="285747" indent="-285747">
                <a:buFontTx/>
                <a:buChar char="-"/>
                <a:defRPr/>
              </a:pPr>
              <a:r>
                <a:rPr lang="fi-FI" dirty="0" err="1"/>
                <a:t>Icloud</a:t>
              </a:r>
              <a:endParaRPr lang="fi-FI" dirty="0"/>
            </a:p>
            <a:p>
              <a:pPr marL="285747" indent="-285747">
                <a:buFontTx/>
                <a:buChar char="-"/>
                <a:defRPr/>
              </a:pPr>
              <a:r>
                <a:rPr lang="fi-FI" dirty="0" err="1"/>
                <a:t>IlonaIT</a:t>
              </a:r>
              <a:r>
                <a:rPr lang="fi-FI" dirty="0"/>
                <a:t> </a:t>
              </a:r>
              <a:r>
                <a:rPr lang="fi-FI" dirty="0" err="1"/>
                <a:t>cloud</a:t>
              </a:r>
              <a:endParaRPr lang="fi-FI" dirty="0"/>
            </a:p>
            <a:p>
              <a:pPr>
                <a:defRPr/>
              </a:pPr>
              <a:endParaRPr lang="fi-FI" dirty="0"/>
            </a:p>
          </p:txBody>
        </p:sp>
        <p:sp>
          <p:nvSpPr>
            <p:cNvPr id="18447" name="Tekstiruutu 13"/>
            <p:cNvSpPr txBox="1">
              <a:spLocks noChangeArrowheads="1"/>
            </p:cNvSpPr>
            <p:nvPr/>
          </p:nvSpPr>
          <p:spPr bwMode="auto">
            <a:xfrm>
              <a:off x="278057" y="2306993"/>
              <a:ext cx="1838965" cy="175432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marL="285750" indent="-28575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Tx/>
                <a:buChar char="-"/>
              </a:pPr>
              <a:r>
                <a:rPr lang="fi-FI" sz="1800">
                  <a:latin typeface="Arial" charset="0"/>
                </a:rPr>
                <a:t>Moodle</a:t>
              </a:r>
            </a:p>
            <a:p>
              <a:pPr eaLnBrk="1" hangingPunct="1">
                <a:buFontTx/>
                <a:buChar char="-"/>
              </a:pPr>
              <a:r>
                <a:rPr lang="fi-FI" sz="1800">
                  <a:latin typeface="Arial" charset="0"/>
                </a:rPr>
                <a:t>IT*s Learning</a:t>
              </a:r>
            </a:p>
            <a:p>
              <a:pPr eaLnBrk="1" hangingPunct="1">
                <a:buFontTx/>
                <a:buChar char="-"/>
              </a:pPr>
              <a:r>
                <a:rPr lang="fi-FI" sz="1800">
                  <a:latin typeface="Arial" charset="0"/>
                </a:rPr>
                <a:t>Blackboard</a:t>
              </a:r>
            </a:p>
            <a:p>
              <a:pPr eaLnBrk="1" hangingPunct="1">
                <a:buFontTx/>
                <a:buChar char="-"/>
              </a:pPr>
              <a:r>
                <a:rPr lang="fi-FI" sz="1800">
                  <a:latin typeface="Arial" charset="0"/>
                </a:rPr>
                <a:t>Fronter</a:t>
              </a:r>
            </a:p>
            <a:p>
              <a:pPr eaLnBrk="1" hangingPunct="1">
                <a:buFontTx/>
                <a:buChar char="-"/>
              </a:pPr>
              <a:endParaRPr lang="fi-FI" sz="1800">
                <a:latin typeface="Arial" charset="0"/>
              </a:endParaRPr>
            </a:p>
            <a:p>
              <a:pPr eaLnBrk="1" hangingPunct="1">
                <a:buFontTx/>
                <a:buChar char="-"/>
              </a:pPr>
              <a:endParaRPr lang="fi-FI" sz="1800">
                <a:latin typeface="Arial" charset="0"/>
              </a:endParaRPr>
            </a:p>
          </p:txBody>
        </p:sp>
      </p:grpSp>
      <p:grpSp>
        <p:nvGrpSpPr>
          <p:cNvPr id="3" name="Ryhmitä 18"/>
          <p:cNvGrpSpPr>
            <a:grpSpLocks/>
          </p:cNvGrpSpPr>
          <p:nvPr/>
        </p:nvGrpSpPr>
        <p:grpSpPr bwMode="auto">
          <a:xfrm>
            <a:off x="5580698" y="908685"/>
            <a:ext cx="3096102" cy="2321719"/>
            <a:chOff x="5580112" y="908720"/>
            <a:chExt cx="3096507" cy="2322380"/>
          </a:xfrm>
        </p:grpSpPr>
        <p:pic>
          <p:nvPicPr>
            <p:cNvPr id="18444" name="Kuva 4"/>
            <p:cNvPicPr>
              <a:picLocks noChangeAspect="1"/>
            </p:cNvPicPr>
            <p:nvPr/>
          </p:nvPicPr>
          <p:blipFill>
            <a:blip r:embed="rId3">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580112" y="908720"/>
              <a:ext cx="3096507" cy="232238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8445" name="Tekstiruutu 15"/>
            <p:cNvSpPr txBox="1">
              <a:spLocks noChangeArrowheads="1"/>
            </p:cNvSpPr>
            <p:nvPr/>
          </p:nvSpPr>
          <p:spPr bwMode="auto">
            <a:xfrm>
              <a:off x="6569910" y="2204864"/>
              <a:ext cx="1565582" cy="3694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800" b="1">
                  <a:solidFill>
                    <a:schemeClr val="bg1"/>
                  </a:solidFill>
                  <a:latin typeface="Arial" charset="0"/>
                </a:rPr>
                <a:t>Online Tools</a:t>
              </a:r>
            </a:p>
          </p:txBody>
        </p:sp>
      </p:grpSp>
      <p:grpSp>
        <p:nvGrpSpPr>
          <p:cNvPr id="4" name="Ryhmitä 17"/>
          <p:cNvGrpSpPr>
            <a:grpSpLocks/>
          </p:cNvGrpSpPr>
          <p:nvPr/>
        </p:nvGrpSpPr>
        <p:grpSpPr bwMode="auto">
          <a:xfrm>
            <a:off x="3414713" y="3687604"/>
            <a:ext cx="2747487" cy="2094548"/>
            <a:chOff x="3413956" y="3933056"/>
            <a:chExt cx="2748136" cy="2095454"/>
          </a:xfrm>
        </p:grpSpPr>
        <p:pic>
          <p:nvPicPr>
            <p:cNvPr id="18442" name="Kuva 5"/>
            <p:cNvPicPr>
              <a:picLocks noChangeAspect="1"/>
            </p:cNvPicPr>
            <p:nvPr/>
          </p:nvPicPr>
          <p:blipFill>
            <a:blip r:embed="rId4">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13956" y="3933056"/>
              <a:ext cx="2748136" cy="209545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8443" name="Tekstiruutu 16"/>
            <p:cNvSpPr txBox="1">
              <a:spLocks noChangeArrowheads="1"/>
            </p:cNvSpPr>
            <p:nvPr/>
          </p:nvSpPr>
          <p:spPr bwMode="auto">
            <a:xfrm>
              <a:off x="3927883" y="5151346"/>
              <a:ext cx="1416596" cy="36949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800" b="1" dirty="0" err="1">
                  <a:latin typeface="Arial" charset="0"/>
                </a:rPr>
                <a:t>E-Materials</a:t>
              </a:r>
              <a:endParaRPr lang="fi-FI" sz="1800" b="1" dirty="0">
                <a:latin typeface="Arial" charset="0"/>
              </a:endParaRPr>
            </a:p>
          </p:txBody>
        </p:sp>
      </p:grpSp>
      <p:sp>
        <p:nvSpPr>
          <p:cNvPr id="18440" name="Tekstiruutu 10"/>
          <p:cNvSpPr txBox="1">
            <a:spLocks noChangeArrowheads="1"/>
          </p:cNvSpPr>
          <p:nvPr/>
        </p:nvSpPr>
        <p:spPr bwMode="auto">
          <a:xfrm>
            <a:off x="1913097" y="3610452"/>
            <a:ext cx="1480185" cy="64579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91439" tIns="45719" rIns="91439" bIns="4571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800">
                <a:latin typeface="Arial" charset="0"/>
              </a:rPr>
              <a:t>-SanomaPro </a:t>
            </a:r>
          </a:p>
          <a:p>
            <a:pPr eaLnBrk="1" hangingPunct="1"/>
            <a:r>
              <a:rPr lang="fi-FI" sz="1800">
                <a:latin typeface="Arial" charset="0"/>
              </a:rPr>
              <a:t>Learning</a:t>
            </a:r>
          </a:p>
        </p:txBody>
      </p:sp>
      <p:grpSp>
        <p:nvGrpSpPr>
          <p:cNvPr id="5" name="Ryhmitä 20"/>
          <p:cNvGrpSpPr/>
          <p:nvPr/>
        </p:nvGrpSpPr>
        <p:grpSpPr>
          <a:xfrm>
            <a:off x="2743200" y="1925901"/>
            <a:ext cx="3505200" cy="1710798"/>
            <a:chOff x="2743200" y="1925901"/>
            <a:chExt cx="3505200" cy="1710798"/>
          </a:xfrm>
        </p:grpSpPr>
        <p:sp>
          <p:nvSpPr>
            <p:cNvPr id="17" name="Tasakylkinen kolmio 16"/>
            <p:cNvSpPr/>
            <p:nvPr/>
          </p:nvSpPr>
          <p:spPr>
            <a:xfrm>
              <a:off x="3794760" y="2263140"/>
              <a:ext cx="1425893" cy="1360170"/>
            </a:xfrm>
            <a:prstGeom prst="triangl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lIns="82296" tIns="41148" rIns="82296" bIns="41148" anchor="ctr"/>
            <a:lstStyle/>
            <a:p>
              <a:pPr algn="ctr">
                <a:defRPr/>
              </a:pPr>
              <a:endParaRPr lang="fi-FI"/>
            </a:p>
          </p:txBody>
        </p:sp>
        <p:sp>
          <p:nvSpPr>
            <p:cNvPr id="18" name="Tekstiruutu 2"/>
            <p:cNvSpPr txBox="1">
              <a:spLocks noChangeArrowheads="1"/>
            </p:cNvSpPr>
            <p:nvPr/>
          </p:nvSpPr>
          <p:spPr bwMode="auto">
            <a:xfrm>
              <a:off x="3989070" y="1925901"/>
              <a:ext cx="961940" cy="36009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800" dirty="0" err="1">
                  <a:solidFill>
                    <a:srgbClr val="227EB7"/>
                  </a:solidFill>
                  <a:latin typeface="Arial"/>
                  <a:cs typeface="Arial"/>
                </a:rPr>
                <a:t>Student</a:t>
              </a:r>
              <a:endParaRPr lang="fi-FI" sz="1800" dirty="0">
                <a:solidFill>
                  <a:srgbClr val="227EB7"/>
                </a:solidFill>
                <a:latin typeface="Arial"/>
                <a:cs typeface="Arial"/>
              </a:endParaRPr>
            </a:p>
          </p:txBody>
        </p:sp>
        <p:sp>
          <p:nvSpPr>
            <p:cNvPr id="19" name="Tekstiruutu 20"/>
            <p:cNvSpPr txBox="1">
              <a:spLocks noChangeArrowheads="1"/>
            </p:cNvSpPr>
            <p:nvPr/>
          </p:nvSpPr>
          <p:spPr bwMode="auto">
            <a:xfrm>
              <a:off x="5286685" y="3276600"/>
              <a:ext cx="961715" cy="36009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800" dirty="0" err="1">
                  <a:solidFill>
                    <a:srgbClr val="227EB7"/>
                  </a:solidFill>
                  <a:latin typeface="Arial"/>
                  <a:cs typeface="Arial"/>
                </a:rPr>
                <a:t>Parents</a:t>
              </a:r>
              <a:endParaRPr lang="fi-FI" sz="1800" dirty="0">
                <a:solidFill>
                  <a:srgbClr val="227EB7"/>
                </a:solidFill>
                <a:latin typeface="Arial"/>
                <a:cs typeface="Arial"/>
              </a:endParaRPr>
            </a:p>
          </p:txBody>
        </p:sp>
        <p:sp>
          <p:nvSpPr>
            <p:cNvPr id="20" name="Tekstiruutu 21"/>
            <p:cNvSpPr txBox="1">
              <a:spLocks noChangeArrowheads="1"/>
            </p:cNvSpPr>
            <p:nvPr/>
          </p:nvSpPr>
          <p:spPr bwMode="auto">
            <a:xfrm>
              <a:off x="2743200" y="3200400"/>
              <a:ext cx="1165860" cy="36009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82296" tIns="41148" rIns="82296"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800" dirty="0" err="1">
                  <a:solidFill>
                    <a:srgbClr val="227EB7"/>
                  </a:solidFill>
                  <a:latin typeface="Arial"/>
                  <a:cs typeface="Arial"/>
                </a:rPr>
                <a:t>School</a:t>
              </a:r>
              <a:endParaRPr lang="fi-FI" sz="1800" dirty="0">
                <a:solidFill>
                  <a:srgbClr val="227EB7"/>
                </a:solidFill>
                <a:latin typeface="Arial"/>
                <a:cs typeface="Arial"/>
              </a:endParaRPr>
            </a:p>
          </p:txBody>
        </p:sp>
      </p:grpSp>
      <p:sp>
        <p:nvSpPr>
          <p:cNvPr id="22" name="Tekstiruutu 6"/>
          <p:cNvSpPr txBox="1">
            <a:spLocks noChangeArrowheads="1"/>
          </p:cNvSpPr>
          <p:nvPr/>
        </p:nvSpPr>
        <p:spPr bwMode="auto">
          <a:xfrm>
            <a:off x="2241141" y="0"/>
            <a:ext cx="4693059" cy="83099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91439" tIns="45719" rIns="91439" bIns="4571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fi-FI" sz="2800" b="1" dirty="0">
                <a:solidFill>
                  <a:srgbClr val="227EB7"/>
                </a:solidFill>
                <a:latin typeface="Arial" charset="0"/>
              </a:rPr>
              <a:t>STUDYING IN THE CLOUD</a:t>
            </a:r>
            <a:endParaRPr lang="fi-FI" sz="2800" b="1" dirty="0" smtClean="0">
              <a:solidFill>
                <a:srgbClr val="227EB7"/>
              </a:solidFill>
              <a:latin typeface="Arial" charset="0"/>
            </a:endParaRPr>
          </a:p>
          <a:p>
            <a:pPr algn="ctr" eaLnBrk="1" hangingPunct="1"/>
            <a:r>
              <a:rPr lang="fi-FI" sz="2000" b="1" dirty="0" err="1" smtClean="0">
                <a:solidFill>
                  <a:srgbClr val="227EB7"/>
                </a:solidFill>
                <a:latin typeface="Arial" charset="0"/>
              </a:rPr>
              <a:t>What</a:t>
            </a:r>
            <a:r>
              <a:rPr lang="fi-FI" sz="2000" b="1" dirty="0" smtClean="0">
                <a:solidFill>
                  <a:srgbClr val="227EB7"/>
                </a:solidFill>
                <a:latin typeface="Arial" charset="0"/>
              </a:rPr>
              <a:t> </a:t>
            </a:r>
            <a:r>
              <a:rPr lang="fi-FI" sz="2000" b="1" dirty="0" err="1">
                <a:solidFill>
                  <a:srgbClr val="227EB7"/>
                </a:solidFill>
                <a:latin typeface="Arial" charset="0"/>
              </a:rPr>
              <a:t>one</a:t>
            </a:r>
            <a:r>
              <a:rPr lang="fi-FI" sz="2000" b="1" dirty="0">
                <a:solidFill>
                  <a:srgbClr val="227EB7"/>
                </a:solidFill>
                <a:latin typeface="Arial" charset="0"/>
              </a:rPr>
              <a:t> </a:t>
            </a:r>
            <a:r>
              <a:rPr lang="fi-FI" sz="2000" b="1" dirty="0" err="1">
                <a:solidFill>
                  <a:srgbClr val="227EB7"/>
                </a:solidFill>
                <a:latin typeface="Arial" charset="0"/>
              </a:rPr>
              <a:t>needs</a:t>
            </a:r>
            <a:r>
              <a:rPr lang="fi-FI" sz="2000" b="1" dirty="0">
                <a:solidFill>
                  <a:srgbClr val="227EB7"/>
                </a:solidFill>
                <a:latin typeface="Arial" charset="0"/>
              </a:rPr>
              <a:t>?</a:t>
            </a:r>
            <a:endParaRPr lang="fi-FI" b="1" dirty="0">
              <a:solidFill>
                <a:srgbClr val="227EB7"/>
              </a:solidFill>
              <a:latin typeface="Arial"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57905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Suorakulmio 15"/>
          <p:cNvSpPr/>
          <p:nvPr/>
        </p:nvSpPr>
        <p:spPr>
          <a:xfrm>
            <a:off x="0" y="0"/>
            <a:ext cx="9525000" cy="152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8433" name="Kuva 3"/>
          <p:cNvPicPr>
            <a:picLocks noChangeAspect="1"/>
          </p:cNvPicPr>
          <p:nvPr/>
        </p:nvPicPr>
        <p:blipFill>
          <a:blip r:embed="rId2">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5780" y="624364"/>
            <a:ext cx="3414713" cy="256032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8434" name="Tekstiruutu 7"/>
          <p:cNvSpPr txBox="1">
            <a:spLocks noChangeArrowheads="1"/>
          </p:cNvSpPr>
          <p:nvPr/>
        </p:nvSpPr>
        <p:spPr bwMode="auto">
          <a:xfrm>
            <a:off x="3769043" y="1144429"/>
            <a:ext cx="1813084" cy="92297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91439" tIns="45719" rIns="91439" bIns="45719">
            <a:spAutoFit/>
          </a:bodyPr>
          <a:lstStyle>
            <a:lvl1pPr marL="285750" indent="-28575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Tx/>
              <a:buChar char="-"/>
            </a:pPr>
            <a:r>
              <a:rPr lang="fi-FI" sz="1800">
                <a:latin typeface="Arial" charset="0"/>
              </a:rPr>
              <a:t>Office 365</a:t>
            </a:r>
          </a:p>
          <a:p>
            <a:pPr eaLnBrk="1" hangingPunct="1">
              <a:buFontTx/>
              <a:buChar char="-"/>
            </a:pPr>
            <a:r>
              <a:rPr lang="fi-FI" sz="1800">
                <a:latin typeface="Arial" charset="0"/>
              </a:rPr>
              <a:t>Google Drive</a:t>
            </a:r>
          </a:p>
          <a:p>
            <a:pPr eaLnBrk="1" hangingPunct="1">
              <a:buFontTx/>
              <a:buChar char="-"/>
            </a:pPr>
            <a:endParaRPr lang="fi-FI" sz="1800">
              <a:latin typeface="Arial" charset="0"/>
            </a:endParaRPr>
          </a:p>
        </p:txBody>
      </p:sp>
      <p:sp>
        <p:nvSpPr>
          <p:cNvPr id="12" name="Tekstiruutu 11"/>
          <p:cNvSpPr txBox="1"/>
          <p:nvPr/>
        </p:nvSpPr>
        <p:spPr>
          <a:xfrm>
            <a:off x="4383405" y="5839302"/>
            <a:ext cx="1146466" cy="923328"/>
          </a:xfrm>
          <a:prstGeom prst="rect">
            <a:avLst/>
          </a:prstGeom>
          <a:noFill/>
        </p:spPr>
        <p:txBody>
          <a:bodyPr wrap="none" lIns="91439" tIns="45719" rIns="91439" bIns="45719">
            <a:spAutoFit/>
          </a:bodyPr>
          <a:lstStyle/>
          <a:p>
            <a:pPr>
              <a:defRPr/>
            </a:pPr>
            <a:r>
              <a:rPr lang="fi-FI" dirty="0"/>
              <a:t>-   </a:t>
            </a:r>
            <a:r>
              <a:rPr lang="fi-FI" dirty="0" err="1"/>
              <a:t>eBooks</a:t>
            </a:r>
            <a:endParaRPr lang="fi-FI" dirty="0"/>
          </a:p>
          <a:p>
            <a:pPr marL="285747" indent="-285747">
              <a:buFontTx/>
              <a:buChar char="-"/>
              <a:defRPr/>
            </a:pPr>
            <a:r>
              <a:rPr lang="fi-FI" dirty="0" err="1"/>
              <a:t>Dicaios</a:t>
            </a:r>
            <a:endParaRPr lang="fi-FI" dirty="0"/>
          </a:p>
          <a:p>
            <a:pPr marL="285747" indent="-285747">
              <a:buFontTx/>
              <a:buChar char="-"/>
              <a:defRPr/>
            </a:pPr>
            <a:r>
              <a:rPr lang="fi-FI" dirty="0"/>
              <a:t>OER</a:t>
            </a:r>
          </a:p>
        </p:txBody>
      </p:sp>
      <p:sp>
        <p:nvSpPr>
          <p:cNvPr id="18436" name="Tekstiruutu 12"/>
          <p:cNvSpPr txBox="1">
            <a:spLocks noChangeArrowheads="1"/>
          </p:cNvSpPr>
          <p:nvPr/>
        </p:nvSpPr>
        <p:spPr bwMode="auto">
          <a:xfrm>
            <a:off x="7290912" y="3230404"/>
            <a:ext cx="1057275" cy="64579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91439" tIns="45719" rIns="91439" bIns="4571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800">
                <a:latin typeface="Arial" charset="0"/>
              </a:rPr>
              <a:t>Ethernet</a:t>
            </a:r>
          </a:p>
          <a:p>
            <a:pPr eaLnBrk="1" hangingPunct="1"/>
            <a:endParaRPr lang="fi-FI" sz="1800">
              <a:latin typeface="Arial" charset="0"/>
            </a:endParaRPr>
          </a:p>
        </p:txBody>
      </p:sp>
      <p:grpSp>
        <p:nvGrpSpPr>
          <p:cNvPr id="2" name="Ryhmitä 14"/>
          <p:cNvGrpSpPr>
            <a:grpSpLocks/>
          </p:cNvGrpSpPr>
          <p:nvPr/>
        </p:nvGrpSpPr>
        <p:grpSpPr bwMode="auto">
          <a:xfrm>
            <a:off x="277178" y="147162"/>
            <a:ext cx="1902317" cy="3913346"/>
            <a:chOff x="278057" y="147876"/>
            <a:chExt cx="1902060" cy="3913444"/>
          </a:xfrm>
        </p:grpSpPr>
        <p:sp>
          <p:nvSpPr>
            <p:cNvPr id="9" name="Tekstiruutu 8"/>
            <p:cNvSpPr txBox="1"/>
            <p:nvPr/>
          </p:nvSpPr>
          <p:spPr>
            <a:xfrm>
              <a:off x="520912" y="147876"/>
              <a:ext cx="1659205" cy="1200359"/>
            </a:xfrm>
            <a:prstGeom prst="rect">
              <a:avLst/>
            </a:prstGeom>
            <a:noFill/>
          </p:spPr>
          <p:txBody>
            <a:bodyPr wrap="none">
              <a:spAutoFit/>
            </a:bodyPr>
            <a:lstStyle/>
            <a:p>
              <a:pPr marL="285747" indent="-285747">
                <a:buFontTx/>
                <a:buChar char="-"/>
                <a:defRPr/>
              </a:pPr>
              <a:r>
                <a:rPr lang="fi-FI" dirty="0" err="1"/>
                <a:t>DropBox</a:t>
              </a:r>
              <a:endParaRPr lang="fi-FI" dirty="0"/>
            </a:p>
            <a:p>
              <a:pPr marL="285747" indent="-285747">
                <a:buFontTx/>
                <a:buChar char="-"/>
                <a:defRPr/>
              </a:pPr>
              <a:r>
                <a:rPr lang="fi-FI" dirty="0" err="1"/>
                <a:t>Icloud</a:t>
              </a:r>
              <a:endParaRPr lang="fi-FI" dirty="0"/>
            </a:p>
            <a:p>
              <a:pPr marL="285747" indent="-285747">
                <a:buFontTx/>
                <a:buChar char="-"/>
                <a:defRPr/>
              </a:pPr>
              <a:r>
                <a:rPr lang="fi-FI" dirty="0" err="1"/>
                <a:t>IlonaIT</a:t>
              </a:r>
              <a:r>
                <a:rPr lang="fi-FI" dirty="0"/>
                <a:t> </a:t>
              </a:r>
              <a:r>
                <a:rPr lang="fi-FI" dirty="0" err="1"/>
                <a:t>cloud</a:t>
              </a:r>
              <a:endParaRPr lang="fi-FI" dirty="0"/>
            </a:p>
            <a:p>
              <a:pPr>
                <a:defRPr/>
              </a:pPr>
              <a:endParaRPr lang="fi-FI" dirty="0"/>
            </a:p>
          </p:txBody>
        </p:sp>
        <p:sp>
          <p:nvSpPr>
            <p:cNvPr id="18447" name="Tekstiruutu 13"/>
            <p:cNvSpPr txBox="1">
              <a:spLocks noChangeArrowheads="1"/>
            </p:cNvSpPr>
            <p:nvPr/>
          </p:nvSpPr>
          <p:spPr bwMode="auto">
            <a:xfrm>
              <a:off x="278057" y="2306993"/>
              <a:ext cx="1838965" cy="175432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marL="285750" indent="-28575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Tx/>
                <a:buChar char="-"/>
              </a:pPr>
              <a:r>
                <a:rPr lang="fi-FI" sz="1800">
                  <a:latin typeface="Arial" charset="0"/>
                </a:rPr>
                <a:t>Moodle</a:t>
              </a:r>
            </a:p>
            <a:p>
              <a:pPr eaLnBrk="1" hangingPunct="1">
                <a:buFontTx/>
                <a:buChar char="-"/>
              </a:pPr>
              <a:r>
                <a:rPr lang="fi-FI" sz="1800">
                  <a:latin typeface="Arial" charset="0"/>
                </a:rPr>
                <a:t>IT*s Learning</a:t>
              </a:r>
            </a:p>
            <a:p>
              <a:pPr eaLnBrk="1" hangingPunct="1">
                <a:buFontTx/>
                <a:buChar char="-"/>
              </a:pPr>
              <a:r>
                <a:rPr lang="fi-FI" sz="1800">
                  <a:latin typeface="Arial" charset="0"/>
                </a:rPr>
                <a:t>Blackboard</a:t>
              </a:r>
            </a:p>
            <a:p>
              <a:pPr eaLnBrk="1" hangingPunct="1">
                <a:buFontTx/>
                <a:buChar char="-"/>
              </a:pPr>
              <a:r>
                <a:rPr lang="fi-FI" sz="1800">
                  <a:latin typeface="Arial" charset="0"/>
                </a:rPr>
                <a:t>Fronter</a:t>
              </a:r>
            </a:p>
            <a:p>
              <a:pPr eaLnBrk="1" hangingPunct="1">
                <a:buFontTx/>
                <a:buChar char="-"/>
              </a:pPr>
              <a:endParaRPr lang="fi-FI" sz="1800">
                <a:latin typeface="Arial" charset="0"/>
              </a:endParaRPr>
            </a:p>
            <a:p>
              <a:pPr eaLnBrk="1" hangingPunct="1">
                <a:buFontTx/>
                <a:buChar char="-"/>
              </a:pPr>
              <a:endParaRPr lang="fi-FI" sz="1800">
                <a:latin typeface="Arial" charset="0"/>
              </a:endParaRPr>
            </a:p>
          </p:txBody>
        </p:sp>
      </p:grpSp>
      <p:grpSp>
        <p:nvGrpSpPr>
          <p:cNvPr id="3" name="Ryhmitä 18"/>
          <p:cNvGrpSpPr>
            <a:grpSpLocks/>
          </p:cNvGrpSpPr>
          <p:nvPr/>
        </p:nvGrpSpPr>
        <p:grpSpPr bwMode="auto">
          <a:xfrm>
            <a:off x="5580698" y="908685"/>
            <a:ext cx="3096102" cy="2321719"/>
            <a:chOff x="5580112" y="908720"/>
            <a:chExt cx="3096507" cy="2322380"/>
          </a:xfrm>
        </p:grpSpPr>
        <p:pic>
          <p:nvPicPr>
            <p:cNvPr id="18444" name="Kuva 4"/>
            <p:cNvPicPr>
              <a:picLocks noChangeAspect="1"/>
            </p:cNvPicPr>
            <p:nvPr/>
          </p:nvPicPr>
          <p:blipFill>
            <a:blip r:embed="rId3">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580112" y="908720"/>
              <a:ext cx="3096507" cy="232238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8445" name="Tekstiruutu 15"/>
            <p:cNvSpPr txBox="1">
              <a:spLocks noChangeArrowheads="1"/>
            </p:cNvSpPr>
            <p:nvPr/>
          </p:nvSpPr>
          <p:spPr bwMode="auto">
            <a:xfrm>
              <a:off x="6569910" y="2204864"/>
              <a:ext cx="1565582" cy="3694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800" b="1">
                  <a:solidFill>
                    <a:schemeClr val="bg1"/>
                  </a:solidFill>
                  <a:latin typeface="Arial" charset="0"/>
                </a:rPr>
                <a:t>Online Tools</a:t>
              </a:r>
            </a:p>
          </p:txBody>
        </p:sp>
      </p:grpSp>
      <p:grpSp>
        <p:nvGrpSpPr>
          <p:cNvPr id="4" name="Ryhmitä 17"/>
          <p:cNvGrpSpPr>
            <a:grpSpLocks/>
          </p:cNvGrpSpPr>
          <p:nvPr/>
        </p:nvGrpSpPr>
        <p:grpSpPr bwMode="auto">
          <a:xfrm>
            <a:off x="3414713" y="3687604"/>
            <a:ext cx="2747487" cy="2094548"/>
            <a:chOff x="3413956" y="3933056"/>
            <a:chExt cx="2748136" cy="2095454"/>
          </a:xfrm>
        </p:grpSpPr>
        <p:pic>
          <p:nvPicPr>
            <p:cNvPr id="18442" name="Kuva 5"/>
            <p:cNvPicPr>
              <a:picLocks noChangeAspect="1"/>
            </p:cNvPicPr>
            <p:nvPr/>
          </p:nvPicPr>
          <p:blipFill>
            <a:blip r:embed="rId4">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13956" y="3933056"/>
              <a:ext cx="2748136" cy="209545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8443" name="Tekstiruutu 16"/>
            <p:cNvSpPr txBox="1">
              <a:spLocks noChangeArrowheads="1"/>
            </p:cNvSpPr>
            <p:nvPr/>
          </p:nvSpPr>
          <p:spPr bwMode="auto">
            <a:xfrm>
              <a:off x="3927883" y="5151346"/>
              <a:ext cx="1416596" cy="36949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800" b="1" dirty="0" err="1">
                  <a:latin typeface="Arial" charset="0"/>
                </a:rPr>
                <a:t>E-Materials</a:t>
              </a:r>
              <a:endParaRPr lang="fi-FI" sz="1800" b="1" dirty="0">
                <a:latin typeface="Arial" charset="0"/>
              </a:endParaRPr>
            </a:p>
          </p:txBody>
        </p:sp>
      </p:grpSp>
      <p:sp>
        <p:nvSpPr>
          <p:cNvPr id="18440" name="Tekstiruutu 10"/>
          <p:cNvSpPr txBox="1">
            <a:spLocks noChangeArrowheads="1"/>
          </p:cNvSpPr>
          <p:nvPr/>
        </p:nvSpPr>
        <p:spPr bwMode="auto">
          <a:xfrm>
            <a:off x="1913097" y="3610452"/>
            <a:ext cx="1480185" cy="64579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91439" tIns="45719" rIns="91439" bIns="4571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800">
                <a:latin typeface="Arial" charset="0"/>
              </a:rPr>
              <a:t>-SanomaPro </a:t>
            </a:r>
          </a:p>
          <a:p>
            <a:pPr eaLnBrk="1" hangingPunct="1"/>
            <a:r>
              <a:rPr lang="fi-FI" sz="1800">
                <a:latin typeface="Arial" charset="0"/>
              </a:rPr>
              <a:t>Learning</a:t>
            </a:r>
          </a:p>
        </p:txBody>
      </p:sp>
      <p:grpSp>
        <p:nvGrpSpPr>
          <p:cNvPr id="5" name="Ryhmitä 20"/>
          <p:cNvGrpSpPr/>
          <p:nvPr/>
        </p:nvGrpSpPr>
        <p:grpSpPr>
          <a:xfrm>
            <a:off x="2743200" y="1925901"/>
            <a:ext cx="3505200" cy="1710798"/>
            <a:chOff x="2743200" y="1925901"/>
            <a:chExt cx="3505200" cy="1710798"/>
          </a:xfrm>
        </p:grpSpPr>
        <p:sp>
          <p:nvSpPr>
            <p:cNvPr id="17" name="Tasakylkinen kolmio 16"/>
            <p:cNvSpPr/>
            <p:nvPr/>
          </p:nvSpPr>
          <p:spPr>
            <a:xfrm>
              <a:off x="3794760" y="2263140"/>
              <a:ext cx="1425893" cy="1360170"/>
            </a:xfrm>
            <a:prstGeom prst="triangl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lIns="82296" tIns="41148" rIns="82296" bIns="41148" anchor="ctr"/>
            <a:lstStyle/>
            <a:p>
              <a:pPr algn="ctr">
                <a:defRPr/>
              </a:pPr>
              <a:endParaRPr lang="fi-FI"/>
            </a:p>
          </p:txBody>
        </p:sp>
        <p:sp>
          <p:nvSpPr>
            <p:cNvPr id="18" name="Tekstiruutu 2"/>
            <p:cNvSpPr txBox="1">
              <a:spLocks noChangeArrowheads="1"/>
            </p:cNvSpPr>
            <p:nvPr/>
          </p:nvSpPr>
          <p:spPr bwMode="auto">
            <a:xfrm>
              <a:off x="3989070" y="1925901"/>
              <a:ext cx="961940" cy="36009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800" dirty="0" err="1">
                  <a:solidFill>
                    <a:srgbClr val="227EB7"/>
                  </a:solidFill>
                  <a:latin typeface="Arial"/>
                  <a:cs typeface="Arial"/>
                </a:rPr>
                <a:t>Student</a:t>
              </a:r>
              <a:endParaRPr lang="fi-FI" sz="1800" dirty="0">
                <a:solidFill>
                  <a:srgbClr val="227EB7"/>
                </a:solidFill>
                <a:latin typeface="Arial"/>
                <a:cs typeface="Arial"/>
              </a:endParaRPr>
            </a:p>
          </p:txBody>
        </p:sp>
        <p:sp>
          <p:nvSpPr>
            <p:cNvPr id="19" name="Tekstiruutu 20"/>
            <p:cNvSpPr txBox="1">
              <a:spLocks noChangeArrowheads="1"/>
            </p:cNvSpPr>
            <p:nvPr/>
          </p:nvSpPr>
          <p:spPr bwMode="auto">
            <a:xfrm>
              <a:off x="5286685" y="3276600"/>
              <a:ext cx="961715" cy="36009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800" dirty="0" err="1">
                  <a:solidFill>
                    <a:srgbClr val="227EB7"/>
                  </a:solidFill>
                  <a:latin typeface="Arial"/>
                  <a:cs typeface="Arial"/>
                </a:rPr>
                <a:t>Parents</a:t>
              </a:r>
              <a:endParaRPr lang="fi-FI" sz="1800" dirty="0">
                <a:solidFill>
                  <a:srgbClr val="227EB7"/>
                </a:solidFill>
                <a:latin typeface="Arial"/>
                <a:cs typeface="Arial"/>
              </a:endParaRPr>
            </a:p>
          </p:txBody>
        </p:sp>
        <p:sp>
          <p:nvSpPr>
            <p:cNvPr id="20" name="Tekstiruutu 21"/>
            <p:cNvSpPr txBox="1">
              <a:spLocks noChangeArrowheads="1"/>
            </p:cNvSpPr>
            <p:nvPr/>
          </p:nvSpPr>
          <p:spPr bwMode="auto">
            <a:xfrm>
              <a:off x="2743200" y="3200400"/>
              <a:ext cx="1165860" cy="36009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82296" tIns="41148" rIns="82296"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800" dirty="0" err="1">
                  <a:solidFill>
                    <a:srgbClr val="227EB7"/>
                  </a:solidFill>
                  <a:latin typeface="Arial"/>
                  <a:cs typeface="Arial"/>
                </a:rPr>
                <a:t>School</a:t>
              </a:r>
              <a:endParaRPr lang="fi-FI" sz="1800" dirty="0">
                <a:solidFill>
                  <a:srgbClr val="227EB7"/>
                </a:solidFill>
                <a:latin typeface="Arial"/>
                <a:cs typeface="Arial"/>
              </a:endParaRPr>
            </a:p>
          </p:txBody>
        </p:sp>
      </p:grpSp>
      <p:sp>
        <p:nvSpPr>
          <p:cNvPr id="22" name="Ellipsi 21"/>
          <p:cNvSpPr/>
          <p:nvPr/>
        </p:nvSpPr>
        <p:spPr>
          <a:xfrm>
            <a:off x="0" y="837248"/>
            <a:ext cx="9144000" cy="6020753"/>
          </a:xfrm>
          <a:prstGeom prst="ellipse">
            <a:avLst/>
          </a:prstGeom>
          <a:noFill/>
          <a:ln w="12700">
            <a:prstDash val="dash"/>
          </a:ln>
          <a:effectLst/>
        </p:spPr>
        <p:style>
          <a:lnRef idx="1">
            <a:schemeClr val="accent1"/>
          </a:lnRef>
          <a:fillRef idx="3">
            <a:schemeClr val="accent1"/>
          </a:fillRef>
          <a:effectRef idx="2">
            <a:schemeClr val="accent1"/>
          </a:effectRef>
          <a:fontRef idx="minor">
            <a:schemeClr val="lt1"/>
          </a:fontRef>
        </p:style>
        <p:txBody>
          <a:bodyPr lIns="82296" tIns="41148" rIns="82296" bIns="41148" anchor="ctr"/>
          <a:lstStyle/>
          <a:p>
            <a:pPr algn="ctr">
              <a:defRPr/>
            </a:pPr>
            <a:endParaRPr lang="fi-FI"/>
          </a:p>
        </p:txBody>
      </p:sp>
      <p:sp>
        <p:nvSpPr>
          <p:cNvPr id="23" name="Tekstiruutu 6"/>
          <p:cNvSpPr txBox="1">
            <a:spLocks noChangeArrowheads="1"/>
          </p:cNvSpPr>
          <p:nvPr/>
        </p:nvSpPr>
        <p:spPr bwMode="auto">
          <a:xfrm>
            <a:off x="2241141" y="0"/>
            <a:ext cx="4693059" cy="83099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91439" tIns="45719" rIns="91439" bIns="4571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fi-FI" sz="2800" b="1" dirty="0">
                <a:solidFill>
                  <a:srgbClr val="227EB7"/>
                </a:solidFill>
                <a:latin typeface="Arial" charset="0"/>
              </a:rPr>
              <a:t>STUDYING IN THE CLOUD</a:t>
            </a:r>
            <a:endParaRPr lang="fi-FI" sz="2800" b="1" dirty="0" smtClean="0">
              <a:solidFill>
                <a:srgbClr val="227EB7"/>
              </a:solidFill>
              <a:latin typeface="Arial" charset="0"/>
            </a:endParaRPr>
          </a:p>
          <a:p>
            <a:pPr algn="ctr" eaLnBrk="1" hangingPunct="1"/>
            <a:r>
              <a:rPr lang="fi-FI" sz="2000" b="1" dirty="0" err="1" smtClean="0">
                <a:solidFill>
                  <a:srgbClr val="227EB7"/>
                </a:solidFill>
                <a:latin typeface="Arial" charset="0"/>
              </a:rPr>
              <a:t>What</a:t>
            </a:r>
            <a:r>
              <a:rPr lang="fi-FI" sz="2000" b="1" dirty="0" smtClean="0">
                <a:solidFill>
                  <a:srgbClr val="227EB7"/>
                </a:solidFill>
                <a:latin typeface="Arial" charset="0"/>
              </a:rPr>
              <a:t> </a:t>
            </a:r>
            <a:r>
              <a:rPr lang="fi-FI" sz="2000" b="1" dirty="0" err="1">
                <a:solidFill>
                  <a:srgbClr val="227EB7"/>
                </a:solidFill>
                <a:latin typeface="Arial" charset="0"/>
              </a:rPr>
              <a:t>one</a:t>
            </a:r>
            <a:r>
              <a:rPr lang="fi-FI" sz="2000" b="1" dirty="0">
                <a:solidFill>
                  <a:srgbClr val="227EB7"/>
                </a:solidFill>
                <a:latin typeface="Arial" charset="0"/>
              </a:rPr>
              <a:t> </a:t>
            </a:r>
            <a:r>
              <a:rPr lang="fi-FI" sz="2000" b="1" dirty="0" err="1">
                <a:solidFill>
                  <a:srgbClr val="227EB7"/>
                </a:solidFill>
                <a:latin typeface="Arial" charset="0"/>
              </a:rPr>
              <a:t>needs</a:t>
            </a:r>
            <a:r>
              <a:rPr lang="fi-FI" sz="2000" b="1" dirty="0">
                <a:solidFill>
                  <a:srgbClr val="227EB7"/>
                </a:solidFill>
                <a:latin typeface="Arial" charset="0"/>
              </a:rPr>
              <a:t>?</a:t>
            </a:r>
            <a:endParaRPr lang="fi-FI" b="1" dirty="0">
              <a:solidFill>
                <a:srgbClr val="227EB7"/>
              </a:solidFill>
              <a:latin typeface="Arial" charset="0"/>
            </a:endParaRPr>
          </a:p>
        </p:txBody>
      </p:sp>
      <p:sp>
        <p:nvSpPr>
          <p:cNvPr id="25" name="Tekstiruutu 24"/>
          <p:cNvSpPr txBox="1"/>
          <p:nvPr/>
        </p:nvSpPr>
        <p:spPr>
          <a:xfrm>
            <a:off x="4038600" y="2971800"/>
            <a:ext cx="916274" cy="369332"/>
          </a:xfrm>
          <a:prstGeom prst="rect">
            <a:avLst/>
          </a:prstGeom>
          <a:noFill/>
        </p:spPr>
        <p:txBody>
          <a:bodyPr wrap="none" rtlCol="0">
            <a:spAutoFit/>
          </a:bodyPr>
          <a:lstStyle/>
          <a:p>
            <a:r>
              <a:rPr lang="fi-FI" dirty="0" err="1" smtClean="0"/>
              <a:t>Teacher</a:t>
            </a:r>
            <a:endParaRPr lang="fi-FI"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57905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kstiruutu 2"/>
          <p:cNvSpPr txBox="1"/>
          <p:nvPr/>
        </p:nvSpPr>
        <p:spPr>
          <a:xfrm>
            <a:off x="1600200" y="3034605"/>
            <a:ext cx="5867400" cy="1384995"/>
          </a:xfrm>
          <a:prstGeom prst="rect">
            <a:avLst/>
          </a:prstGeom>
          <a:noFill/>
        </p:spPr>
        <p:txBody>
          <a:bodyPr wrap="square" rtlCol="0">
            <a:spAutoFit/>
          </a:bodyPr>
          <a:lstStyle/>
          <a:p>
            <a:pPr algn="ctr"/>
            <a:r>
              <a:rPr lang="fi-FI" sz="2800" b="1" dirty="0" smtClean="0">
                <a:solidFill>
                  <a:srgbClr val="BE514F"/>
                </a:solidFill>
              </a:rPr>
              <a:t>LEARNING SCENARIO </a:t>
            </a:r>
          </a:p>
          <a:p>
            <a:pPr algn="ctr"/>
            <a:r>
              <a:rPr lang="fi-FI" sz="2800" b="1" dirty="0" smtClean="0">
                <a:solidFill>
                  <a:srgbClr val="BE514F"/>
                </a:solidFill>
              </a:rPr>
              <a:t>- </a:t>
            </a:r>
          </a:p>
          <a:p>
            <a:pPr algn="ctr"/>
            <a:r>
              <a:rPr lang="fi-FI" sz="2800" b="1" dirty="0" smtClean="0">
                <a:solidFill>
                  <a:srgbClr val="BE514F"/>
                </a:solidFill>
              </a:rPr>
              <a:t>USER CASE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Suorakulmio 15"/>
          <p:cNvSpPr/>
          <p:nvPr/>
        </p:nvSpPr>
        <p:spPr>
          <a:xfrm>
            <a:off x="0" y="0"/>
            <a:ext cx="9525000" cy="152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8433" name="Kuva 3"/>
          <p:cNvPicPr>
            <a:picLocks noChangeAspect="1"/>
          </p:cNvPicPr>
          <p:nvPr/>
        </p:nvPicPr>
        <p:blipFill>
          <a:blip r:embed="rId2">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25780" y="624364"/>
            <a:ext cx="3414713" cy="256032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8434" name="Tekstiruutu 7"/>
          <p:cNvSpPr txBox="1">
            <a:spLocks noChangeArrowheads="1"/>
          </p:cNvSpPr>
          <p:nvPr/>
        </p:nvSpPr>
        <p:spPr bwMode="auto">
          <a:xfrm>
            <a:off x="3769043" y="1144429"/>
            <a:ext cx="1813084" cy="92297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91439" tIns="45719" rIns="91439" bIns="45719">
            <a:spAutoFit/>
          </a:bodyPr>
          <a:lstStyle>
            <a:lvl1pPr marL="285750" indent="-28575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Tx/>
              <a:buChar char="-"/>
            </a:pPr>
            <a:r>
              <a:rPr lang="fi-FI" sz="1800">
                <a:latin typeface="Arial" charset="0"/>
              </a:rPr>
              <a:t>Office 365</a:t>
            </a:r>
          </a:p>
          <a:p>
            <a:pPr eaLnBrk="1" hangingPunct="1">
              <a:buFontTx/>
              <a:buChar char="-"/>
            </a:pPr>
            <a:r>
              <a:rPr lang="fi-FI" sz="1800">
                <a:latin typeface="Arial" charset="0"/>
              </a:rPr>
              <a:t>Google Drive</a:t>
            </a:r>
          </a:p>
          <a:p>
            <a:pPr eaLnBrk="1" hangingPunct="1">
              <a:buFontTx/>
              <a:buChar char="-"/>
            </a:pPr>
            <a:endParaRPr lang="fi-FI" sz="1800">
              <a:latin typeface="Arial" charset="0"/>
            </a:endParaRPr>
          </a:p>
        </p:txBody>
      </p:sp>
      <p:sp>
        <p:nvSpPr>
          <p:cNvPr id="12" name="Tekstiruutu 11"/>
          <p:cNvSpPr txBox="1"/>
          <p:nvPr/>
        </p:nvSpPr>
        <p:spPr>
          <a:xfrm>
            <a:off x="4383405" y="5839302"/>
            <a:ext cx="1146466" cy="923328"/>
          </a:xfrm>
          <a:prstGeom prst="rect">
            <a:avLst/>
          </a:prstGeom>
          <a:noFill/>
        </p:spPr>
        <p:txBody>
          <a:bodyPr wrap="none" lIns="91439" tIns="45719" rIns="91439" bIns="45719">
            <a:spAutoFit/>
          </a:bodyPr>
          <a:lstStyle/>
          <a:p>
            <a:pPr>
              <a:defRPr/>
            </a:pPr>
            <a:r>
              <a:rPr lang="fi-FI" dirty="0"/>
              <a:t>-   </a:t>
            </a:r>
            <a:r>
              <a:rPr lang="fi-FI" dirty="0" err="1"/>
              <a:t>eBooks</a:t>
            </a:r>
            <a:endParaRPr lang="fi-FI" dirty="0"/>
          </a:p>
          <a:p>
            <a:pPr marL="285747" indent="-285747">
              <a:buFontTx/>
              <a:buChar char="-"/>
              <a:defRPr/>
            </a:pPr>
            <a:r>
              <a:rPr lang="fi-FI" dirty="0" err="1"/>
              <a:t>Dicaios</a:t>
            </a:r>
            <a:endParaRPr lang="fi-FI" dirty="0"/>
          </a:p>
          <a:p>
            <a:pPr marL="285747" indent="-285747">
              <a:buFontTx/>
              <a:buChar char="-"/>
              <a:defRPr/>
            </a:pPr>
            <a:r>
              <a:rPr lang="fi-FI" dirty="0"/>
              <a:t>OER</a:t>
            </a:r>
          </a:p>
        </p:txBody>
      </p:sp>
      <p:sp>
        <p:nvSpPr>
          <p:cNvPr id="18436" name="Tekstiruutu 12"/>
          <p:cNvSpPr txBox="1">
            <a:spLocks noChangeArrowheads="1"/>
          </p:cNvSpPr>
          <p:nvPr/>
        </p:nvSpPr>
        <p:spPr bwMode="auto">
          <a:xfrm>
            <a:off x="7290912" y="3230404"/>
            <a:ext cx="1057275" cy="64579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91439" tIns="45719" rIns="91439" bIns="4571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800">
                <a:latin typeface="Arial" charset="0"/>
              </a:rPr>
              <a:t>Ethernet</a:t>
            </a:r>
          </a:p>
          <a:p>
            <a:pPr eaLnBrk="1" hangingPunct="1"/>
            <a:endParaRPr lang="fi-FI" sz="1800">
              <a:latin typeface="Arial" charset="0"/>
            </a:endParaRPr>
          </a:p>
        </p:txBody>
      </p:sp>
      <p:grpSp>
        <p:nvGrpSpPr>
          <p:cNvPr id="2" name="Ryhmitä 14"/>
          <p:cNvGrpSpPr>
            <a:grpSpLocks/>
          </p:cNvGrpSpPr>
          <p:nvPr/>
        </p:nvGrpSpPr>
        <p:grpSpPr bwMode="auto">
          <a:xfrm>
            <a:off x="277178" y="147162"/>
            <a:ext cx="1902317" cy="3913346"/>
            <a:chOff x="278057" y="147876"/>
            <a:chExt cx="1902060" cy="3913444"/>
          </a:xfrm>
        </p:grpSpPr>
        <p:sp>
          <p:nvSpPr>
            <p:cNvPr id="9" name="Tekstiruutu 8"/>
            <p:cNvSpPr txBox="1"/>
            <p:nvPr/>
          </p:nvSpPr>
          <p:spPr>
            <a:xfrm>
              <a:off x="520912" y="147876"/>
              <a:ext cx="1659205" cy="1200359"/>
            </a:xfrm>
            <a:prstGeom prst="rect">
              <a:avLst/>
            </a:prstGeom>
            <a:noFill/>
          </p:spPr>
          <p:txBody>
            <a:bodyPr wrap="none">
              <a:spAutoFit/>
            </a:bodyPr>
            <a:lstStyle/>
            <a:p>
              <a:pPr marL="285747" indent="-285747">
                <a:buFontTx/>
                <a:buChar char="-"/>
                <a:defRPr/>
              </a:pPr>
              <a:r>
                <a:rPr lang="fi-FI" dirty="0" err="1"/>
                <a:t>DropBox</a:t>
              </a:r>
              <a:endParaRPr lang="fi-FI" dirty="0"/>
            </a:p>
            <a:p>
              <a:pPr marL="285747" indent="-285747">
                <a:buFontTx/>
                <a:buChar char="-"/>
                <a:defRPr/>
              </a:pPr>
              <a:r>
                <a:rPr lang="fi-FI" dirty="0" err="1"/>
                <a:t>Icloud</a:t>
              </a:r>
              <a:endParaRPr lang="fi-FI" dirty="0"/>
            </a:p>
            <a:p>
              <a:pPr marL="285747" indent="-285747">
                <a:buFontTx/>
                <a:buChar char="-"/>
                <a:defRPr/>
              </a:pPr>
              <a:r>
                <a:rPr lang="fi-FI" dirty="0" err="1"/>
                <a:t>IlonaIT</a:t>
              </a:r>
              <a:r>
                <a:rPr lang="fi-FI" dirty="0"/>
                <a:t> </a:t>
              </a:r>
              <a:r>
                <a:rPr lang="fi-FI" dirty="0" err="1"/>
                <a:t>cloud</a:t>
              </a:r>
              <a:endParaRPr lang="fi-FI" dirty="0"/>
            </a:p>
            <a:p>
              <a:pPr>
                <a:defRPr/>
              </a:pPr>
              <a:endParaRPr lang="fi-FI" dirty="0"/>
            </a:p>
          </p:txBody>
        </p:sp>
        <p:sp>
          <p:nvSpPr>
            <p:cNvPr id="18447" name="Tekstiruutu 13"/>
            <p:cNvSpPr txBox="1">
              <a:spLocks noChangeArrowheads="1"/>
            </p:cNvSpPr>
            <p:nvPr/>
          </p:nvSpPr>
          <p:spPr bwMode="auto">
            <a:xfrm>
              <a:off x="278057" y="2306993"/>
              <a:ext cx="1838965" cy="175432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marL="285750" indent="-28575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Tx/>
                <a:buChar char="-"/>
              </a:pPr>
              <a:r>
                <a:rPr lang="fi-FI" sz="1800">
                  <a:latin typeface="Arial" charset="0"/>
                </a:rPr>
                <a:t>Moodle</a:t>
              </a:r>
            </a:p>
            <a:p>
              <a:pPr eaLnBrk="1" hangingPunct="1">
                <a:buFontTx/>
                <a:buChar char="-"/>
              </a:pPr>
              <a:r>
                <a:rPr lang="fi-FI" sz="1800">
                  <a:latin typeface="Arial" charset="0"/>
                </a:rPr>
                <a:t>IT*s Learning</a:t>
              </a:r>
            </a:p>
            <a:p>
              <a:pPr eaLnBrk="1" hangingPunct="1">
                <a:buFontTx/>
                <a:buChar char="-"/>
              </a:pPr>
              <a:r>
                <a:rPr lang="fi-FI" sz="1800">
                  <a:latin typeface="Arial" charset="0"/>
                </a:rPr>
                <a:t>Blackboard</a:t>
              </a:r>
            </a:p>
            <a:p>
              <a:pPr eaLnBrk="1" hangingPunct="1">
                <a:buFontTx/>
                <a:buChar char="-"/>
              </a:pPr>
              <a:r>
                <a:rPr lang="fi-FI" sz="1800">
                  <a:latin typeface="Arial" charset="0"/>
                </a:rPr>
                <a:t>Fronter</a:t>
              </a:r>
            </a:p>
            <a:p>
              <a:pPr eaLnBrk="1" hangingPunct="1">
                <a:buFontTx/>
                <a:buChar char="-"/>
              </a:pPr>
              <a:endParaRPr lang="fi-FI" sz="1800">
                <a:latin typeface="Arial" charset="0"/>
              </a:endParaRPr>
            </a:p>
            <a:p>
              <a:pPr eaLnBrk="1" hangingPunct="1">
                <a:buFontTx/>
                <a:buChar char="-"/>
              </a:pPr>
              <a:endParaRPr lang="fi-FI" sz="1800">
                <a:latin typeface="Arial" charset="0"/>
              </a:endParaRPr>
            </a:p>
          </p:txBody>
        </p:sp>
      </p:grpSp>
      <p:grpSp>
        <p:nvGrpSpPr>
          <p:cNvPr id="3" name="Ryhmitä 18"/>
          <p:cNvGrpSpPr>
            <a:grpSpLocks/>
          </p:cNvGrpSpPr>
          <p:nvPr/>
        </p:nvGrpSpPr>
        <p:grpSpPr bwMode="auto">
          <a:xfrm>
            <a:off x="5580698" y="908685"/>
            <a:ext cx="3096102" cy="2321719"/>
            <a:chOff x="5580112" y="908720"/>
            <a:chExt cx="3096507" cy="2322380"/>
          </a:xfrm>
        </p:grpSpPr>
        <p:pic>
          <p:nvPicPr>
            <p:cNvPr id="18444" name="Kuva 4"/>
            <p:cNvPicPr>
              <a:picLocks noChangeAspect="1"/>
            </p:cNvPicPr>
            <p:nvPr/>
          </p:nvPicPr>
          <p:blipFill>
            <a:blip r:embed="rId3">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580112" y="908720"/>
              <a:ext cx="3096507" cy="232238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8445" name="Tekstiruutu 15"/>
            <p:cNvSpPr txBox="1">
              <a:spLocks noChangeArrowheads="1"/>
            </p:cNvSpPr>
            <p:nvPr/>
          </p:nvSpPr>
          <p:spPr bwMode="auto">
            <a:xfrm>
              <a:off x="6569910" y="2204864"/>
              <a:ext cx="1565582" cy="3694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800" b="1">
                  <a:solidFill>
                    <a:schemeClr val="bg1"/>
                  </a:solidFill>
                  <a:latin typeface="Arial" charset="0"/>
                </a:rPr>
                <a:t>Online Tools</a:t>
              </a:r>
            </a:p>
          </p:txBody>
        </p:sp>
      </p:grpSp>
      <p:grpSp>
        <p:nvGrpSpPr>
          <p:cNvPr id="4" name="Ryhmitä 17"/>
          <p:cNvGrpSpPr>
            <a:grpSpLocks/>
          </p:cNvGrpSpPr>
          <p:nvPr/>
        </p:nvGrpSpPr>
        <p:grpSpPr bwMode="auto">
          <a:xfrm>
            <a:off x="3414713" y="3687604"/>
            <a:ext cx="2747487" cy="2094548"/>
            <a:chOff x="3413956" y="3933056"/>
            <a:chExt cx="2748136" cy="2095454"/>
          </a:xfrm>
        </p:grpSpPr>
        <p:pic>
          <p:nvPicPr>
            <p:cNvPr id="18442" name="Kuva 5"/>
            <p:cNvPicPr>
              <a:picLocks noChangeAspect="1"/>
            </p:cNvPicPr>
            <p:nvPr/>
          </p:nvPicPr>
          <p:blipFill>
            <a:blip r:embed="rId4">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13956" y="3933056"/>
              <a:ext cx="2748136" cy="209545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8443" name="Tekstiruutu 16"/>
            <p:cNvSpPr txBox="1">
              <a:spLocks noChangeArrowheads="1"/>
            </p:cNvSpPr>
            <p:nvPr/>
          </p:nvSpPr>
          <p:spPr bwMode="auto">
            <a:xfrm>
              <a:off x="3927883" y="5151346"/>
              <a:ext cx="1416596" cy="36949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800" b="1" dirty="0" err="1">
                  <a:latin typeface="Arial" charset="0"/>
                </a:rPr>
                <a:t>E-Materials</a:t>
              </a:r>
              <a:endParaRPr lang="fi-FI" sz="1800" b="1" dirty="0">
                <a:latin typeface="Arial" charset="0"/>
              </a:endParaRPr>
            </a:p>
          </p:txBody>
        </p:sp>
      </p:grpSp>
      <p:sp>
        <p:nvSpPr>
          <p:cNvPr id="18440" name="Tekstiruutu 10"/>
          <p:cNvSpPr txBox="1">
            <a:spLocks noChangeArrowheads="1"/>
          </p:cNvSpPr>
          <p:nvPr/>
        </p:nvSpPr>
        <p:spPr bwMode="auto">
          <a:xfrm>
            <a:off x="1913097" y="3610452"/>
            <a:ext cx="1480185" cy="64579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91439" tIns="45719" rIns="91439" bIns="4571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800">
                <a:latin typeface="Arial" charset="0"/>
              </a:rPr>
              <a:t>-SanomaPro </a:t>
            </a:r>
          </a:p>
          <a:p>
            <a:pPr eaLnBrk="1" hangingPunct="1"/>
            <a:r>
              <a:rPr lang="fi-FI" sz="1800">
                <a:latin typeface="Arial" charset="0"/>
              </a:rPr>
              <a:t>Learning</a:t>
            </a:r>
          </a:p>
        </p:txBody>
      </p:sp>
      <p:grpSp>
        <p:nvGrpSpPr>
          <p:cNvPr id="5" name="Ryhmitä 20"/>
          <p:cNvGrpSpPr/>
          <p:nvPr/>
        </p:nvGrpSpPr>
        <p:grpSpPr>
          <a:xfrm>
            <a:off x="2743200" y="1925901"/>
            <a:ext cx="3505200" cy="1710798"/>
            <a:chOff x="2743200" y="1925901"/>
            <a:chExt cx="3505200" cy="1710798"/>
          </a:xfrm>
        </p:grpSpPr>
        <p:sp>
          <p:nvSpPr>
            <p:cNvPr id="17" name="Tasakylkinen kolmio 16"/>
            <p:cNvSpPr/>
            <p:nvPr/>
          </p:nvSpPr>
          <p:spPr>
            <a:xfrm>
              <a:off x="3794760" y="2263140"/>
              <a:ext cx="1425893" cy="1360170"/>
            </a:xfrm>
            <a:prstGeom prst="triangl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lIns="82296" tIns="41148" rIns="82296" bIns="41148" anchor="ctr"/>
            <a:lstStyle/>
            <a:p>
              <a:pPr algn="ctr">
                <a:defRPr/>
              </a:pPr>
              <a:endParaRPr lang="fi-FI"/>
            </a:p>
          </p:txBody>
        </p:sp>
        <p:sp>
          <p:nvSpPr>
            <p:cNvPr id="18" name="Tekstiruutu 2"/>
            <p:cNvSpPr txBox="1">
              <a:spLocks noChangeArrowheads="1"/>
            </p:cNvSpPr>
            <p:nvPr/>
          </p:nvSpPr>
          <p:spPr bwMode="auto">
            <a:xfrm>
              <a:off x="3989070" y="1925901"/>
              <a:ext cx="961940" cy="36009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800" dirty="0" err="1">
                  <a:solidFill>
                    <a:srgbClr val="227EB7"/>
                  </a:solidFill>
                  <a:latin typeface="Arial"/>
                  <a:cs typeface="Arial"/>
                </a:rPr>
                <a:t>Student</a:t>
              </a:r>
              <a:endParaRPr lang="fi-FI" sz="1800" dirty="0">
                <a:solidFill>
                  <a:srgbClr val="227EB7"/>
                </a:solidFill>
                <a:latin typeface="Arial"/>
                <a:cs typeface="Arial"/>
              </a:endParaRPr>
            </a:p>
          </p:txBody>
        </p:sp>
        <p:sp>
          <p:nvSpPr>
            <p:cNvPr id="19" name="Tekstiruutu 20"/>
            <p:cNvSpPr txBox="1">
              <a:spLocks noChangeArrowheads="1"/>
            </p:cNvSpPr>
            <p:nvPr/>
          </p:nvSpPr>
          <p:spPr bwMode="auto">
            <a:xfrm>
              <a:off x="5286685" y="3276600"/>
              <a:ext cx="961715" cy="36009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800" dirty="0" err="1">
                  <a:solidFill>
                    <a:srgbClr val="227EB7"/>
                  </a:solidFill>
                  <a:latin typeface="Arial"/>
                  <a:cs typeface="Arial"/>
                </a:rPr>
                <a:t>Parents</a:t>
              </a:r>
              <a:endParaRPr lang="fi-FI" sz="1800" dirty="0">
                <a:solidFill>
                  <a:srgbClr val="227EB7"/>
                </a:solidFill>
                <a:latin typeface="Arial"/>
                <a:cs typeface="Arial"/>
              </a:endParaRPr>
            </a:p>
          </p:txBody>
        </p:sp>
        <p:sp>
          <p:nvSpPr>
            <p:cNvPr id="20" name="Tekstiruutu 21"/>
            <p:cNvSpPr txBox="1">
              <a:spLocks noChangeArrowheads="1"/>
            </p:cNvSpPr>
            <p:nvPr/>
          </p:nvSpPr>
          <p:spPr bwMode="auto">
            <a:xfrm>
              <a:off x="2743200" y="3200400"/>
              <a:ext cx="1165860" cy="36009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82296" tIns="41148" rIns="82296"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800" dirty="0" err="1">
                  <a:solidFill>
                    <a:srgbClr val="227EB7"/>
                  </a:solidFill>
                  <a:latin typeface="Arial"/>
                  <a:cs typeface="Arial"/>
                </a:rPr>
                <a:t>School</a:t>
              </a:r>
              <a:endParaRPr lang="fi-FI" sz="1800" dirty="0">
                <a:solidFill>
                  <a:srgbClr val="227EB7"/>
                </a:solidFill>
                <a:latin typeface="Arial"/>
                <a:cs typeface="Arial"/>
              </a:endParaRPr>
            </a:p>
          </p:txBody>
        </p:sp>
      </p:grpSp>
      <p:sp>
        <p:nvSpPr>
          <p:cNvPr id="22" name="Ellipsi 21"/>
          <p:cNvSpPr/>
          <p:nvPr/>
        </p:nvSpPr>
        <p:spPr>
          <a:xfrm>
            <a:off x="0" y="837248"/>
            <a:ext cx="9144000" cy="6020753"/>
          </a:xfrm>
          <a:prstGeom prst="ellipse">
            <a:avLst/>
          </a:prstGeom>
          <a:noFill/>
          <a:ln w="12700">
            <a:prstDash val="dash"/>
          </a:ln>
          <a:effectLst/>
        </p:spPr>
        <p:style>
          <a:lnRef idx="1">
            <a:schemeClr val="accent1"/>
          </a:lnRef>
          <a:fillRef idx="3">
            <a:schemeClr val="accent1"/>
          </a:fillRef>
          <a:effectRef idx="2">
            <a:schemeClr val="accent1"/>
          </a:effectRef>
          <a:fontRef idx="minor">
            <a:schemeClr val="lt1"/>
          </a:fontRef>
        </p:style>
        <p:txBody>
          <a:bodyPr lIns="82296" tIns="41148" rIns="82296" bIns="41148" anchor="ctr"/>
          <a:lstStyle/>
          <a:p>
            <a:pPr algn="ctr">
              <a:defRPr/>
            </a:pPr>
            <a:endParaRPr lang="fi-FI"/>
          </a:p>
        </p:txBody>
      </p:sp>
      <p:sp>
        <p:nvSpPr>
          <p:cNvPr id="23" name="Tekstiruutu 22"/>
          <p:cNvSpPr txBox="1">
            <a:spLocks noChangeArrowheads="1"/>
          </p:cNvSpPr>
          <p:nvPr/>
        </p:nvSpPr>
        <p:spPr bwMode="auto">
          <a:xfrm>
            <a:off x="6247924" y="4609148"/>
            <a:ext cx="1694498" cy="74866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82296" tIns="41148" rIns="82296"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4300" b="1" dirty="0">
                <a:solidFill>
                  <a:srgbClr val="227EB7"/>
                </a:solidFill>
                <a:latin typeface="Arial"/>
                <a:cs typeface="Arial"/>
              </a:rPr>
              <a:t>= PLE</a:t>
            </a:r>
          </a:p>
        </p:txBody>
      </p:sp>
      <p:sp>
        <p:nvSpPr>
          <p:cNvPr id="24" name="Tekstiruutu 6"/>
          <p:cNvSpPr txBox="1">
            <a:spLocks noChangeArrowheads="1"/>
          </p:cNvSpPr>
          <p:nvPr/>
        </p:nvSpPr>
        <p:spPr bwMode="auto">
          <a:xfrm>
            <a:off x="2241141" y="0"/>
            <a:ext cx="4693059" cy="83099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lIns="91439" tIns="45719" rIns="91439" bIns="4571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fi-FI" sz="2800" b="1" dirty="0">
                <a:solidFill>
                  <a:srgbClr val="227EB7"/>
                </a:solidFill>
                <a:latin typeface="Arial" charset="0"/>
              </a:rPr>
              <a:t>STUDYING IN THE CLOUD</a:t>
            </a:r>
            <a:endParaRPr lang="fi-FI" sz="2800" b="1" dirty="0" smtClean="0">
              <a:solidFill>
                <a:srgbClr val="227EB7"/>
              </a:solidFill>
              <a:latin typeface="Arial" charset="0"/>
            </a:endParaRPr>
          </a:p>
          <a:p>
            <a:pPr algn="ctr" eaLnBrk="1" hangingPunct="1"/>
            <a:r>
              <a:rPr lang="fi-FI" sz="2000" b="1" dirty="0" err="1" smtClean="0">
                <a:solidFill>
                  <a:srgbClr val="227EB7"/>
                </a:solidFill>
                <a:latin typeface="Arial" charset="0"/>
              </a:rPr>
              <a:t>What</a:t>
            </a:r>
            <a:r>
              <a:rPr lang="fi-FI" sz="2000" b="1" dirty="0" smtClean="0">
                <a:solidFill>
                  <a:srgbClr val="227EB7"/>
                </a:solidFill>
                <a:latin typeface="Arial" charset="0"/>
              </a:rPr>
              <a:t> </a:t>
            </a:r>
            <a:r>
              <a:rPr lang="fi-FI" sz="2000" b="1" dirty="0" err="1">
                <a:solidFill>
                  <a:srgbClr val="227EB7"/>
                </a:solidFill>
                <a:latin typeface="Arial" charset="0"/>
              </a:rPr>
              <a:t>one</a:t>
            </a:r>
            <a:r>
              <a:rPr lang="fi-FI" sz="2000" b="1" dirty="0">
                <a:solidFill>
                  <a:srgbClr val="227EB7"/>
                </a:solidFill>
                <a:latin typeface="Arial" charset="0"/>
              </a:rPr>
              <a:t> </a:t>
            </a:r>
            <a:r>
              <a:rPr lang="fi-FI" sz="2000" b="1" dirty="0" err="1">
                <a:solidFill>
                  <a:srgbClr val="227EB7"/>
                </a:solidFill>
                <a:latin typeface="Arial" charset="0"/>
              </a:rPr>
              <a:t>needs</a:t>
            </a:r>
            <a:r>
              <a:rPr lang="fi-FI" sz="2000" b="1" dirty="0">
                <a:solidFill>
                  <a:srgbClr val="227EB7"/>
                </a:solidFill>
                <a:latin typeface="Arial" charset="0"/>
              </a:rPr>
              <a:t>?</a:t>
            </a:r>
            <a:endParaRPr lang="fi-FI" b="1" dirty="0">
              <a:solidFill>
                <a:srgbClr val="227EB7"/>
              </a:solidFill>
              <a:latin typeface="Arial" charset="0"/>
            </a:endParaRPr>
          </a:p>
        </p:txBody>
      </p:sp>
      <p:sp>
        <p:nvSpPr>
          <p:cNvPr id="25" name="Tekstiruutu 24"/>
          <p:cNvSpPr txBox="1"/>
          <p:nvPr/>
        </p:nvSpPr>
        <p:spPr>
          <a:xfrm>
            <a:off x="4038600" y="2971800"/>
            <a:ext cx="916274" cy="369332"/>
          </a:xfrm>
          <a:prstGeom prst="rect">
            <a:avLst/>
          </a:prstGeom>
          <a:noFill/>
        </p:spPr>
        <p:txBody>
          <a:bodyPr wrap="none" rtlCol="0">
            <a:spAutoFit/>
          </a:bodyPr>
          <a:lstStyle/>
          <a:p>
            <a:r>
              <a:rPr lang="fi-FI" dirty="0" err="1" smtClean="0"/>
              <a:t>Teacher</a:t>
            </a:r>
            <a:endParaRPr lang="fi-FI"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579059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uorakulmio 6"/>
          <p:cNvSpPr/>
          <p:nvPr/>
        </p:nvSpPr>
        <p:spPr>
          <a:xfrm>
            <a:off x="0" y="0"/>
            <a:ext cx="9144000" cy="213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nvGrpSpPr>
          <p:cNvPr id="2" name="Ryhmitä 52"/>
          <p:cNvGrpSpPr/>
          <p:nvPr/>
        </p:nvGrpSpPr>
        <p:grpSpPr>
          <a:xfrm>
            <a:off x="517847" y="2047867"/>
            <a:ext cx="5912084" cy="1531144"/>
            <a:chOff x="517847" y="2047867"/>
            <a:chExt cx="5912084" cy="1531144"/>
          </a:xfrm>
        </p:grpSpPr>
        <p:sp>
          <p:nvSpPr>
            <p:cNvPr id="12" name="Pyöristetty suorakulmio 11"/>
            <p:cNvSpPr/>
            <p:nvPr/>
          </p:nvSpPr>
          <p:spPr>
            <a:xfrm>
              <a:off x="517847" y="2108494"/>
              <a:ext cx="5696686" cy="1470517"/>
            </a:xfrm>
            <a:prstGeom prst="roundRect">
              <a:avLst/>
            </a:prstGeom>
            <a:effectLst>
              <a:outerShdw blurRad="50800" dist="38100" dir="2700000">
                <a:srgbClr val="000000">
                  <a:alpha val="43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sp>
          <p:nvSpPr>
            <p:cNvPr id="13" name="Tekstiruutu 12"/>
            <p:cNvSpPr txBox="1"/>
            <p:nvPr/>
          </p:nvSpPr>
          <p:spPr>
            <a:xfrm>
              <a:off x="573330" y="2227473"/>
              <a:ext cx="5856601" cy="1231106"/>
            </a:xfrm>
            <a:prstGeom prst="rect">
              <a:avLst/>
            </a:prstGeom>
            <a:noFill/>
            <a:ln>
              <a:noFill/>
            </a:ln>
            <a:effectLst/>
          </p:spPr>
          <p:txBody>
            <a:bodyPr wrap="square" rtlCol="0">
              <a:spAutoFit/>
            </a:bodyPr>
            <a:lstStyle/>
            <a:p>
              <a:endParaRPr lang="en-GB" sz="1100" b="1" dirty="0" smtClean="0">
                <a:solidFill>
                  <a:srgbClr val="BE514F"/>
                </a:solidFill>
              </a:endParaRPr>
            </a:p>
            <a:p>
              <a:pPr>
                <a:buFont typeface="Arial"/>
                <a:buChar char="•"/>
              </a:pPr>
              <a:r>
                <a:rPr lang="en-GB" sz="1050" dirty="0" smtClean="0"/>
                <a:t>The lifespan of orientation, school autonomy. formal and informal learning reunion, free installation, follow-up to ensure the development</a:t>
              </a:r>
            </a:p>
            <a:p>
              <a:pPr>
                <a:buFont typeface="Arial"/>
                <a:buChar char="•"/>
              </a:pPr>
              <a:r>
                <a:rPr lang="en-GB" sz="1050" dirty="0" smtClean="0"/>
                <a:t>Personalized learning platform and </a:t>
              </a:r>
              <a:r>
                <a:rPr lang="en-GB" sz="1050" dirty="0" err="1"/>
                <a:t>p</a:t>
              </a:r>
              <a:r>
                <a:rPr lang="en-GB" sz="1050" dirty="0" err="1" smtClean="0"/>
                <a:t>roﬁle</a:t>
              </a:r>
              <a:r>
                <a:rPr lang="en-GB" sz="1050" dirty="0" smtClean="0"/>
                <a:t>, their own tools, their own learning networks</a:t>
              </a:r>
            </a:p>
            <a:p>
              <a:pPr>
                <a:buFont typeface="Arial"/>
                <a:buChar char="•"/>
              </a:pPr>
              <a:r>
                <a:rPr lang="en-GB" sz="1050" dirty="0" smtClean="0"/>
                <a:t>Their own learning goals, manage their own learning processes of their own learning identification, evaluation and visualization of</a:t>
              </a:r>
            </a:p>
            <a:p>
              <a:pPr>
                <a:buFont typeface="Arial"/>
                <a:buChar char="•"/>
              </a:pPr>
              <a:r>
                <a:rPr lang="en-GB" sz="1050" dirty="0" smtClean="0"/>
                <a:t>The extension of the learning environment. </a:t>
              </a:r>
              <a:r>
                <a:rPr lang="en-GB" sz="1050" dirty="0" err="1" smtClean="0"/>
                <a:t>mobilius</a:t>
              </a:r>
              <a:r>
                <a:rPr lang="en-GB" sz="1050" dirty="0" smtClean="0"/>
                <a:t> and Playfulness </a:t>
              </a:r>
              <a:endParaRPr lang="en-GB" sz="1050" dirty="0"/>
            </a:p>
          </p:txBody>
        </p:sp>
        <p:sp>
          <p:nvSpPr>
            <p:cNvPr id="16" name="Tekstiruutu 15"/>
            <p:cNvSpPr txBox="1"/>
            <p:nvPr/>
          </p:nvSpPr>
          <p:spPr>
            <a:xfrm>
              <a:off x="598275" y="2047867"/>
              <a:ext cx="5616258" cy="369332"/>
            </a:xfrm>
            <a:prstGeom prst="rect">
              <a:avLst/>
            </a:prstGeom>
            <a:noFill/>
          </p:spPr>
          <p:txBody>
            <a:bodyPr wrap="square" rtlCol="0">
              <a:spAutoFit/>
            </a:bodyPr>
            <a:lstStyle/>
            <a:p>
              <a:r>
                <a:rPr lang="en-GB" sz="1050" b="1" dirty="0" smtClean="0">
                  <a:solidFill>
                    <a:srgbClr val="BE514F"/>
                  </a:solidFill>
                </a:rPr>
                <a:t>Own Space                                                                                                                                                </a:t>
              </a:r>
              <a:r>
                <a:rPr lang="en-GB" b="1" dirty="0" smtClean="0">
                  <a:solidFill>
                    <a:srgbClr val="BE514F"/>
                  </a:solidFill>
                </a:rPr>
                <a:t>PLE </a:t>
              </a:r>
              <a:endParaRPr lang="fi-FI" dirty="0">
                <a:solidFill>
                  <a:srgbClr val="BE514F"/>
                </a:solidFill>
              </a:endParaRPr>
            </a:p>
          </p:txBody>
        </p:sp>
        <p:cxnSp>
          <p:nvCxnSpPr>
            <p:cNvPr id="18" name="Suora yhdysviiva 17"/>
            <p:cNvCxnSpPr/>
            <p:nvPr/>
          </p:nvCxnSpPr>
          <p:spPr>
            <a:xfrm rot="10800000">
              <a:off x="517849" y="2379227"/>
              <a:ext cx="5696684" cy="1588"/>
            </a:xfrm>
            <a:prstGeom prst="line">
              <a:avLst/>
            </a:prstGeom>
            <a:ln w="9525">
              <a:solidFill>
                <a:srgbClr val="B64D4B"/>
              </a:soli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40738295"/>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Suorakulmio 10"/>
          <p:cNvSpPr/>
          <p:nvPr/>
        </p:nvSpPr>
        <p:spPr>
          <a:xfrm>
            <a:off x="0" y="0"/>
            <a:ext cx="9144000" cy="213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nvGrpSpPr>
          <p:cNvPr id="2" name="Ryhmitä 53"/>
          <p:cNvGrpSpPr/>
          <p:nvPr/>
        </p:nvGrpSpPr>
        <p:grpSpPr>
          <a:xfrm>
            <a:off x="339067" y="179442"/>
            <a:ext cx="7551866" cy="726841"/>
            <a:chOff x="339067" y="179442"/>
            <a:chExt cx="7551866" cy="726841"/>
          </a:xfrm>
        </p:grpSpPr>
        <p:sp>
          <p:nvSpPr>
            <p:cNvPr id="10" name="Pyöristetty suorakulmio 9"/>
            <p:cNvSpPr/>
            <p:nvPr/>
          </p:nvSpPr>
          <p:spPr>
            <a:xfrm>
              <a:off x="339067" y="179442"/>
              <a:ext cx="7551866" cy="72684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i-FI"/>
            </a:p>
          </p:txBody>
        </p:sp>
        <p:sp>
          <p:nvSpPr>
            <p:cNvPr id="7" name="Tekstiruutu 6"/>
            <p:cNvSpPr txBox="1"/>
            <p:nvPr/>
          </p:nvSpPr>
          <p:spPr>
            <a:xfrm>
              <a:off x="1222320" y="191772"/>
              <a:ext cx="5628025" cy="646331"/>
            </a:xfrm>
            <a:prstGeom prst="rect">
              <a:avLst/>
            </a:prstGeom>
            <a:noFill/>
          </p:spPr>
          <p:txBody>
            <a:bodyPr wrap="square" rtlCol="0">
              <a:spAutoFit/>
            </a:bodyPr>
            <a:lstStyle/>
            <a:p>
              <a:pPr algn="ctr"/>
              <a:r>
                <a:rPr lang="en-GB" dirty="0" smtClean="0">
                  <a:solidFill>
                    <a:srgbClr val="660066"/>
                  </a:solidFill>
                </a:rPr>
                <a:t>Learners, Parents, Teachers, Administration, </a:t>
              </a:r>
            </a:p>
            <a:p>
              <a:pPr algn="ctr"/>
              <a:r>
                <a:rPr lang="en-GB" b="1" dirty="0" smtClean="0">
                  <a:solidFill>
                    <a:srgbClr val="660066"/>
                  </a:solidFill>
                </a:rPr>
                <a:t>School, Home, Free time, Hobbies</a:t>
              </a:r>
              <a:endParaRPr lang="en-GB" b="1" dirty="0">
                <a:solidFill>
                  <a:srgbClr val="660066"/>
                </a:solidFill>
              </a:endParaRPr>
            </a:p>
          </p:txBody>
        </p:sp>
      </p:grpSp>
      <p:grpSp>
        <p:nvGrpSpPr>
          <p:cNvPr id="3" name="Ryhmitä 52"/>
          <p:cNvGrpSpPr/>
          <p:nvPr/>
        </p:nvGrpSpPr>
        <p:grpSpPr>
          <a:xfrm>
            <a:off x="517847" y="2047867"/>
            <a:ext cx="5912084" cy="1531144"/>
            <a:chOff x="517847" y="2047867"/>
            <a:chExt cx="5912084" cy="1531144"/>
          </a:xfrm>
        </p:grpSpPr>
        <p:sp>
          <p:nvSpPr>
            <p:cNvPr id="12" name="Pyöristetty suorakulmio 11"/>
            <p:cNvSpPr/>
            <p:nvPr/>
          </p:nvSpPr>
          <p:spPr>
            <a:xfrm>
              <a:off x="517847" y="2108494"/>
              <a:ext cx="5696686" cy="1470517"/>
            </a:xfrm>
            <a:prstGeom prst="roundRect">
              <a:avLst/>
            </a:prstGeom>
            <a:effectLst>
              <a:outerShdw blurRad="50800" dist="38100" dir="2700000">
                <a:srgbClr val="000000">
                  <a:alpha val="43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sp>
          <p:nvSpPr>
            <p:cNvPr id="13" name="Tekstiruutu 12"/>
            <p:cNvSpPr txBox="1"/>
            <p:nvPr/>
          </p:nvSpPr>
          <p:spPr>
            <a:xfrm>
              <a:off x="573330" y="2227473"/>
              <a:ext cx="5856601" cy="1231106"/>
            </a:xfrm>
            <a:prstGeom prst="rect">
              <a:avLst/>
            </a:prstGeom>
            <a:noFill/>
            <a:ln>
              <a:noFill/>
            </a:ln>
            <a:effectLst/>
          </p:spPr>
          <p:txBody>
            <a:bodyPr wrap="square" rtlCol="0">
              <a:spAutoFit/>
            </a:bodyPr>
            <a:lstStyle/>
            <a:p>
              <a:endParaRPr lang="en-GB" sz="1100" b="1" dirty="0" smtClean="0">
                <a:solidFill>
                  <a:srgbClr val="BE514F"/>
                </a:solidFill>
              </a:endParaRPr>
            </a:p>
            <a:p>
              <a:pPr>
                <a:buFont typeface="Arial"/>
                <a:buChar char="•"/>
              </a:pPr>
              <a:r>
                <a:rPr lang="en-GB" sz="1050" dirty="0" smtClean="0">
                  <a:solidFill>
                    <a:srgbClr val="000000"/>
                  </a:solidFill>
                </a:rPr>
                <a:t>The lifespan of orientation, school autonomy. formal and informal learning reunion, free installation, follow-up to ensure the development</a:t>
              </a:r>
            </a:p>
            <a:p>
              <a:pPr>
                <a:buFont typeface="Arial"/>
                <a:buChar char="•"/>
              </a:pPr>
              <a:r>
                <a:rPr lang="en-GB" sz="1050" dirty="0" smtClean="0">
                  <a:solidFill>
                    <a:srgbClr val="000000"/>
                  </a:solidFill>
                </a:rPr>
                <a:t>Personalized learning platform and </a:t>
              </a:r>
              <a:r>
                <a:rPr lang="en-GB" sz="1050" dirty="0" err="1">
                  <a:solidFill>
                    <a:srgbClr val="000000"/>
                  </a:solidFill>
                </a:rPr>
                <a:t>p</a:t>
              </a:r>
              <a:r>
                <a:rPr lang="en-GB" sz="1050" dirty="0" err="1" smtClean="0">
                  <a:solidFill>
                    <a:srgbClr val="000000"/>
                  </a:solidFill>
                </a:rPr>
                <a:t>roﬁle</a:t>
              </a:r>
              <a:r>
                <a:rPr lang="en-GB" sz="1050" dirty="0" smtClean="0">
                  <a:solidFill>
                    <a:srgbClr val="000000"/>
                  </a:solidFill>
                </a:rPr>
                <a:t>, their own tools, their own learning networks</a:t>
              </a:r>
            </a:p>
            <a:p>
              <a:pPr>
                <a:buFont typeface="Arial"/>
                <a:buChar char="•"/>
              </a:pPr>
              <a:r>
                <a:rPr lang="en-GB" sz="1050" dirty="0" smtClean="0">
                  <a:solidFill>
                    <a:srgbClr val="000000"/>
                  </a:solidFill>
                </a:rPr>
                <a:t>Their own learning goals, manage their own learning processes of their own learning identification, evaluation and visualization of</a:t>
              </a:r>
            </a:p>
            <a:p>
              <a:pPr>
                <a:buFont typeface="Arial"/>
                <a:buChar char="•"/>
              </a:pPr>
              <a:r>
                <a:rPr lang="en-GB" sz="1050" dirty="0" smtClean="0">
                  <a:solidFill>
                    <a:srgbClr val="000000"/>
                  </a:solidFill>
                </a:rPr>
                <a:t>The extension of the learning environment. </a:t>
              </a:r>
              <a:r>
                <a:rPr lang="en-GB" sz="1050" dirty="0" err="1" smtClean="0">
                  <a:solidFill>
                    <a:srgbClr val="000000"/>
                  </a:solidFill>
                </a:rPr>
                <a:t>mobilius</a:t>
              </a:r>
              <a:r>
                <a:rPr lang="en-GB" sz="1050" dirty="0" smtClean="0">
                  <a:solidFill>
                    <a:srgbClr val="000000"/>
                  </a:solidFill>
                </a:rPr>
                <a:t> and Playfulness </a:t>
              </a:r>
              <a:endParaRPr lang="en-GB" sz="1050" dirty="0">
                <a:solidFill>
                  <a:srgbClr val="000000"/>
                </a:solidFill>
              </a:endParaRPr>
            </a:p>
          </p:txBody>
        </p:sp>
        <p:sp>
          <p:nvSpPr>
            <p:cNvPr id="16" name="Tekstiruutu 15"/>
            <p:cNvSpPr txBox="1"/>
            <p:nvPr/>
          </p:nvSpPr>
          <p:spPr>
            <a:xfrm>
              <a:off x="598275" y="2047867"/>
              <a:ext cx="5616258" cy="369332"/>
            </a:xfrm>
            <a:prstGeom prst="rect">
              <a:avLst/>
            </a:prstGeom>
            <a:noFill/>
          </p:spPr>
          <p:txBody>
            <a:bodyPr wrap="square" rtlCol="0">
              <a:spAutoFit/>
            </a:bodyPr>
            <a:lstStyle/>
            <a:p>
              <a:r>
                <a:rPr lang="en-GB" sz="1050" b="1" dirty="0" smtClean="0">
                  <a:solidFill>
                    <a:srgbClr val="BE514F"/>
                  </a:solidFill>
                </a:rPr>
                <a:t>Own Space                                                                                                                                                </a:t>
              </a:r>
              <a:r>
                <a:rPr lang="en-GB" b="1" dirty="0" smtClean="0">
                  <a:solidFill>
                    <a:srgbClr val="BE514F"/>
                  </a:solidFill>
                </a:rPr>
                <a:t>PLE </a:t>
              </a:r>
              <a:endParaRPr lang="fi-FI" dirty="0">
                <a:solidFill>
                  <a:srgbClr val="BE514F"/>
                </a:solidFill>
              </a:endParaRPr>
            </a:p>
          </p:txBody>
        </p:sp>
        <p:cxnSp>
          <p:nvCxnSpPr>
            <p:cNvPr id="18" name="Suora yhdysviiva 17"/>
            <p:cNvCxnSpPr/>
            <p:nvPr/>
          </p:nvCxnSpPr>
          <p:spPr>
            <a:xfrm rot="10800000">
              <a:off x="517849" y="2379227"/>
              <a:ext cx="5696684" cy="1588"/>
            </a:xfrm>
            <a:prstGeom prst="line">
              <a:avLst/>
            </a:prstGeom>
            <a:ln w="9525">
              <a:solidFill>
                <a:srgbClr val="B64D4B"/>
              </a:solidFill>
              <a:prstDash val="sys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5276440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Suorakulmio 16"/>
          <p:cNvSpPr/>
          <p:nvPr/>
        </p:nvSpPr>
        <p:spPr>
          <a:xfrm>
            <a:off x="0" y="0"/>
            <a:ext cx="9144000" cy="213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nvGrpSpPr>
          <p:cNvPr id="2" name="Ryhmitä 53"/>
          <p:cNvGrpSpPr/>
          <p:nvPr/>
        </p:nvGrpSpPr>
        <p:grpSpPr>
          <a:xfrm>
            <a:off x="339067" y="179442"/>
            <a:ext cx="7551866" cy="726841"/>
            <a:chOff x="339067" y="179442"/>
            <a:chExt cx="7551866" cy="726841"/>
          </a:xfrm>
        </p:grpSpPr>
        <p:sp>
          <p:nvSpPr>
            <p:cNvPr id="10" name="Pyöristetty suorakulmio 9"/>
            <p:cNvSpPr/>
            <p:nvPr/>
          </p:nvSpPr>
          <p:spPr>
            <a:xfrm>
              <a:off x="339067" y="179442"/>
              <a:ext cx="7551866" cy="72684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i-FI"/>
            </a:p>
          </p:txBody>
        </p:sp>
        <p:sp>
          <p:nvSpPr>
            <p:cNvPr id="7" name="Tekstiruutu 6"/>
            <p:cNvSpPr txBox="1"/>
            <p:nvPr/>
          </p:nvSpPr>
          <p:spPr>
            <a:xfrm>
              <a:off x="1222320" y="191772"/>
              <a:ext cx="5628025" cy="646331"/>
            </a:xfrm>
            <a:prstGeom prst="rect">
              <a:avLst/>
            </a:prstGeom>
            <a:noFill/>
          </p:spPr>
          <p:txBody>
            <a:bodyPr wrap="square" rtlCol="0">
              <a:spAutoFit/>
            </a:bodyPr>
            <a:lstStyle/>
            <a:p>
              <a:pPr algn="ctr"/>
              <a:r>
                <a:rPr lang="en-GB" dirty="0" smtClean="0">
                  <a:solidFill>
                    <a:srgbClr val="660066"/>
                  </a:solidFill>
                </a:rPr>
                <a:t>Learners, Parents, Teachers, Administration, </a:t>
              </a:r>
            </a:p>
            <a:p>
              <a:pPr algn="ctr"/>
              <a:r>
                <a:rPr lang="en-GB" b="1" dirty="0" smtClean="0">
                  <a:solidFill>
                    <a:srgbClr val="660066"/>
                  </a:solidFill>
                </a:rPr>
                <a:t>School, Home, Free time, Hobbies</a:t>
              </a:r>
              <a:endParaRPr lang="en-GB" b="1" dirty="0">
                <a:solidFill>
                  <a:srgbClr val="660066"/>
                </a:solidFill>
              </a:endParaRPr>
            </a:p>
          </p:txBody>
        </p:sp>
      </p:grpSp>
      <p:grpSp>
        <p:nvGrpSpPr>
          <p:cNvPr id="3" name="Ryhmitä 52"/>
          <p:cNvGrpSpPr/>
          <p:nvPr/>
        </p:nvGrpSpPr>
        <p:grpSpPr>
          <a:xfrm>
            <a:off x="517847" y="2047867"/>
            <a:ext cx="5912084" cy="1531144"/>
            <a:chOff x="517847" y="2047867"/>
            <a:chExt cx="5912084" cy="1531144"/>
          </a:xfrm>
        </p:grpSpPr>
        <p:sp>
          <p:nvSpPr>
            <p:cNvPr id="12" name="Pyöristetty suorakulmio 11"/>
            <p:cNvSpPr/>
            <p:nvPr/>
          </p:nvSpPr>
          <p:spPr>
            <a:xfrm>
              <a:off x="517847" y="2108494"/>
              <a:ext cx="5696686" cy="1470517"/>
            </a:xfrm>
            <a:prstGeom prst="roundRect">
              <a:avLst/>
            </a:prstGeom>
            <a:effectLst>
              <a:outerShdw blurRad="50800" dist="38100" dir="2700000">
                <a:srgbClr val="000000">
                  <a:alpha val="43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sp>
          <p:nvSpPr>
            <p:cNvPr id="13" name="Tekstiruutu 12"/>
            <p:cNvSpPr txBox="1"/>
            <p:nvPr/>
          </p:nvSpPr>
          <p:spPr>
            <a:xfrm>
              <a:off x="573330" y="2227473"/>
              <a:ext cx="5856601" cy="1231106"/>
            </a:xfrm>
            <a:prstGeom prst="rect">
              <a:avLst/>
            </a:prstGeom>
            <a:noFill/>
            <a:ln>
              <a:noFill/>
            </a:ln>
            <a:effectLst/>
          </p:spPr>
          <p:txBody>
            <a:bodyPr wrap="square" rtlCol="0">
              <a:spAutoFit/>
            </a:bodyPr>
            <a:lstStyle/>
            <a:p>
              <a:endParaRPr lang="en-GB" sz="1100" b="1" dirty="0" smtClean="0">
                <a:solidFill>
                  <a:srgbClr val="000000"/>
                </a:solidFill>
              </a:endParaRPr>
            </a:p>
            <a:p>
              <a:pPr>
                <a:buFont typeface="Arial"/>
                <a:buChar char="•"/>
              </a:pPr>
              <a:r>
                <a:rPr lang="en-GB" sz="1050" dirty="0" smtClean="0">
                  <a:solidFill>
                    <a:srgbClr val="000000"/>
                  </a:solidFill>
                </a:rPr>
                <a:t>The lifespan of orientation, school autonomy. formal and informal learning reunion, free installation, follow-up to ensure the development</a:t>
              </a:r>
            </a:p>
            <a:p>
              <a:pPr>
                <a:buFont typeface="Arial"/>
                <a:buChar char="•"/>
              </a:pPr>
              <a:r>
                <a:rPr lang="en-GB" sz="1050" dirty="0" smtClean="0">
                  <a:solidFill>
                    <a:srgbClr val="000000"/>
                  </a:solidFill>
                </a:rPr>
                <a:t>Personalized learning platform and </a:t>
              </a:r>
              <a:r>
                <a:rPr lang="en-GB" sz="1050" dirty="0" err="1">
                  <a:solidFill>
                    <a:srgbClr val="000000"/>
                  </a:solidFill>
                </a:rPr>
                <a:t>p</a:t>
              </a:r>
              <a:r>
                <a:rPr lang="en-GB" sz="1050" dirty="0" err="1" smtClean="0">
                  <a:solidFill>
                    <a:srgbClr val="000000"/>
                  </a:solidFill>
                </a:rPr>
                <a:t>roﬁle</a:t>
              </a:r>
              <a:r>
                <a:rPr lang="en-GB" sz="1050" dirty="0" smtClean="0">
                  <a:solidFill>
                    <a:srgbClr val="000000"/>
                  </a:solidFill>
                </a:rPr>
                <a:t>, their own tools, their own learning networks</a:t>
              </a:r>
            </a:p>
            <a:p>
              <a:pPr>
                <a:buFont typeface="Arial"/>
                <a:buChar char="•"/>
              </a:pPr>
              <a:r>
                <a:rPr lang="en-GB" sz="1050" dirty="0" smtClean="0">
                  <a:solidFill>
                    <a:srgbClr val="000000"/>
                  </a:solidFill>
                </a:rPr>
                <a:t>Their own learning goals, manage their own learning processes of their own learning identification, evaluation and visualization of</a:t>
              </a:r>
            </a:p>
            <a:p>
              <a:pPr>
                <a:buFont typeface="Arial"/>
                <a:buChar char="•"/>
              </a:pPr>
              <a:r>
                <a:rPr lang="en-GB" sz="1050" dirty="0" smtClean="0">
                  <a:solidFill>
                    <a:srgbClr val="000000"/>
                  </a:solidFill>
                </a:rPr>
                <a:t>The extension of the learning environment. </a:t>
              </a:r>
              <a:r>
                <a:rPr lang="en-GB" sz="1050" dirty="0" err="1" smtClean="0">
                  <a:solidFill>
                    <a:srgbClr val="000000"/>
                  </a:solidFill>
                </a:rPr>
                <a:t>mobilius</a:t>
              </a:r>
              <a:r>
                <a:rPr lang="en-GB" sz="1050" dirty="0" smtClean="0">
                  <a:solidFill>
                    <a:srgbClr val="000000"/>
                  </a:solidFill>
                </a:rPr>
                <a:t> and Playfulness </a:t>
              </a:r>
              <a:endParaRPr lang="en-GB" sz="1050" dirty="0">
                <a:solidFill>
                  <a:srgbClr val="000000"/>
                </a:solidFill>
              </a:endParaRPr>
            </a:p>
          </p:txBody>
        </p:sp>
        <p:sp>
          <p:nvSpPr>
            <p:cNvPr id="16" name="Tekstiruutu 15"/>
            <p:cNvSpPr txBox="1"/>
            <p:nvPr/>
          </p:nvSpPr>
          <p:spPr>
            <a:xfrm>
              <a:off x="598275" y="2047867"/>
              <a:ext cx="5616258" cy="369332"/>
            </a:xfrm>
            <a:prstGeom prst="rect">
              <a:avLst/>
            </a:prstGeom>
            <a:noFill/>
          </p:spPr>
          <p:txBody>
            <a:bodyPr wrap="square" rtlCol="0">
              <a:spAutoFit/>
            </a:bodyPr>
            <a:lstStyle/>
            <a:p>
              <a:r>
                <a:rPr lang="en-GB" sz="1050" b="1" dirty="0" smtClean="0">
                  <a:solidFill>
                    <a:srgbClr val="BE514F"/>
                  </a:solidFill>
                </a:rPr>
                <a:t>Own Space                                                                                                                                                </a:t>
              </a:r>
              <a:r>
                <a:rPr lang="en-GB" b="1" dirty="0" smtClean="0">
                  <a:solidFill>
                    <a:srgbClr val="BE514F"/>
                  </a:solidFill>
                </a:rPr>
                <a:t>PLE </a:t>
              </a:r>
              <a:endParaRPr lang="fi-FI" dirty="0">
                <a:solidFill>
                  <a:srgbClr val="BE514F"/>
                </a:solidFill>
              </a:endParaRPr>
            </a:p>
          </p:txBody>
        </p:sp>
        <p:cxnSp>
          <p:nvCxnSpPr>
            <p:cNvPr id="18" name="Suora yhdysviiva 17"/>
            <p:cNvCxnSpPr/>
            <p:nvPr/>
          </p:nvCxnSpPr>
          <p:spPr>
            <a:xfrm rot="10800000">
              <a:off x="517849" y="2379227"/>
              <a:ext cx="5696684" cy="1588"/>
            </a:xfrm>
            <a:prstGeom prst="line">
              <a:avLst/>
            </a:prstGeom>
            <a:ln w="9525">
              <a:solidFill>
                <a:srgbClr val="B64D4B"/>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4" name="Ryhmitä 54"/>
          <p:cNvGrpSpPr/>
          <p:nvPr/>
        </p:nvGrpSpPr>
        <p:grpSpPr>
          <a:xfrm>
            <a:off x="6751677" y="485653"/>
            <a:ext cx="2126870" cy="2016016"/>
            <a:chOff x="6751677" y="485653"/>
            <a:chExt cx="2126870" cy="2016016"/>
          </a:xfrm>
        </p:grpSpPr>
        <p:sp>
          <p:nvSpPr>
            <p:cNvPr id="14" name="Ellipsi 13"/>
            <p:cNvSpPr/>
            <p:nvPr/>
          </p:nvSpPr>
          <p:spPr>
            <a:xfrm>
              <a:off x="6751677" y="485653"/>
              <a:ext cx="2126870" cy="2016016"/>
            </a:xfrm>
            <a:prstGeom prst="ellipse">
              <a:avLst/>
            </a:prstGeom>
            <a:effectLst>
              <a:outerShdw blurRad="50800" dist="38100" dir="2700000">
                <a:srgbClr val="000000">
                  <a:alpha val="43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fi-FI"/>
            </a:p>
          </p:txBody>
        </p:sp>
        <p:sp>
          <p:nvSpPr>
            <p:cNvPr id="22" name="Tekstiruutu 21"/>
            <p:cNvSpPr txBox="1"/>
            <p:nvPr/>
          </p:nvSpPr>
          <p:spPr>
            <a:xfrm>
              <a:off x="6941353" y="906479"/>
              <a:ext cx="1755233" cy="1015663"/>
            </a:xfrm>
            <a:prstGeom prst="rect">
              <a:avLst/>
            </a:prstGeom>
            <a:noFill/>
          </p:spPr>
          <p:txBody>
            <a:bodyPr wrap="none" rtlCol="0">
              <a:spAutoFit/>
            </a:bodyPr>
            <a:lstStyle/>
            <a:p>
              <a:pPr algn="ctr"/>
              <a:r>
                <a:rPr lang="en-GB" sz="2000" b="1" dirty="0" smtClean="0">
                  <a:solidFill>
                    <a:srgbClr val="5183BB"/>
                  </a:solidFill>
                </a:rPr>
                <a:t>Environmental </a:t>
              </a:r>
            </a:p>
            <a:p>
              <a:pPr algn="ctr"/>
              <a:r>
                <a:rPr lang="en-GB" sz="2000" b="1" dirty="0" smtClean="0">
                  <a:solidFill>
                    <a:srgbClr val="5183BB"/>
                  </a:solidFill>
                </a:rPr>
                <a:t>and device</a:t>
              </a:r>
            </a:p>
            <a:p>
              <a:pPr algn="ctr"/>
              <a:r>
                <a:rPr lang="en-GB" sz="2000" b="1" dirty="0" smtClean="0">
                  <a:solidFill>
                    <a:srgbClr val="5183BB"/>
                  </a:solidFill>
                </a:rPr>
                <a:t> independence</a:t>
              </a:r>
              <a:endParaRPr lang="en-GB" sz="2000" b="1" dirty="0">
                <a:solidFill>
                  <a:srgbClr val="5183BB"/>
                </a:solidFill>
              </a:endParaRPr>
            </a:p>
          </p:txBody>
        </p:sp>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74381429"/>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Suorakulmio 16"/>
          <p:cNvSpPr/>
          <p:nvPr/>
        </p:nvSpPr>
        <p:spPr>
          <a:xfrm>
            <a:off x="0" y="0"/>
            <a:ext cx="9144000" cy="213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nvGrpSpPr>
          <p:cNvPr id="2" name="Ryhmitä 53"/>
          <p:cNvGrpSpPr/>
          <p:nvPr/>
        </p:nvGrpSpPr>
        <p:grpSpPr>
          <a:xfrm>
            <a:off x="339067" y="179442"/>
            <a:ext cx="7551866" cy="726841"/>
            <a:chOff x="339067" y="179442"/>
            <a:chExt cx="7551866" cy="726841"/>
          </a:xfrm>
        </p:grpSpPr>
        <p:sp>
          <p:nvSpPr>
            <p:cNvPr id="10" name="Pyöristetty suorakulmio 9"/>
            <p:cNvSpPr/>
            <p:nvPr/>
          </p:nvSpPr>
          <p:spPr>
            <a:xfrm>
              <a:off x="339067" y="179442"/>
              <a:ext cx="7551866" cy="72684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i-FI"/>
            </a:p>
          </p:txBody>
        </p:sp>
        <p:sp>
          <p:nvSpPr>
            <p:cNvPr id="7" name="Tekstiruutu 6"/>
            <p:cNvSpPr txBox="1"/>
            <p:nvPr/>
          </p:nvSpPr>
          <p:spPr>
            <a:xfrm>
              <a:off x="1222320" y="191772"/>
              <a:ext cx="5628025" cy="646331"/>
            </a:xfrm>
            <a:prstGeom prst="rect">
              <a:avLst/>
            </a:prstGeom>
            <a:noFill/>
          </p:spPr>
          <p:txBody>
            <a:bodyPr wrap="square" rtlCol="0">
              <a:spAutoFit/>
            </a:bodyPr>
            <a:lstStyle/>
            <a:p>
              <a:pPr algn="ctr"/>
              <a:r>
                <a:rPr lang="en-GB" dirty="0" smtClean="0">
                  <a:solidFill>
                    <a:srgbClr val="660066"/>
                  </a:solidFill>
                </a:rPr>
                <a:t>Learners, Parents, Teachers, Administration, </a:t>
              </a:r>
            </a:p>
            <a:p>
              <a:pPr algn="ctr"/>
              <a:r>
                <a:rPr lang="en-GB" b="1" dirty="0" smtClean="0">
                  <a:solidFill>
                    <a:srgbClr val="660066"/>
                  </a:solidFill>
                </a:rPr>
                <a:t>School, Home, Free time, Hobbies</a:t>
              </a:r>
              <a:endParaRPr lang="en-GB" b="1" dirty="0">
                <a:solidFill>
                  <a:srgbClr val="660066"/>
                </a:solidFill>
              </a:endParaRPr>
            </a:p>
          </p:txBody>
        </p:sp>
      </p:grpSp>
      <p:grpSp>
        <p:nvGrpSpPr>
          <p:cNvPr id="3" name="Ryhmitä 52"/>
          <p:cNvGrpSpPr/>
          <p:nvPr/>
        </p:nvGrpSpPr>
        <p:grpSpPr>
          <a:xfrm>
            <a:off x="517847" y="2047867"/>
            <a:ext cx="5912084" cy="1531144"/>
            <a:chOff x="517847" y="2047867"/>
            <a:chExt cx="5912084" cy="1531144"/>
          </a:xfrm>
        </p:grpSpPr>
        <p:sp>
          <p:nvSpPr>
            <p:cNvPr id="12" name="Pyöristetty suorakulmio 11"/>
            <p:cNvSpPr/>
            <p:nvPr/>
          </p:nvSpPr>
          <p:spPr>
            <a:xfrm>
              <a:off x="517847" y="2108494"/>
              <a:ext cx="5696686" cy="1470517"/>
            </a:xfrm>
            <a:prstGeom prst="roundRect">
              <a:avLst/>
            </a:prstGeom>
            <a:effectLst>
              <a:outerShdw blurRad="50800" dist="38100" dir="2700000">
                <a:srgbClr val="000000">
                  <a:alpha val="43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sp>
          <p:nvSpPr>
            <p:cNvPr id="13" name="Tekstiruutu 12"/>
            <p:cNvSpPr txBox="1"/>
            <p:nvPr/>
          </p:nvSpPr>
          <p:spPr>
            <a:xfrm>
              <a:off x="573330" y="2227473"/>
              <a:ext cx="5856601" cy="1231106"/>
            </a:xfrm>
            <a:prstGeom prst="rect">
              <a:avLst/>
            </a:prstGeom>
            <a:noFill/>
            <a:ln>
              <a:noFill/>
            </a:ln>
            <a:effectLst/>
          </p:spPr>
          <p:txBody>
            <a:bodyPr wrap="square" rtlCol="0">
              <a:spAutoFit/>
            </a:bodyPr>
            <a:lstStyle/>
            <a:p>
              <a:endParaRPr lang="en-GB" sz="1100" b="1" dirty="0" smtClean="0">
                <a:solidFill>
                  <a:srgbClr val="000000"/>
                </a:solidFill>
              </a:endParaRPr>
            </a:p>
            <a:p>
              <a:pPr>
                <a:buFont typeface="Arial"/>
                <a:buChar char="•"/>
              </a:pPr>
              <a:r>
                <a:rPr lang="en-GB" sz="1050" dirty="0" smtClean="0">
                  <a:solidFill>
                    <a:srgbClr val="000000"/>
                  </a:solidFill>
                </a:rPr>
                <a:t>The lifespan of orientation, school autonomy. formal and informal learning reunion, free installation, follow-up to ensure the development</a:t>
              </a:r>
            </a:p>
            <a:p>
              <a:pPr>
                <a:buFont typeface="Arial"/>
                <a:buChar char="•"/>
              </a:pPr>
              <a:r>
                <a:rPr lang="en-GB" sz="1050" dirty="0" smtClean="0">
                  <a:solidFill>
                    <a:srgbClr val="000000"/>
                  </a:solidFill>
                </a:rPr>
                <a:t>Personalized learning platform and </a:t>
              </a:r>
              <a:r>
                <a:rPr lang="en-GB" sz="1050" dirty="0" err="1">
                  <a:solidFill>
                    <a:srgbClr val="000000"/>
                  </a:solidFill>
                </a:rPr>
                <a:t>p</a:t>
              </a:r>
              <a:r>
                <a:rPr lang="en-GB" sz="1050" dirty="0" err="1" smtClean="0">
                  <a:solidFill>
                    <a:srgbClr val="000000"/>
                  </a:solidFill>
                </a:rPr>
                <a:t>roﬁle</a:t>
              </a:r>
              <a:r>
                <a:rPr lang="en-GB" sz="1050" dirty="0" smtClean="0">
                  <a:solidFill>
                    <a:srgbClr val="000000"/>
                  </a:solidFill>
                </a:rPr>
                <a:t>, their own tools, their own learning networks</a:t>
              </a:r>
            </a:p>
            <a:p>
              <a:pPr>
                <a:buFont typeface="Arial"/>
                <a:buChar char="•"/>
              </a:pPr>
              <a:r>
                <a:rPr lang="en-GB" sz="1050" dirty="0" smtClean="0">
                  <a:solidFill>
                    <a:srgbClr val="000000"/>
                  </a:solidFill>
                </a:rPr>
                <a:t>Their own learning goals, manage their own learning processes of their own learning identification, evaluation and visualization of</a:t>
              </a:r>
            </a:p>
            <a:p>
              <a:pPr>
                <a:buFont typeface="Arial"/>
                <a:buChar char="•"/>
              </a:pPr>
              <a:r>
                <a:rPr lang="en-GB" sz="1050" dirty="0" smtClean="0">
                  <a:solidFill>
                    <a:srgbClr val="000000"/>
                  </a:solidFill>
                </a:rPr>
                <a:t>The extension of the learning environment. </a:t>
              </a:r>
              <a:r>
                <a:rPr lang="en-GB" sz="1050" dirty="0" err="1" smtClean="0">
                  <a:solidFill>
                    <a:srgbClr val="000000"/>
                  </a:solidFill>
                </a:rPr>
                <a:t>mobilius</a:t>
              </a:r>
              <a:r>
                <a:rPr lang="en-GB" sz="1050" dirty="0" smtClean="0">
                  <a:solidFill>
                    <a:srgbClr val="000000"/>
                  </a:solidFill>
                </a:rPr>
                <a:t> and Playfulness </a:t>
              </a:r>
              <a:endParaRPr lang="en-GB" sz="1050" dirty="0">
                <a:solidFill>
                  <a:srgbClr val="000000"/>
                </a:solidFill>
              </a:endParaRPr>
            </a:p>
          </p:txBody>
        </p:sp>
        <p:sp>
          <p:nvSpPr>
            <p:cNvPr id="16" name="Tekstiruutu 15"/>
            <p:cNvSpPr txBox="1"/>
            <p:nvPr/>
          </p:nvSpPr>
          <p:spPr>
            <a:xfrm>
              <a:off x="598275" y="2047867"/>
              <a:ext cx="5616258" cy="369332"/>
            </a:xfrm>
            <a:prstGeom prst="rect">
              <a:avLst/>
            </a:prstGeom>
            <a:noFill/>
          </p:spPr>
          <p:txBody>
            <a:bodyPr wrap="square" rtlCol="0">
              <a:spAutoFit/>
            </a:bodyPr>
            <a:lstStyle/>
            <a:p>
              <a:r>
                <a:rPr lang="en-GB" sz="1050" b="1" dirty="0" smtClean="0">
                  <a:solidFill>
                    <a:srgbClr val="BE514F"/>
                  </a:solidFill>
                </a:rPr>
                <a:t>Own Space                                                                                                                                                </a:t>
              </a:r>
              <a:r>
                <a:rPr lang="en-GB" b="1" dirty="0" smtClean="0">
                  <a:solidFill>
                    <a:srgbClr val="BE514F"/>
                  </a:solidFill>
                </a:rPr>
                <a:t>PLE </a:t>
              </a:r>
              <a:endParaRPr lang="fi-FI" dirty="0">
                <a:solidFill>
                  <a:srgbClr val="BE514F"/>
                </a:solidFill>
              </a:endParaRPr>
            </a:p>
          </p:txBody>
        </p:sp>
        <p:cxnSp>
          <p:nvCxnSpPr>
            <p:cNvPr id="18" name="Suora yhdysviiva 17"/>
            <p:cNvCxnSpPr/>
            <p:nvPr/>
          </p:nvCxnSpPr>
          <p:spPr>
            <a:xfrm rot="10800000">
              <a:off x="517849" y="2379227"/>
              <a:ext cx="5696684" cy="1588"/>
            </a:xfrm>
            <a:prstGeom prst="line">
              <a:avLst/>
            </a:prstGeom>
            <a:ln w="9525">
              <a:solidFill>
                <a:srgbClr val="B64D4B"/>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4" name="Ryhmitä 54"/>
          <p:cNvGrpSpPr/>
          <p:nvPr/>
        </p:nvGrpSpPr>
        <p:grpSpPr>
          <a:xfrm>
            <a:off x="6751677" y="485653"/>
            <a:ext cx="2126870" cy="2016016"/>
            <a:chOff x="6751677" y="485653"/>
            <a:chExt cx="2126870" cy="2016016"/>
          </a:xfrm>
        </p:grpSpPr>
        <p:sp>
          <p:nvSpPr>
            <p:cNvPr id="14" name="Ellipsi 13"/>
            <p:cNvSpPr/>
            <p:nvPr/>
          </p:nvSpPr>
          <p:spPr>
            <a:xfrm>
              <a:off x="6751677" y="485653"/>
              <a:ext cx="2126870" cy="2016016"/>
            </a:xfrm>
            <a:prstGeom prst="ellipse">
              <a:avLst/>
            </a:prstGeom>
            <a:effectLst>
              <a:outerShdw blurRad="50800" dist="38100" dir="2700000">
                <a:srgbClr val="000000">
                  <a:alpha val="43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fi-FI"/>
            </a:p>
          </p:txBody>
        </p:sp>
        <p:sp>
          <p:nvSpPr>
            <p:cNvPr id="22" name="Tekstiruutu 21"/>
            <p:cNvSpPr txBox="1"/>
            <p:nvPr/>
          </p:nvSpPr>
          <p:spPr>
            <a:xfrm>
              <a:off x="6941353" y="906479"/>
              <a:ext cx="1755233" cy="1015663"/>
            </a:xfrm>
            <a:prstGeom prst="rect">
              <a:avLst/>
            </a:prstGeom>
            <a:noFill/>
          </p:spPr>
          <p:txBody>
            <a:bodyPr wrap="none" rtlCol="0">
              <a:spAutoFit/>
            </a:bodyPr>
            <a:lstStyle/>
            <a:p>
              <a:pPr algn="ctr"/>
              <a:r>
                <a:rPr lang="en-GB" sz="2000" b="1" dirty="0" smtClean="0">
                  <a:solidFill>
                    <a:srgbClr val="5183BB"/>
                  </a:solidFill>
                </a:rPr>
                <a:t>Environmental </a:t>
              </a:r>
            </a:p>
            <a:p>
              <a:pPr algn="ctr"/>
              <a:r>
                <a:rPr lang="en-GB" sz="2000" b="1" dirty="0" smtClean="0">
                  <a:solidFill>
                    <a:srgbClr val="5183BB"/>
                  </a:solidFill>
                </a:rPr>
                <a:t>and device</a:t>
              </a:r>
            </a:p>
            <a:p>
              <a:pPr algn="ctr"/>
              <a:r>
                <a:rPr lang="en-GB" sz="2000" b="1" dirty="0" smtClean="0">
                  <a:solidFill>
                    <a:srgbClr val="5183BB"/>
                  </a:solidFill>
                </a:rPr>
                <a:t> independence</a:t>
              </a:r>
              <a:endParaRPr lang="en-GB" sz="2000" b="1" dirty="0">
                <a:solidFill>
                  <a:srgbClr val="5183BB"/>
                </a:solidFill>
              </a:endParaRPr>
            </a:p>
          </p:txBody>
        </p:sp>
      </p:grpSp>
      <p:grpSp>
        <p:nvGrpSpPr>
          <p:cNvPr id="5" name="Ryhmitä 55"/>
          <p:cNvGrpSpPr/>
          <p:nvPr/>
        </p:nvGrpSpPr>
        <p:grpSpPr>
          <a:xfrm>
            <a:off x="6435417" y="2108495"/>
            <a:ext cx="1487269" cy="3801238"/>
            <a:chOff x="6435417" y="2108495"/>
            <a:chExt cx="1487269" cy="3801238"/>
          </a:xfrm>
        </p:grpSpPr>
        <p:sp>
          <p:nvSpPr>
            <p:cNvPr id="21" name="Pyöristetty suorakulmio 20"/>
            <p:cNvSpPr/>
            <p:nvPr/>
          </p:nvSpPr>
          <p:spPr>
            <a:xfrm>
              <a:off x="6435417" y="2108495"/>
              <a:ext cx="1487269" cy="380123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i-FI"/>
            </a:p>
          </p:txBody>
        </p:sp>
        <p:sp>
          <p:nvSpPr>
            <p:cNvPr id="23" name="Tekstiruutu 22"/>
            <p:cNvSpPr txBox="1"/>
            <p:nvPr/>
          </p:nvSpPr>
          <p:spPr>
            <a:xfrm>
              <a:off x="6544406" y="2663048"/>
              <a:ext cx="1226803" cy="2708433"/>
            </a:xfrm>
            <a:prstGeom prst="rect">
              <a:avLst/>
            </a:prstGeom>
            <a:noFill/>
          </p:spPr>
          <p:txBody>
            <a:bodyPr wrap="square" rtlCol="0">
              <a:spAutoFit/>
            </a:bodyPr>
            <a:lstStyle/>
            <a:p>
              <a:r>
                <a:rPr lang="en-GB" sz="1400" b="1" dirty="0" smtClean="0">
                  <a:solidFill>
                    <a:srgbClr val="8066A0"/>
                  </a:solidFill>
                </a:rPr>
                <a:t>The interfaces</a:t>
              </a:r>
            </a:p>
            <a:p>
              <a:pPr>
                <a:buFont typeface="Arial"/>
                <a:buChar char="•"/>
              </a:pPr>
              <a:endParaRPr lang="en-GB" sz="1200" dirty="0">
                <a:solidFill>
                  <a:srgbClr val="8066A0"/>
                </a:solidFill>
              </a:endParaRPr>
            </a:p>
            <a:p>
              <a:pPr>
                <a:buFont typeface="Arial"/>
                <a:buChar char="•"/>
              </a:pPr>
              <a:r>
                <a:rPr lang="en-GB" sz="1200" dirty="0" smtClean="0">
                  <a:solidFill>
                    <a:srgbClr val="8066A0"/>
                  </a:solidFill>
                </a:rPr>
                <a:t>Login interfaces</a:t>
              </a:r>
            </a:p>
            <a:p>
              <a:endParaRPr lang="en-GB" sz="1200" dirty="0" smtClean="0">
                <a:solidFill>
                  <a:srgbClr val="8066A0"/>
                </a:solidFill>
              </a:endParaRPr>
            </a:p>
            <a:p>
              <a:pPr>
                <a:buFont typeface="Arial"/>
                <a:buChar char="•"/>
              </a:pPr>
              <a:r>
                <a:rPr lang="en-GB" sz="1200" dirty="0" smtClean="0">
                  <a:solidFill>
                    <a:srgbClr val="8066A0"/>
                  </a:solidFill>
                </a:rPr>
                <a:t>Study materials</a:t>
              </a:r>
            </a:p>
            <a:p>
              <a:pPr>
                <a:buFont typeface="Arial"/>
                <a:buChar char="•"/>
              </a:pPr>
              <a:endParaRPr lang="en-GB" sz="1200" dirty="0" smtClean="0">
                <a:solidFill>
                  <a:srgbClr val="8066A0"/>
                </a:solidFill>
              </a:endParaRPr>
            </a:p>
            <a:p>
              <a:pPr>
                <a:buFont typeface="Arial"/>
                <a:buChar char="•"/>
              </a:pPr>
              <a:r>
                <a:rPr lang="en-GB" sz="1200" dirty="0" smtClean="0">
                  <a:solidFill>
                    <a:srgbClr val="8066A0"/>
                  </a:solidFill>
                </a:rPr>
                <a:t>Interfaces to other </a:t>
              </a:r>
              <a:r>
                <a:rPr lang="en-GB" sz="1200" dirty="0" err="1" smtClean="0">
                  <a:solidFill>
                    <a:srgbClr val="8066A0"/>
                  </a:solidFill>
                </a:rPr>
                <a:t>e</a:t>
              </a:r>
              <a:r>
                <a:rPr lang="en-GB" sz="1200" dirty="0" smtClean="0">
                  <a:solidFill>
                    <a:srgbClr val="8066A0"/>
                  </a:solidFill>
                </a:rPr>
                <a:t>- learning platforms and gaming environments</a:t>
              </a:r>
            </a:p>
            <a:p>
              <a:pPr>
                <a:buFont typeface="Arial"/>
                <a:buChar char="•"/>
              </a:pPr>
              <a:endParaRPr lang="en-GB" sz="1200" dirty="0" smtClean="0">
                <a:solidFill>
                  <a:srgbClr val="8066A0"/>
                </a:solidFill>
              </a:endParaRPr>
            </a:p>
            <a:p>
              <a:pPr>
                <a:buFont typeface="Arial"/>
                <a:buChar char="•"/>
              </a:pPr>
              <a:r>
                <a:rPr lang="en-GB" sz="1200" dirty="0" smtClean="0">
                  <a:solidFill>
                    <a:srgbClr val="8066A0"/>
                  </a:solidFill>
                </a:rPr>
                <a:t>The interface of social services</a:t>
              </a:r>
              <a:endParaRPr lang="en-GB" sz="1400" dirty="0">
                <a:solidFill>
                  <a:srgbClr val="8066A0"/>
                </a:solidFill>
              </a:endParaRPr>
            </a:p>
          </p:txBody>
        </p:sp>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89055039"/>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 name="Suorakulmio 36"/>
          <p:cNvSpPr/>
          <p:nvPr/>
        </p:nvSpPr>
        <p:spPr>
          <a:xfrm>
            <a:off x="0" y="0"/>
            <a:ext cx="9144000" cy="213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nvGrpSpPr>
          <p:cNvPr id="2" name="Ryhmitä 53"/>
          <p:cNvGrpSpPr/>
          <p:nvPr/>
        </p:nvGrpSpPr>
        <p:grpSpPr>
          <a:xfrm>
            <a:off x="339067" y="179442"/>
            <a:ext cx="7551866" cy="726841"/>
            <a:chOff x="339067" y="179442"/>
            <a:chExt cx="7551866" cy="726841"/>
          </a:xfrm>
        </p:grpSpPr>
        <p:sp>
          <p:nvSpPr>
            <p:cNvPr id="10" name="Pyöristetty suorakulmio 9"/>
            <p:cNvSpPr/>
            <p:nvPr/>
          </p:nvSpPr>
          <p:spPr>
            <a:xfrm>
              <a:off x="339067" y="179442"/>
              <a:ext cx="7551866" cy="72684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i-FI"/>
            </a:p>
          </p:txBody>
        </p:sp>
        <p:sp>
          <p:nvSpPr>
            <p:cNvPr id="7" name="Tekstiruutu 6"/>
            <p:cNvSpPr txBox="1"/>
            <p:nvPr/>
          </p:nvSpPr>
          <p:spPr>
            <a:xfrm>
              <a:off x="1222320" y="191772"/>
              <a:ext cx="5628025" cy="646331"/>
            </a:xfrm>
            <a:prstGeom prst="rect">
              <a:avLst/>
            </a:prstGeom>
            <a:noFill/>
          </p:spPr>
          <p:txBody>
            <a:bodyPr wrap="square" rtlCol="0">
              <a:spAutoFit/>
            </a:bodyPr>
            <a:lstStyle/>
            <a:p>
              <a:pPr algn="ctr"/>
              <a:r>
                <a:rPr lang="en-GB" dirty="0" smtClean="0">
                  <a:solidFill>
                    <a:srgbClr val="660066"/>
                  </a:solidFill>
                </a:rPr>
                <a:t>Learners, Parents, Teachers, Administration, </a:t>
              </a:r>
            </a:p>
            <a:p>
              <a:pPr algn="ctr"/>
              <a:r>
                <a:rPr lang="en-GB" b="1" dirty="0" smtClean="0">
                  <a:solidFill>
                    <a:srgbClr val="660066"/>
                  </a:solidFill>
                </a:rPr>
                <a:t>School, Home, Free time, Hobbies</a:t>
              </a:r>
              <a:endParaRPr lang="en-GB" b="1" dirty="0">
                <a:solidFill>
                  <a:srgbClr val="660066"/>
                </a:solidFill>
              </a:endParaRPr>
            </a:p>
          </p:txBody>
        </p:sp>
      </p:grpSp>
      <p:grpSp>
        <p:nvGrpSpPr>
          <p:cNvPr id="3" name="Ryhmitä 52"/>
          <p:cNvGrpSpPr/>
          <p:nvPr/>
        </p:nvGrpSpPr>
        <p:grpSpPr>
          <a:xfrm>
            <a:off x="517847" y="2047867"/>
            <a:ext cx="5912084" cy="1531144"/>
            <a:chOff x="517847" y="2047867"/>
            <a:chExt cx="5912084" cy="1531144"/>
          </a:xfrm>
        </p:grpSpPr>
        <p:sp>
          <p:nvSpPr>
            <p:cNvPr id="12" name="Pyöristetty suorakulmio 11"/>
            <p:cNvSpPr/>
            <p:nvPr/>
          </p:nvSpPr>
          <p:spPr>
            <a:xfrm>
              <a:off x="517847" y="2108494"/>
              <a:ext cx="5696686" cy="1470517"/>
            </a:xfrm>
            <a:prstGeom prst="roundRect">
              <a:avLst/>
            </a:prstGeom>
            <a:effectLst>
              <a:outerShdw blurRad="50800" dist="38100" dir="2700000">
                <a:srgbClr val="000000">
                  <a:alpha val="43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sp>
          <p:nvSpPr>
            <p:cNvPr id="13" name="Tekstiruutu 12"/>
            <p:cNvSpPr txBox="1"/>
            <p:nvPr/>
          </p:nvSpPr>
          <p:spPr>
            <a:xfrm>
              <a:off x="573330" y="2227473"/>
              <a:ext cx="5856601" cy="1231106"/>
            </a:xfrm>
            <a:prstGeom prst="rect">
              <a:avLst/>
            </a:prstGeom>
            <a:noFill/>
            <a:ln>
              <a:noFill/>
            </a:ln>
            <a:effectLst/>
          </p:spPr>
          <p:txBody>
            <a:bodyPr wrap="square" rtlCol="0">
              <a:spAutoFit/>
            </a:bodyPr>
            <a:lstStyle/>
            <a:p>
              <a:endParaRPr lang="en-GB" sz="1100" b="1" dirty="0" smtClean="0">
                <a:solidFill>
                  <a:srgbClr val="000000"/>
                </a:solidFill>
              </a:endParaRPr>
            </a:p>
            <a:p>
              <a:pPr>
                <a:buFont typeface="Arial"/>
                <a:buChar char="•"/>
              </a:pPr>
              <a:r>
                <a:rPr lang="en-GB" sz="1050" dirty="0" smtClean="0">
                  <a:solidFill>
                    <a:srgbClr val="000000"/>
                  </a:solidFill>
                </a:rPr>
                <a:t>The lifespan of orientation, school autonomy. formal and informal learning reunion, free installation, follow-up to ensure the development</a:t>
              </a:r>
            </a:p>
            <a:p>
              <a:pPr>
                <a:buFont typeface="Arial"/>
                <a:buChar char="•"/>
              </a:pPr>
              <a:r>
                <a:rPr lang="en-GB" sz="1050" dirty="0" smtClean="0">
                  <a:solidFill>
                    <a:srgbClr val="000000"/>
                  </a:solidFill>
                </a:rPr>
                <a:t>Personalized learning platform and </a:t>
              </a:r>
              <a:r>
                <a:rPr lang="en-GB" sz="1050" dirty="0" err="1">
                  <a:solidFill>
                    <a:srgbClr val="000000"/>
                  </a:solidFill>
                </a:rPr>
                <a:t>p</a:t>
              </a:r>
              <a:r>
                <a:rPr lang="en-GB" sz="1050" dirty="0" err="1" smtClean="0">
                  <a:solidFill>
                    <a:srgbClr val="000000"/>
                  </a:solidFill>
                </a:rPr>
                <a:t>roﬁle</a:t>
              </a:r>
              <a:r>
                <a:rPr lang="en-GB" sz="1050" dirty="0" smtClean="0">
                  <a:solidFill>
                    <a:srgbClr val="000000"/>
                  </a:solidFill>
                </a:rPr>
                <a:t>, their own tools, their own learning networks</a:t>
              </a:r>
            </a:p>
            <a:p>
              <a:pPr>
                <a:buFont typeface="Arial"/>
                <a:buChar char="•"/>
              </a:pPr>
              <a:r>
                <a:rPr lang="en-GB" sz="1050" dirty="0" smtClean="0">
                  <a:solidFill>
                    <a:srgbClr val="000000"/>
                  </a:solidFill>
                </a:rPr>
                <a:t>Their own learning goals, manage their own learning processes of their own learning identification, evaluation and visualization of</a:t>
              </a:r>
            </a:p>
            <a:p>
              <a:pPr>
                <a:buFont typeface="Arial"/>
                <a:buChar char="•"/>
              </a:pPr>
              <a:r>
                <a:rPr lang="en-GB" sz="1050" dirty="0" smtClean="0">
                  <a:solidFill>
                    <a:srgbClr val="000000"/>
                  </a:solidFill>
                </a:rPr>
                <a:t>The extension of the learning environment. </a:t>
              </a:r>
              <a:r>
                <a:rPr lang="en-GB" sz="1050" dirty="0" err="1" smtClean="0">
                  <a:solidFill>
                    <a:srgbClr val="000000"/>
                  </a:solidFill>
                </a:rPr>
                <a:t>mobilius</a:t>
              </a:r>
              <a:r>
                <a:rPr lang="en-GB" sz="1050" dirty="0" smtClean="0">
                  <a:solidFill>
                    <a:srgbClr val="000000"/>
                  </a:solidFill>
                </a:rPr>
                <a:t> and Playfulness </a:t>
              </a:r>
              <a:endParaRPr lang="en-GB" sz="1050" dirty="0">
                <a:solidFill>
                  <a:srgbClr val="000000"/>
                </a:solidFill>
              </a:endParaRPr>
            </a:p>
          </p:txBody>
        </p:sp>
        <p:sp>
          <p:nvSpPr>
            <p:cNvPr id="16" name="Tekstiruutu 15"/>
            <p:cNvSpPr txBox="1"/>
            <p:nvPr/>
          </p:nvSpPr>
          <p:spPr>
            <a:xfrm>
              <a:off x="598275" y="2047867"/>
              <a:ext cx="5616258" cy="369332"/>
            </a:xfrm>
            <a:prstGeom prst="rect">
              <a:avLst/>
            </a:prstGeom>
            <a:noFill/>
          </p:spPr>
          <p:txBody>
            <a:bodyPr wrap="square" rtlCol="0">
              <a:spAutoFit/>
            </a:bodyPr>
            <a:lstStyle/>
            <a:p>
              <a:r>
                <a:rPr lang="en-GB" sz="1050" b="1" dirty="0" smtClean="0">
                  <a:solidFill>
                    <a:srgbClr val="BE514F"/>
                  </a:solidFill>
                </a:rPr>
                <a:t>Own Space                                                                                                                                                </a:t>
              </a:r>
              <a:r>
                <a:rPr lang="en-GB" b="1" dirty="0" smtClean="0">
                  <a:solidFill>
                    <a:srgbClr val="BE514F"/>
                  </a:solidFill>
                </a:rPr>
                <a:t>PLE </a:t>
              </a:r>
              <a:endParaRPr lang="fi-FI" dirty="0">
                <a:solidFill>
                  <a:srgbClr val="BE514F"/>
                </a:solidFill>
              </a:endParaRPr>
            </a:p>
          </p:txBody>
        </p:sp>
        <p:cxnSp>
          <p:nvCxnSpPr>
            <p:cNvPr id="18" name="Suora yhdysviiva 17"/>
            <p:cNvCxnSpPr/>
            <p:nvPr/>
          </p:nvCxnSpPr>
          <p:spPr>
            <a:xfrm rot="10800000">
              <a:off x="517849" y="2379227"/>
              <a:ext cx="5696684" cy="1588"/>
            </a:xfrm>
            <a:prstGeom prst="line">
              <a:avLst/>
            </a:prstGeom>
            <a:ln w="9525">
              <a:solidFill>
                <a:srgbClr val="B64D4B"/>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4" name="Ryhmitä 54"/>
          <p:cNvGrpSpPr/>
          <p:nvPr/>
        </p:nvGrpSpPr>
        <p:grpSpPr>
          <a:xfrm>
            <a:off x="6751677" y="485653"/>
            <a:ext cx="2126870" cy="2016016"/>
            <a:chOff x="6751677" y="485653"/>
            <a:chExt cx="2126870" cy="2016016"/>
          </a:xfrm>
        </p:grpSpPr>
        <p:sp>
          <p:nvSpPr>
            <p:cNvPr id="14" name="Ellipsi 13"/>
            <p:cNvSpPr/>
            <p:nvPr/>
          </p:nvSpPr>
          <p:spPr>
            <a:xfrm>
              <a:off x="6751677" y="485653"/>
              <a:ext cx="2126870" cy="2016016"/>
            </a:xfrm>
            <a:prstGeom prst="ellipse">
              <a:avLst/>
            </a:prstGeom>
            <a:effectLst>
              <a:outerShdw blurRad="50800" dist="38100" dir="2700000">
                <a:srgbClr val="000000">
                  <a:alpha val="43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fi-FI"/>
            </a:p>
          </p:txBody>
        </p:sp>
        <p:sp>
          <p:nvSpPr>
            <p:cNvPr id="22" name="Tekstiruutu 21"/>
            <p:cNvSpPr txBox="1"/>
            <p:nvPr/>
          </p:nvSpPr>
          <p:spPr>
            <a:xfrm>
              <a:off x="6941353" y="906479"/>
              <a:ext cx="1755233" cy="1015663"/>
            </a:xfrm>
            <a:prstGeom prst="rect">
              <a:avLst/>
            </a:prstGeom>
            <a:noFill/>
          </p:spPr>
          <p:txBody>
            <a:bodyPr wrap="none" rtlCol="0">
              <a:spAutoFit/>
            </a:bodyPr>
            <a:lstStyle/>
            <a:p>
              <a:pPr algn="ctr"/>
              <a:r>
                <a:rPr lang="en-GB" sz="2000" b="1" dirty="0" smtClean="0">
                  <a:solidFill>
                    <a:srgbClr val="5183BB"/>
                  </a:solidFill>
                </a:rPr>
                <a:t>Environmental </a:t>
              </a:r>
            </a:p>
            <a:p>
              <a:pPr algn="ctr"/>
              <a:r>
                <a:rPr lang="en-GB" sz="2000" b="1" dirty="0" smtClean="0">
                  <a:solidFill>
                    <a:srgbClr val="5183BB"/>
                  </a:solidFill>
                </a:rPr>
                <a:t>and device</a:t>
              </a:r>
            </a:p>
            <a:p>
              <a:pPr algn="ctr"/>
              <a:r>
                <a:rPr lang="en-GB" sz="2000" b="1" dirty="0" smtClean="0">
                  <a:solidFill>
                    <a:srgbClr val="5183BB"/>
                  </a:solidFill>
                </a:rPr>
                <a:t> independence</a:t>
              </a:r>
              <a:endParaRPr lang="en-GB" sz="2000" b="1" dirty="0">
                <a:solidFill>
                  <a:srgbClr val="5183BB"/>
                </a:solidFill>
              </a:endParaRPr>
            </a:p>
          </p:txBody>
        </p:sp>
      </p:grpSp>
      <p:grpSp>
        <p:nvGrpSpPr>
          <p:cNvPr id="5" name="Ryhmitä 55"/>
          <p:cNvGrpSpPr/>
          <p:nvPr/>
        </p:nvGrpSpPr>
        <p:grpSpPr>
          <a:xfrm>
            <a:off x="6435417" y="2108495"/>
            <a:ext cx="1487269" cy="3801238"/>
            <a:chOff x="6435417" y="2108495"/>
            <a:chExt cx="1487269" cy="3801238"/>
          </a:xfrm>
        </p:grpSpPr>
        <p:sp>
          <p:nvSpPr>
            <p:cNvPr id="21" name="Pyöristetty suorakulmio 20"/>
            <p:cNvSpPr/>
            <p:nvPr/>
          </p:nvSpPr>
          <p:spPr>
            <a:xfrm>
              <a:off x="6435417" y="2108495"/>
              <a:ext cx="1487269" cy="380123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i-FI"/>
            </a:p>
          </p:txBody>
        </p:sp>
        <p:sp>
          <p:nvSpPr>
            <p:cNvPr id="23" name="Tekstiruutu 22"/>
            <p:cNvSpPr txBox="1"/>
            <p:nvPr/>
          </p:nvSpPr>
          <p:spPr>
            <a:xfrm>
              <a:off x="6544406" y="2663048"/>
              <a:ext cx="1226803" cy="2708433"/>
            </a:xfrm>
            <a:prstGeom prst="rect">
              <a:avLst/>
            </a:prstGeom>
            <a:noFill/>
          </p:spPr>
          <p:txBody>
            <a:bodyPr wrap="square" rtlCol="0">
              <a:spAutoFit/>
            </a:bodyPr>
            <a:lstStyle/>
            <a:p>
              <a:r>
                <a:rPr lang="en-GB" sz="1400" b="1" dirty="0" smtClean="0">
                  <a:solidFill>
                    <a:srgbClr val="8066A0"/>
                  </a:solidFill>
                </a:rPr>
                <a:t>The interfaces</a:t>
              </a:r>
            </a:p>
            <a:p>
              <a:pPr>
                <a:buFont typeface="Arial"/>
                <a:buChar char="•"/>
              </a:pPr>
              <a:endParaRPr lang="en-GB" sz="1200" dirty="0">
                <a:solidFill>
                  <a:srgbClr val="8066A0"/>
                </a:solidFill>
              </a:endParaRPr>
            </a:p>
            <a:p>
              <a:pPr>
                <a:buFont typeface="Arial"/>
                <a:buChar char="•"/>
              </a:pPr>
              <a:r>
                <a:rPr lang="en-GB" sz="1200" dirty="0" smtClean="0">
                  <a:solidFill>
                    <a:srgbClr val="8066A0"/>
                  </a:solidFill>
                </a:rPr>
                <a:t>Login interfaces</a:t>
              </a:r>
            </a:p>
            <a:p>
              <a:endParaRPr lang="en-GB" sz="1200" dirty="0" smtClean="0">
                <a:solidFill>
                  <a:srgbClr val="8066A0"/>
                </a:solidFill>
              </a:endParaRPr>
            </a:p>
            <a:p>
              <a:pPr>
                <a:buFont typeface="Arial"/>
                <a:buChar char="•"/>
              </a:pPr>
              <a:r>
                <a:rPr lang="en-GB" sz="1200" dirty="0" smtClean="0">
                  <a:solidFill>
                    <a:srgbClr val="8066A0"/>
                  </a:solidFill>
                </a:rPr>
                <a:t>Study materials</a:t>
              </a:r>
            </a:p>
            <a:p>
              <a:pPr>
                <a:buFont typeface="Arial"/>
                <a:buChar char="•"/>
              </a:pPr>
              <a:endParaRPr lang="en-GB" sz="1200" dirty="0" smtClean="0">
                <a:solidFill>
                  <a:srgbClr val="8066A0"/>
                </a:solidFill>
              </a:endParaRPr>
            </a:p>
            <a:p>
              <a:pPr>
                <a:buFont typeface="Arial"/>
                <a:buChar char="•"/>
              </a:pPr>
              <a:r>
                <a:rPr lang="en-GB" sz="1200" dirty="0" smtClean="0">
                  <a:solidFill>
                    <a:srgbClr val="8066A0"/>
                  </a:solidFill>
                </a:rPr>
                <a:t>Interfaces to other </a:t>
              </a:r>
              <a:r>
                <a:rPr lang="en-GB" sz="1200" dirty="0" err="1" smtClean="0">
                  <a:solidFill>
                    <a:srgbClr val="8066A0"/>
                  </a:solidFill>
                </a:rPr>
                <a:t>e</a:t>
              </a:r>
              <a:r>
                <a:rPr lang="en-GB" sz="1200" dirty="0" smtClean="0">
                  <a:solidFill>
                    <a:srgbClr val="8066A0"/>
                  </a:solidFill>
                </a:rPr>
                <a:t>- learning platforms and gaming environments</a:t>
              </a:r>
            </a:p>
            <a:p>
              <a:pPr>
                <a:buFont typeface="Arial"/>
                <a:buChar char="•"/>
              </a:pPr>
              <a:endParaRPr lang="en-GB" sz="1200" dirty="0" smtClean="0">
                <a:solidFill>
                  <a:srgbClr val="8066A0"/>
                </a:solidFill>
              </a:endParaRPr>
            </a:p>
            <a:p>
              <a:pPr>
                <a:buFont typeface="Arial"/>
                <a:buChar char="•"/>
              </a:pPr>
              <a:r>
                <a:rPr lang="en-GB" sz="1200" dirty="0" smtClean="0">
                  <a:solidFill>
                    <a:srgbClr val="8066A0"/>
                  </a:solidFill>
                </a:rPr>
                <a:t>The interface of social services</a:t>
              </a:r>
              <a:endParaRPr lang="en-GB" sz="1400" dirty="0">
                <a:solidFill>
                  <a:srgbClr val="8066A0"/>
                </a:solidFill>
              </a:endParaRPr>
            </a:p>
          </p:txBody>
        </p:sp>
      </p:grpSp>
      <p:sp>
        <p:nvSpPr>
          <p:cNvPr id="26" name="Pyöristetty suorakulmio 25"/>
          <p:cNvSpPr/>
          <p:nvPr/>
        </p:nvSpPr>
        <p:spPr>
          <a:xfrm>
            <a:off x="2556923" y="3818467"/>
            <a:ext cx="1761067" cy="209126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i-FI"/>
          </a:p>
        </p:txBody>
      </p:sp>
      <p:sp>
        <p:nvSpPr>
          <p:cNvPr id="28" name="Tekstiruutu 27"/>
          <p:cNvSpPr txBox="1"/>
          <p:nvPr/>
        </p:nvSpPr>
        <p:spPr>
          <a:xfrm>
            <a:off x="592660" y="3808291"/>
            <a:ext cx="1711338" cy="523220"/>
          </a:xfrm>
          <a:prstGeom prst="rect">
            <a:avLst/>
          </a:prstGeom>
          <a:noFill/>
        </p:spPr>
        <p:txBody>
          <a:bodyPr wrap="none" rtlCol="0">
            <a:spAutoFit/>
          </a:bodyPr>
          <a:lstStyle/>
          <a:p>
            <a:r>
              <a:rPr lang="en-GB" sz="1400" dirty="0" smtClean="0"/>
              <a:t>The school's learning </a:t>
            </a:r>
          </a:p>
          <a:p>
            <a:r>
              <a:rPr lang="en-GB" sz="1400" dirty="0" smtClean="0"/>
              <a:t>platform</a:t>
            </a:r>
            <a:endParaRPr lang="en-GB" sz="1400" dirty="0"/>
          </a:p>
        </p:txBody>
      </p:sp>
      <p:sp>
        <p:nvSpPr>
          <p:cNvPr id="31" name="Tekstiruutu 30"/>
          <p:cNvSpPr txBox="1"/>
          <p:nvPr/>
        </p:nvSpPr>
        <p:spPr>
          <a:xfrm>
            <a:off x="2564317" y="3850620"/>
            <a:ext cx="1676097" cy="307777"/>
          </a:xfrm>
          <a:prstGeom prst="rect">
            <a:avLst/>
          </a:prstGeom>
          <a:noFill/>
        </p:spPr>
        <p:txBody>
          <a:bodyPr wrap="none" rtlCol="0">
            <a:spAutoFit/>
          </a:bodyPr>
          <a:lstStyle/>
          <a:p>
            <a:r>
              <a:rPr lang="fi-FI" sz="1400" dirty="0" smtClean="0"/>
              <a:t>E</a:t>
            </a:r>
            <a:r>
              <a:rPr lang="en-GB" sz="1400" dirty="0" smtClean="0"/>
              <a:t>- learning materials</a:t>
            </a:r>
            <a:endParaRPr lang="en-GB" sz="1400" dirty="0"/>
          </a:p>
        </p:txBody>
      </p:sp>
      <p:sp>
        <p:nvSpPr>
          <p:cNvPr id="33" name="Tekstiruutu 32"/>
          <p:cNvSpPr txBox="1"/>
          <p:nvPr/>
        </p:nvSpPr>
        <p:spPr>
          <a:xfrm>
            <a:off x="4570990" y="3867548"/>
            <a:ext cx="1341746" cy="307777"/>
          </a:xfrm>
          <a:prstGeom prst="rect">
            <a:avLst/>
          </a:prstGeom>
          <a:noFill/>
        </p:spPr>
        <p:txBody>
          <a:bodyPr wrap="none" rtlCol="0">
            <a:spAutoFit/>
          </a:bodyPr>
          <a:lstStyle/>
          <a:p>
            <a:r>
              <a:rPr lang="fi-FI" sz="1400" dirty="0" err="1" smtClean="0"/>
              <a:t>Leisure</a:t>
            </a:r>
            <a:r>
              <a:rPr lang="fi-FI" sz="1400" dirty="0" smtClean="0"/>
              <a:t> </a:t>
            </a:r>
            <a:r>
              <a:rPr lang="fi-FI" sz="1400" dirty="0" err="1" smtClean="0"/>
              <a:t>facilities</a:t>
            </a:r>
            <a:endParaRPr lang="en-GB" sz="1400" dirty="0"/>
          </a:p>
        </p:txBody>
      </p:sp>
      <p:cxnSp>
        <p:nvCxnSpPr>
          <p:cNvPr id="47" name="Suora nuoliyhdysviiva 46"/>
          <p:cNvCxnSpPr/>
          <p:nvPr/>
        </p:nvCxnSpPr>
        <p:spPr>
          <a:xfrm>
            <a:off x="2209801" y="4331960"/>
            <a:ext cx="379402" cy="1588"/>
          </a:xfrm>
          <a:prstGeom prst="straightConnector1">
            <a:avLst/>
          </a:prstGeom>
          <a:ln w="41275">
            <a:solidFill>
              <a:srgbClr val="4FADC4"/>
            </a:solidFill>
            <a:headEnd type="triangle" w="lg" len="lg"/>
            <a:tailEnd type="none" w="lg" len="lg"/>
          </a:ln>
        </p:spPr>
        <p:style>
          <a:lnRef idx="2">
            <a:schemeClr val="accent1"/>
          </a:lnRef>
          <a:fillRef idx="0">
            <a:schemeClr val="accent1"/>
          </a:fillRef>
          <a:effectRef idx="1">
            <a:schemeClr val="accent1"/>
          </a:effectRef>
          <a:fontRef idx="minor">
            <a:schemeClr val="tx1"/>
          </a:fontRef>
        </p:style>
      </p:cxnSp>
      <p:grpSp>
        <p:nvGrpSpPr>
          <p:cNvPr id="6" name="Ryhmitä 56"/>
          <p:cNvGrpSpPr/>
          <p:nvPr/>
        </p:nvGrpSpPr>
        <p:grpSpPr>
          <a:xfrm>
            <a:off x="573330" y="907077"/>
            <a:ext cx="5606995" cy="5002656"/>
            <a:chOff x="573330" y="907077"/>
            <a:chExt cx="5606995" cy="5002656"/>
          </a:xfrm>
        </p:grpSpPr>
        <p:sp>
          <p:nvSpPr>
            <p:cNvPr id="25" name="Pyöristetty suorakulmio 24"/>
            <p:cNvSpPr/>
            <p:nvPr/>
          </p:nvSpPr>
          <p:spPr>
            <a:xfrm>
              <a:off x="573330" y="3818467"/>
              <a:ext cx="1761067" cy="20912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i-FI"/>
            </a:p>
          </p:txBody>
        </p:sp>
        <p:sp>
          <p:nvSpPr>
            <p:cNvPr id="27" name="Pyöristetty suorakulmio 26"/>
            <p:cNvSpPr/>
            <p:nvPr/>
          </p:nvSpPr>
          <p:spPr>
            <a:xfrm>
              <a:off x="4572000" y="3818467"/>
              <a:ext cx="1608325" cy="2091266"/>
            </a:xfrm>
            <a:prstGeom prst="roundRect">
              <a:avLst/>
            </a:prstGeom>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i-FI"/>
            </a:p>
          </p:txBody>
        </p:sp>
        <p:sp>
          <p:nvSpPr>
            <p:cNvPr id="29" name="Tekstiruutu 28"/>
            <p:cNvSpPr txBox="1"/>
            <p:nvPr/>
          </p:nvSpPr>
          <p:spPr>
            <a:xfrm>
              <a:off x="594427" y="4331511"/>
              <a:ext cx="1782305" cy="1384995"/>
            </a:xfrm>
            <a:prstGeom prst="rect">
              <a:avLst/>
            </a:prstGeom>
            <a:noFill/>
          </p:spPr>
          <p:txBody>
            <a:bodyPr wrap="square" rtlCol="0">
              <a:spAutoFit/>
            </a:bodyPr>
            <a:lstStyle/>
            <a:p>
              <a:pPr marL="228600" indent="-228600">
                <a:buFont typeface="Arial"/>
                <a:buChar char="•"/>
              </a:pPr>
              <a:r>
                <a:rPr lang="en-GB" sz="1050" dirty="0" smtClean="0"/>
                <a:t>Web pages,  information and communication</a:t>
              </a:r>
            </a:p>
            <a:p>
              <a:pPr marL="228600" indent="-228600">
                <a:buFont typeface="Arial"/>
                <a:buChar char="•"/>
              </a:pPr>
              <a:r>
                <a:rPr lang="en-GB" sz="1050" dirty="0" smtClean="0"/>
                <a:t>Work of subjects, classes and categories, projects</a:t>
              </a:r>
            </a:p>
            <a:p>
              <a:pPr marL="228600" indent="-228600">
                <a:buFont typeface="Arial"/>
                <a:buChar char="•"/>
              </a:pPr>
              <a:r>
                <a:rPr lang="en-GB" sz="1050" dirty="0" smtClean="0"/>
                <a:t>Online courses</a:t>
              </a:r>
            </a:p>
            <a:p>
              <a:pPr marL="228600" indent="-228600">
                <a:buFont typeface="Arial"/>
                <a:buChar char="•"/>
              </a:pPr>
              <a:r>
                <a:rPr lang="en-GB" sz="1050" dirty="0" smtClean="0"/>
                <a:t>Parents</a:t>
              </a:r>
            </a:p>
            <a:p>
              <a:pPr marL="228600" indent="-228600">
                <a:buFont typeface="Arial"/>
                <a:buChar char="•"/>
              </a:pPr>
              <a:r>
                <a:rPr lang="en-GB" sz="1050" dirty="0" smtClean="0"/>
                <a:t>Home-School co-operation</a:t>
              </a:r>
            </a:p>
          </p:txBody>
        </p:sp>
        <p:sp>
          <p:nvSpPr>
            <p:cNvPr id="30" name="Tekstiruutu 29"/>
            <p:cNvSpPr txBox="1"/>
            <p:nvPr/>
          </p:nvSpPr>
          <p:spPr>
            <a:xfrm>
              <a:off x="2573857" y="4331511"/>
              <a:ext cx="1782305" cy="1546577"/>
            </a:xfrm>
            <a:prstGeom prst="rect">
              <a:avLst/>
            </a:prstGeom>
            <a:noFill/>
          </p:spPr>
          <p:txBody>
            <a:bodyPr wrap="square" rtlCol="0">
              <a:spAutoFit/>
            </a:bodyPr>
            <a:lstStyle/>
            <a:p>
              <a:pPr marL="228600" indent="-228600">
                <a:buFont typeface="Arial"/>
                <a:buChar char="•"/>
              </a:pPr>
              <a:r>
                <a:rPr lang="en-GB" sz="1050" dirty="0" smtClean="0"/>
                <a:t>Learning environment, customisation of learning materials</a:t>
              </a:r>
            </a:p>
            <a:p>
              <a:pPr marL="228600" indent="-228600">
                <a:buFont typeface="Arial"/>
                <a:buChar char="•"/>
              </a:pPr>
              <a:r>
                <a:rPr lang="en-GB" sz="1050" dirty="0" smtClean="0"/>
                <a:t>Publishers, learning materials, learning games, e-books</a:t>
              </a:r>
            </a:p>
            <a:p>
              <a:pPr marL="228600" indent="-228600">
                <a:buFont typeface="Arial"/>
                <a:buChar char="•"/>
              </a:pPr>
              <a:r>
                <a:rPr lang="en-GB" sz="1050" dirty="0" smtClean="0"/>
                <a:t>OER</a:t>
              </a:r>
            </a:p>
            <a:p>
              <a:pPr marL="228600" indent="-228600">
                <a:buFont typeface="Arial"/>
                <a:buChar char="•"/>
              </a:pPr>
              <a:r>
                <a:rPr lang="en-GB" sz="1050" dirty="0" smtClean="0"/>
                <a:t>Teachers sharing materials</a:t>
              </a:r>
            </a:p>
          </p:txBody>
        </p:sp>
        <p:sp>
          <p:nvSpPr>
            <p:cNvPr id="32" name="Tekstiruutu 31"/>
            <p:cNvSpPr txBox="1"/>
            <p:nvPr/>
          </p:nvSpPr>
          <p:spPr>
            <a:xfrm>
              <a:off x="4614399" y="4348439"/>
              <a:ext cx="1142210" cy="577081"/>
            </a:xfrm>
            <a:prstGeom prst="rect">
              <a:avLst/>
            </a:prstGeom>
            <a:noFill/>
          </p:spPr>
          <p:txBody>
            <a:bodyPr wrap="square" rtlCol="0">
              <a:spAutoFit/>
            </a:bodyPr>
            <a:lstStyle/>
            <a:p>
              <a:pPr marL="228600" indent="-228600">
                <a:buFont typeface="Arial"/>
                <a:buChar char="•"/>
              </a:pPr>
              <a:r>
                <a:rPr lang="en-GB" sz="1050" dirty="0" smtClean="0"/>
                <a:t>Clubs</a:t>
              </a:r>
            </a:p>
            <a:p>
              <a:pPr marL="228600" indent="-228600">
                <a:buFont typeface="Arial"/>
                <a:buChar char="•"/>
              </a:pPr>
              <a:r>
                <a:rPr lang="en-GB" sz="1050" dirty="0" smtClean="0"/>
                <a:t>Associations</a:t>
              </a:r>
            </a:p>
            <a:p>
              <a:pPr marL="228600" indent="-228600">
                <a:buFont typeface="Arial"/>
                <a:buChar char="•"/>
              </a:pPr>
              <a:r>
                <a:rPr lang="en-GB" sz="1050" dirty="0" smtClean="0"/>
                <a:t>Or similar</a:t>
              </a:r>
            </a:p>
          </p:txBody>
        </p:sp>
        <p:cxnSp>
          <p:nvCxnSpPr>
            <p:cNvPr id="36" name="Suora nuoliyhdysviiva 35"/>
            <p:cNvCxnSpPr/>
            <p:nvPr/>
          </p:nvCxnSpPr>
          <p:spPr>
            <a:xfrm rot="5400000">
              <a:off x="4031092" y="1193975"/>
              <a:ext cx="574590" cy="794"/>
            </a:xfrm>
            <a:prstGeom prst="straightConnector1">
              <a:avLst/>
            </a:prstGeom>
            <a:ln w="41275">
              <a:solidFill>
                <a:srgbClr val="7F659E"/>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8" name="Suora nuoliyhdysviiva 37"/>
            <p:cNvCxnSpPr/>
            <p:nvPr/>
          </p:nvCxnSpPr>
          <p:spPr>
            <a:xfrm rot="5400000">
              <a:off x="930872" y="3704883"/>
              <a:ext cx="336414" cy="1588"/>
            </a:xfrm>
            <a:prstGeom prst="straightConnector1">
              <a:avLst/>
            </a:prstGeom>
            <a:ln w="41275">
              <a:solidFill>
                <a:srgbClr val="B64D4B"/>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1" name="Suora nuoliyhdysviiva 40"/>
            <p:cNvCxnSpPr/>
            <p:nvPr/>
          </p:nvCxnSpPr>
          <p:spPr>
            <a:xfrm rot="5400000">
              <a:off x="2897509" y="3698547"/>
              <a:ext cx="336414" cy="1588"/>
            </a:xfrm>
            <a:prstGeom prst="straightConnector1">
              <a:avLst/>
            </a:prstGeom>
            <a:ln w="41275">
              <a:solidFill>
                <a:srgbClr val="B64D4B"/>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2" name="Suora nuoliyhdysviiva 41"/>
            <p:cNvCxnSpPr/>
            <p:nvPr/>
          </p:nvCxnSpPr>
          <p:spPr>
            <a:xfrm rot="5400000">
              <a:off x="4946454" y="3704883"/>
              <a:ext cx="336414" cy="1588"/>
            </a:xfrm>
            <a:prstGeom prst="straightConnector1">
              <a:avLst/>
            </a:prstGeom>
            <a:ln w="41275">
              <a:solidFill>
                <a:srgbClr val="B64D4B"/>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3" name="Suora nuoliyhdysviiva 42"/>
            <p:cNvCxnSpPr/>
            <p:nvPr/>
          </p:nvCxnSpPr>
          <p:spPr>
            <a:xfrm rot="5400000">
              <a:off x="1548957" y="3696410"/>
              <a:ext cx="336414" cy="1588"/>
            </a:xfrm>
            <a:prstGeom prst="straightConnector1">
              <a:avLst/>
            </a:prstGeom>
            <a:ln w="41275">
              <a:solidFill>
                <a:srgbClr val="F5944D"/>
              </a:solidFill>
              <a:headEnd type="triangle" w="lg" len="lg"/>
              <a:tailEnd type="none" w="lg" len="lg"/>
            </a:ln>
          </p:spPr>
          <p:style>
            <a:lnRef idx="2">
              <a:schemeClr val="accent1"/>
            </a:lnRef>
            <a:fillRef idx="0">
              <a:schemeClr val="accent1"/>
            </a:fillRef>
            <a:effectRef idx="1">
              <a:schemeClr val="accent1"/>
            </a:effectRef>
            <a:fontRef idx="minor">
              <a:schemeClr val="tx1"/>
            </a:fontRef>
          </p:style>
        </p:cxnSp>
        <p:cxnSp>
          <p:nvCxnSpPr>
            <p:cNvPr id="44" name="Suora nuoliyhdysviiva 43"/>
            <p:cNvCxnSpPr/>
            <p:nvPr/>
          </p:nvCxnSpPr>
          <p:spPr>
            <a:xfrm rot="5400000">
              <a:off x="3515594" y="3690074"/>
              <a:ext cx="336414" cy="1588"/>
            </a:xfrm>
            <a:prstGeom prst="straightConnector1">
              <a:avLst/>
            </a:prstGeom>
            <a:ln w="41275">
              <a:solidFill>
                <a:srgbClr val="4FADC4"/>
              </a:solidFill>
              <a:headEnd type="triangle" w="lg" len="lg"/>
              <a:tailEnd type="none" w="lg" len="lg"/>
            </a:ln>
          </p:spPr>
          <p:style>
            <a:lnRef idx="2">
              <a:schemeClr val="accent1"/>
            </a:lnRef>
            <a:fillRef idx="0">
              <a:schemeClr val="accent1"/>
            </a:fillRef>
            <a:effectRef idx="1">
              <a:schemeClr val="accent1"/>
            </a:effectRef>
            <a:fontRef idx="minor">
              <a:schemeClr val="tx1"/>
            </a:fontRef>
          </p:style>
        </p:cxnSp>
        <p:cxnSp>
          <p:nvCxnSpPr>
            <p:cNvPr id="45" name="Suora nuoliyhdysviiva 44"/>
            <p:cNvCxnSpPr/>
            <p:nvPr/>
          </p:nvCxnSpPr>
          <p:spPr>
            <a:xfrm rot="5400000">
              <a:off x="5564539" y="3696410"/>
              <a:ext cx="336414" cy="1588"/>
            </a:xfrm>
            <a:prstGeom prst="straightConnector1">
              <a:avLst/>
            </a:prstGeom>
            <a:ln w="41275">
              <a:solidFill>
                <a:srgbClr val="9CB95D"/>
              </a:solidFill>
              <a:headEnd type="triangle" w="lg" len="lg"/>
              <a:tailEnd type="none" w="lg" len="lg"/>
            </a:ln>
          </p:spPr>
          <p:style>
            <a:lnRef idx="2">
              <a:schemeClr val="accent1"/>
            </a:lnRef>
            <a:fillRef idx="0">
              <a:schemeClr val="accent1"/>
            </a:fillRef>
            <a:effectRef idx="1">
              <a:schemeClr val="accent1"/>
            </a:effectRef>
            <a:fontRef idx="minor">
              <a:schemeClr val="tx1"/>
            </a:fontRef>
          </p:style>
        </p:cxnSp>
        <p:cxnSp>
          <p:nvCxnSpPr>
            <p:cNvPr id="50" name="Suora nuoliyhdysviiva 49"/>
            <p:cNvCxnSpPr/>
            <p:nvPr/>
          </p:nvCxnSpPr>
          <p:spPr>
            <a:xfrm>
              <a:off x="2243663" y="4653700"/>
              <a:ext cx="379402" cy="1588"/>
            </a:xfrm>
            <a:prstGeom prst="straightConnector1">
              <a:avLst/>
            </a:prstGeom>
            <a:ln w="41275">
              <a:solidFill>
                <a:srgbClr val="F5944D"/>
              </a:solidFill>
              <a:headEnd type="non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51" name="Suora nuoliyhdysviiva 50"/>
            <p:cNvCxnSpPr/>
            <p:nvPr/>
          </p:nvCxnSpPr>
          <p:spPr>
            <a:xfrm>
              <a:off x="4240414" y="4348439"/>
              <a:ext cx="379402" cy="1588"/>
            </a:xfrm>
            <a:prstGeom prst="straightConnector1">
              <a:avLst/>
            </a:prstGeom>
            <a:ln w="41275">
              <a:solidFill>
                <a:srgbClr val="9DB861"/>
              </a:solidFill>
              <a:headEnd type="triangle" w="lg" len="lg"/>
              <a:tailEnd type="none" w="lg" len="lg"/>
            </a:ln>
          </p:spPr>
          <p:style>
            <a:lnRef idx="2">
              <a:schemeClr val="accent1"/>
            </a:lnRef>
            <a:fillRef idx="0">
              <a:schemeClr val="accent1"/>
            </a:fillRef>
            <a:effectRef idx="1">
              <a:schemeClr val="accent1"/>
            </a:effectRef>
            <a:fontRef idx="minor">
              <a:schemeClr val="tx1"/>
            </a:fontRef>
          </p:style>
        </p:cxnSp>
        <p:cxnSp>
          <p:nvCxnSpPr>
            <p:cNvPr id="52" name="Suora nuoliyhdysviiva 51"/>
            <p:cNvCxnSpPr/>
            <p:nvPr/>
          </p:nvCxnSpPr>
          <p:spPr>
            <a:xfrm>
              <a:off x="4274276" y="4670179"/>
              <a:ext cx="379402" cy="1588"/>
            </a:xfrm>
            <a:prstGeom prst="straightConnector1">
              <a:avLst/>
            </a:prstGeom>
            <a:ln w="41275">
              <a:solidFill>
                <a:srgbClr val="52AEC3"/>
              </a:solidFill>
              <a:headEnd type="none" w="lg" len="lg"/>
              <a:tailEnd type="triangle" w="lg" len="lg"/>
            </a:ln>
          </p:spPr>
          <p:style>
            <a:lnRef idx="2">
              <a:schemeClr val="accent1"/>
            </a:lnRef>
            <a:fillRef idx="0">
              <a:schemeClr val="accent1"/>
            </a:fillRef>
            <a:effectRef idx="1">
              <a:schemeClr val="accent1"/>
            </a:effectRef>
            <a:fontRef idx="minor">
              <a:schemeClr val="tx1"/>
            </a:fontRef>
          </p:style>
        </p:cxnSp>
      </p:grpSp>
      <p:sp>
        <p:nvSpPr>
          <p:cNvPr id="39" name="Tekstiruutu 38"/>
          <p:cNvSpPr txBox="1"/>
          <p:nvPr/>
        </p:nvSpPr>
        <p:spPr>
          <a:xfrm>
            <a:off x="4572000" y="3810000"/>
            <a:ext cx="1341746" cy="307777"/>
          </a:xfrm>
          <a:prstGeom prst="rect">
            <a:avLst/>
          </a:prstGeom>
          <a:noFill/>
        </p:spPr>
        <p:txBody>
          <a:bodyPr wrap="none" rtlCol="0">
            <a:spAutoFit/>
          </a:bodyPr>
          <a:lstStyle/>
          <a:p>
            <a:r>
              <a:rPr lang="fi-FI" sz="1400" dirty="0" err="1" smtClean="0"/>
              <a:t>Leisure</a:t>
            </a:r>
            <a:r>
              <a:rPr lang="fi-FI" sz="1400" dirty="0" smtClean="0"/>
              <a:t> </a:t>
            </a:r>
            <a:r>
              <a:rPr lang="fi-FI" sz="1400" dirty="0" err="1" smtClean="0"/>
              <a:t>facilities</a:t>
            </a:r>
            <a:endParaRPr lang="en-GB" sz="1400" dirty="0"/>
          </a:p>
        </p:txBody>
      </p:sp>
      <p:sp>
        <p:nvSpPr>
          <p:cNvPr id="40" name="Tekstiruutu 39"/>
          <p:cNvSpPr txBox="1"/>
          <p:nvPr/>
        </p:nvSpPr>
        <p:spPr>
          <a:xfrm>
            <a:off x="609600" y="3810000"/>
            <a:ext cx="1406092" cy="523220"/>
          </a:xfrm>
          <a:prstGeom prst="rect">
            <a:avLst/>
          </a:prstGeom>
          <a:noFill/>
        </p:spPr>
        <p:txBody>
          <a:bodyPr wrap="none" rtlCol="0">
            <a:spAutoFit/>
          </a:bodyPr>
          <a:lstStyle/>
          <a:p>
            <a:r>
              <a:rPr lang="fi-FI" sz="1400" dirty="0" err="1" smtClean="0"/>
              <a:t>School’s</a:t>
            </a:r>
            <a:r>
              <a:rPr lang="fi-FI" sz="1400" dirty="0" smtClean="0"/>
              <a:t> </a:t>
            </a:r>
            <a:r>
              <a:rPr lang="fi-FI" sz="1400" dirty="0" err="1" smtClean="0"/>
              <a:t>learning</a:t>
            </a:r>
            <a:endParaRPr lang="fi-FI" sz="1400" dirty="0" smtClean="0"/>
          </a:p>
          <a:p>
            <a:r>
              <a:rPr lang="fi-FI" sz="1400" dirty="0" err="1" smtClean="0"/>
              <a:t>platform</a:t>
            </a:r>
            <a:endParaRPr lang="en-GB" sz="1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94059453"/>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 name="Suorakulmio 39"/>
          <p:cNvSpPr/>
          <p:nvPr/>
        </p:nvSpPr>
        <p:spPr>
          <a:xfrm>
            <a:off x="0" y="0"/>
            <a:ext cx="9144000" cy="213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nvGrpSpPr>
          <p:cNvPr id="2" name="Ryhmitä 53"/>
          <p:cNvGrpSpPr/>
          <p:nvPr/>
        </p:nvGrpSpPr>
        <p:grpSpPr>
          <a:xfrm>
            <a:off x="339067" y="179442"/>
            <a:ext cx="7551866" cy="726841"/>
            <a:chOff x="339067" y="179442"/>
            <a:chExt cx="7551866" cy="726841"/>
          </a:xfrm>
        </p:grpSpPr>
        <p:sp>
          <p:nvSpPr>
            <p:cNvPr id="10" name="Pyöristetty suorakulmio 9"/>
            <p:cNvSpPr/>
            <p:nvPr/>
          </p:nvSpPr>
          <p:spPr>
            <a:xfrm>
              <a:off x="339067" y="179442"/>
              <a:ext cx="7551866" cy="72684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i-FI"/>
            </a:p>
          </p:txBody>
        </p:sp>
        <p:sp>
          <p:nvSpPr>
            <p:cNvPr id="7" name="Tekstiruutu 6"/>
            <p:cNvSpPr txBox="1"/>
            <p:nvPr/>
          </p:nvSpPr>
          <p:spPr>
            <a:xfrm>
              <a:off x="1222320" y="191772"/>
              <a:ext cx="5628025" cy="646331"/>
            </a:xfrm>
            <a:prstGeom prst="rect">
              <a:avLst/>
            </a:prstGeom>
            <a:noFill/>
          </p:spPr>
          <p:txBody>
            <a:bodyPr wrap="square" rtlCol="0">
              <a:spAutoFit/>
            </a:bodyPr>
            <a:lstStyle/>
            <a:p>
              <a:pPr algn="ctr"/>
              <a:r>
                <a:rPr lang="en-GB" dirty="0" smtClean="0">
                  <a:solidFill>
                    <a:srgbClr val="660066"/>
                  </a:solidFill>
                </a:rPr>
                <a:t>Learners, Parents, Teachers, Administration, </a:t>
              </a:r>
            </a:p>
            <a:p>
              <a:pPr algn="ctr"/>
              <a:r>
                <a:rPr lang="en-GB" b="1" dirty="0" smtClean="0">
                  <a:solidFill>
                    <a:srgbClr val="660066"/>
                  </a:solidFill>
                </a:rPr>
                <a:t>School, Home, Free time, Hobbies</a:t>
              </a:r>
              <a:endParaRPr lang="en-GB" b="1" dirty="0">
                <a:solidFill>
                  <a:srgbClr val="660066"/>
                </a:solidFill>
              </a:endParaRPr>
            </a:p>
          </p:txBody>
        </p:sp>
      </p:grpSp>
      <p:grpSp>
        <p:nvGrpSpPr>
          <p:cNvPr id="3" name="Ryhmitä 57"/>
          <p:cNvGrpSpPr/>
          <p:nvPr/>
        </p:nvGrpSpPr>
        <p:grpSpPr>
          <a:xfrm>
            <a:off x="339066" y="1140560"/>
            <a:ext cx="6990930" cy="4925984"/>
            <a:chOff x="339066" y="1140560"/>
            <a:chExt cx="6990930" cy="4925984"/>
          </a:xfrm>
        </p:grpSpPr>
        <p:sp>
          <p:nvSpPr>
            <p:cNvPr id="11" name="Suorakulmio 10"/>
            <p:cNvSpPr/>
            <p:nvPr/>
          </p:nvSpPr>
          <p:spPr>
            <a:xfrm>
              <a:off x="339066" y="1140560"/>
              <a:ext cx="6990930" cy="492598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i-FI"/>
            </a:p>
          </p:txBody>
        </p:sp>
        <p:sp>
          <p:nvSpPr>
            <p:cNvPr id="9" name="Tekstiruutu 8"/>
            <p:cNvSpPr txBox="1"/>
            <p:nvPr/>
          </p:nvSpPr>
          <p:spPr>
            <a:xfrm>
              <a:off x="421397" y="1220707"/>
              <a:ext cx="3789189" cy="784830"/>
            </a:xfrm>
            <a:prstGeom prst="rect">
              <a:avLst/>
            </a:prstGeom>
            <a:noFill/>
          </p:spPr>
          <p:txBody>
            <a:bodyPr wrap="square" rtlCol="0">
              <a:spAutoFit/>
            </a:bodyPr>
            <a:lstStyle/>
            <a:p>
              <a:r>
                <a:rPr lang="en-GB" sz="1200" b="1" dirty="0" smtClean="0">
                  <a:solidFill>
                    <a:schemeClr val="accent3">
                      <a:lumMod val="50000"/>
                    </a:schemeClr>
                  </a:solidFill>
                </a:rPr>
                <a:t>Community Service</a:t>
              </a:r>
            </a:p>
            <a:p>
              <a:pPr>
                <a:buFont typeface="Arial"/>
                <a:buChar char="•"/>
              </a:pPr>
              <a:r>
                <a:rPr lang="en-GB" sz="1050" dirty="0" smtClean="0">
                  <a:solidFill>
                    <a:schemeClr val="accent3">
                      <a:lumMod val="50000"/>
                    </a:schemeClr>
                  </a:solidFill>
                </a:rPr>
                <a:t>Content sharing and public management</a:t>
              </a:r>
            </a:p>
            <a:p>
              <a:pPr>
                <a:buFont typeface="Arial"/>
                <a:buChar char="•"/>
              </a:pPr>
              <a:r>
                <a:rPr lang="en-GB" sz="1050" dirty="0" smtClean="0">
                  <a:solidFill>
                    <a:schemeClr val="accent3">
                      <a:lumMod val="50000"/>
                    </a:schemeClr>
                  </a:solidFill>
                </a:rPr>
                <a:t>Community and learning networks</a:t>
              </a:r>
            </a:p>
            <a:p>
              <a:pPr>
                <a:buFont typeface="Arial"/>
                <a:buChar char="•"/>
              </a:pPr>
              <a:r>
                <a:rPr lang="en-GB" sz="1050" dirty="0" smtClean="0">
                  <a:solidFill>
                    <a:schemeClr val="accent3">
                      <a:lumMod val="50000"/>
                    </a:schemeClr>
                  </a:solidFill>
                </a:rPr>
                <a:t>Identification of the roles of the learner, the teacher and parent </a:t>
              </a:r>
              <a:endParaRPr lang="en-GB" sz="1050" dirty="0">
                <a:solidFill>
                  <a:schemeClr val="accent3">
                    <a:lumMod val="50000"/>
                  </a:schemeClr>
                </a:solidFill>
              </a:endParaRPr>
            </a:p>
          </p:txBody>
        </p:sp>
      </p:grpSp>
      <p:grpSp>
        <p:nvGrpSpPr>
          <p:cNvPr id="4" name="Ryhmitä 52"/>
          <p:cNvGrpSpPr/>
          <p:nvPr/>
        </p:nvGrpSpPr>
        <p:grpSpPr>
          <a:xfrm>
            <a:off x="517847" y="2047867"/>
            <a:ext cx="5912084" cy="1531144"/>
            <a:chOff x="517847" y="2047867"/>
            <a:chExt cx="5912084" cy="1531144"/>
          </a:xfrm>
        </p:grpSpPr>
        <p:sp>
          <p:nvSpPr>
            <p:cNvPr id="12" name="Pyöristetty suorakulmio 11"/>
            <p:cNvSpPr/>
            <p:nvPr/>
          </p:nvSpPr>
          <p:spPr>
            <a:xfrm>
              <a:off x="517847" y="2108494"/>
              <a:ext cx="5696686" cy="1470517"/>
            </a:xfrm>
            <a:prstGeom prst="roundRect">
              <a:avLst/>
            </a:prstGeom>
            <a:effectLst>
              <a:outerShdw blurRad="50800" dist="38100" dir="2700000">
                <a:srgbClr val="000000">
                  <a:alpha val="43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sp>
          <p:nvSpPr>
            <p:cNvPr id="13" name="Tekstiruutu 12"/>
            <p:cNvSpPr txBox="1"/>
            <p:nvPr/>
          </p:nvSpPr>
          <p:spPr>
            <a:xfrm>
              <a:off x="573330" y="2227473"/>
              <a:ext cx="5856601" cy="1231106"/>
            </a:xfrm>
            <a:prstGeom prst="rect">
              <a:avLst/>
            </a:prstGeom>
            <a:noFill/>
            <a:ln>
              <a:noFill/>
            </a:ln>
            <a:effectLst/>
          </p:spPr>
          <p:txBody>
            <a:bodyPr wrap="square" rtlCol="0">
              <a:spAutoFit/>
            </a:bodyPr>
            <a:lstStyle/>
            <a:p>
              <a:endParaRPr lang="en-GB" sz="1100" b="1" dirty="0" smtClean="0">
                <a:solidFill>
                  <a:srgbClr val="BE514F"/>
                </a:solidFill>
              </a:endParaRPr>
            </a:p>
            <a:p>
              <a:pPr>
                <a:buFont typeface="Arial"/>
                <a:buChar char="•"/>
              </a:pPr>
              <a:r>
                <a:rPr lang="en-GB" sz="1050" dirty="0" smtClean="0">
                  <a:solidFill>
                    <a:srgbClr val="000000"/>
                  </a:solidFill>
                </a:rPr>
                <a:t>The lifespan of orientation, school autonomy. formal and informal learning reunion, free installation, follow-up to ensure the development</a:t>
              </a:r>
            </a:p>
            <a:p>
              <a:pPr>
                <a:buFont typeface="Arial"/>
                <a:buChar char="•"/>
              </a:pPr>
              <a:r>
                <a:rPr lang="en-GB" sz="1050" dirty="0" smtClean="0">
                  <a:solidFill>
                    <a:srgbClr val="000000"/>
                  </a:solidFill>
                </a:rPr>
                <a:t>Personalized learning platform and </a:t>
              </a:r>
              <a:r>
                <a:rPr lang="en-GB" sz="1050" dirty="0" err="1">
                  <a:solidFill>
                    <a:srgbClr val="000000"/>
                  </a:solidFill>
                </a:rPr>
                <a:t>p</a:t>
              </a:r>
              <a:r>
                <a:rPr lang="en-GB" sz="1050" dirty="0" err="1" smtClean="0">
                  <a:solidFill>
                    <a:srgbClr val="000000"/>
                  </a:solidFill>
                </a:rPr>
                <a:t>roﬁle</a:t>
              </a:r>
              <a:r>
                <a:rPr lang="en-GB" sz="1050" dirty="0" smtClean="0">
                  <a:solidFill>
                    <a:srgbClr val="000000"/>
                  </a:solidFill>
                </a:rPr>
                <a:t>, their own tools, their own learning networks</a:t>
              </a:r>
            </a:p>
            <a:p>
              <a:pPr>
                <a:buFont typeface="Arial"/>
                <a:buChar char="•"/>
              </a:pPr>
              <a:r>
                <a:rPr lang="en-GB" sz="1050" dirty="0" smtClean="0">
                  <a:solidFill>
                    <a:srgbClr val="000000"/>
                  </a:solidFill>
                </a:rPr>
                <a:t>Their own learning goals, manage their own learning processes of their own learning identification, evaluation and visualization of</a:t>
              </a:r>
            </a:p>
            <a:p>
              <a:pPr>
                <a:buFont typeface="Arial"/>
                <a:buChar char="•"/>
              </a:pPr>
              <a:r>
                <a:rPr lang="en-GB" sz="1050" dirty="0" smtClean="0">
                  <a:solidFill>
                    <a:srgbClr val="000000"/>
                  </a:solidFill>
                </a:rPr>
                <a:t>The extension of the learning environment. </a:t>
              </a:r>
              <a:r>
                <a:rPr lang="en-GB" sz="1050" dirty="0" err="1" smtClean="0">
                  <a:solidFill>
                    <a:srgbClr val="000000"/>
                  </a:solidFill>
                </a:rPr>
                <a:t>mobilius</a:t>
              </a:r>
              <a:r>
                <a:rPr lang="en-GB" sz="1050" dirty="0" smtClean="0">
                  <a:solidFill>
                    <a:srgbClr val="000000"/>
                  </a:solidFill>
                </a:rPr>
                <a:t> and Playfulness </a:t>
              </a:r>
              <a:endParaRPr lang="en-GB" sz="1050" dirty="0">
                <a:solidFill>
                  <a:srgbClr val="000000"/>
                </a:solidFill>
              </a:endParaRPr>
            </a:p>
          </p:txBody>
        </p:sp>
        <p:sp>
          <p:nvSpPr>
            <p:cNvPr id="16" name="Tekstiruutu 15"/>
            <p:cNvSpPr txBox="1"/>
            <p:nvPr/>
          </p:nvSpPr>
          <p:spPr>
            <a:xfrm>
              <a:off x="598275" y="2047867"/>
              <a:ext cx="5616258" cy="369332"/>
            </a:xfrm>
            <a:prstGeom prst="rect">
              <a:avLst/>
            </a:prstGeom>
            <a:noFill/>
          </p:spPr>
          <p:txBody>
            <a:bodyPr wrap="square" rtlCol="0">
              <a:spAutoFit/>
            </a:bodyPr>
            <a:lstStyle/>
            <a:p>
              <a:r>
                <a:rPr lang="en-GB" sz="1050" b="1" dirty="0" smtClean="0">
                  <a:solidFill>
                    <a:srgbClr val="BE514F"/>
                  </a:solidFill>
                </a:rPr>
                <a:t>Own Space                                                                                                                                                </a:t>
              </a:r>
              <a:r>
                <a:rPr lang="en-GB" b="1" dirty="0" smtClean="0">
                  <a:solidFill>
                    <a:srgbClr val="BE514F"/>
                  </a:solidFill>
                </a:rPr>
                <a:t>PLE </a:t>
              </a:r>
              <a:endParaRPr lang="fi-FI" dirty="0">
                <a:solidFill>
                  <a:srgbClr val="BE514F"/>
                </a:solidFill>
              </a:endParaRPr>
            </a:p>
          </p:txBody>
        </p:sp>
        <p:cxnSp>
          <p:nvCxnSpPr>
            <p:cNvPr id="18" name="Suora yhdysviiva 17"/>
            <p:cNvCxnSpPr/>
            <p:nvPr/>
          </p:nvCxnSpPr>
          <p:spPr>
            <a:xfrm rot="10800000">
              <a:off x="517849" y="2379227"/>
              <a:ext cx="5696684" cy="1588"/>
            </a:xfrm>
            <a:prstGeom prst="line">
              <a:avLst/>
            </a:prstGeom>
            <a:ln w="9525">
              <a:solidFill>
                <a:srgbClr val="B64D4B"/>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5" name="Ryhmitä 54"/>
          <p:cNvGrpSpPr/>
          <p:nvPr/>
        </p:nvGrpSpPr>
        <p:grpSpPr>
          <a:xfrm>
            <a:off x="6751677" y="485653"/>
            <a:ext cx="2126870" cy="2016016"/>
            <a:chOff x="6751677" y="485653"/>
            <a:chExt cx="2126870" cy="2016016"/>
          </a:xfrm>
        </p:grpSpPr>
        <p:sp>
          <p:nvSpPr>
            <p:cNvPr id="14" name="Ellipsi 13"/>
            <p:cNvSpPr/>
            <p:nvPr/>
          </p:nvSpPr>
          <p:spPr>
            <a:xfrm>
              <a:off x="6751677" y="485653"/>
              <a:ext cx="2126870" cy="2016016"/>
            </a:xfrm>
            <a:prstGeom prst="ellipse">
              <a:avLst/>
            </a:prstGeom>
            <a:effectLst>
              <a:outerShdw blurRad="50800" dist="38100" dir="2700000">
                <a:srgbClr val="000000">
                  <a:alpha val="43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fi-FI"/>
            </a:p>
          </p:txBody>
        </p:sp>
        <p:sp>
          <p:nvSpPr>
            <p:cNvPr id="22" name="Tekstiruutu 21"/>
            <p:cNvSpPr txBox="1"/>
            <p:nvPr/>
          </p:nvSpPr>
          <p:spPr>
            <a:xfrm>
              <a:off x="6941353" y="906479"/>
              <a:ext cx="1755233" cy="1015663"/>
            </a:xfrm>
            <a:prstGeom prst="rect">
              <a:avLst/>
            </a:prstGeom>
            <a:noFill/>
          </p:spPr>
          <p:txBody>
            <a:bodyPr wrap="none" rtlCol="0">
              <a:spAutoFit/>
            </a:bodyPr>
            <a:lstStyle/>
            <a:p>
              <a:pPr algn="ctr"/>
              <a:r>
                <a:rPr lang="en-GB" sz="2000" b="1" dirty="0" smtClean="0">
                  <a:solidFill>
                    <a:srgbClr val="5183BB"/>
                  </a:solidFill>
                </a:rPr>
                <a:t>Environmental </a:t>
              </a:r>
            </a:p>
            <a:p>
              <a:pPr algn="ctr"/>
              <a:r>
                <a:rPr lang="en-GB" sz="2000" b="1" dirty="0" smtClean="0">
                  <a:solidFill>
                    <a:srgbClr val="5183BB"/>
                  </a:solidFill>
                </a:rPr>
                <a:t>and device</a:t>
              </a:r>
            </a:p>
            <a:p>
              <a:pPr algn="ctr"/>
              <a:r>
                <a:rPr lang="en-GB" sz="2000" b="1" dirty="0" smtClean="0">
                  <a:solidFill>
                    <a:srgbClr val="5183BB"/>
                  </a:solidFill>
                </a:rPr>
                <a:t> independence</a:t>
              </a:r>
              <a:endParaRPr lang="en-GB" sz="2000" b="1" dirty="0">
                <a:solidFill>
                  <a:srgbClr val="5183BB"/>
                </a:solidFill>
              </a:endParaRPr>
            </a:p>
          </p:txBody>
        </p:sp>
      </p:grpSp>
      <p:grpSp>
        <p:nvGrpSpPr>
          <p:cNvPr id="6" name="Ryhmitä 55"/>
          <p:cNvGrpSpPr/>
          <p:nvPr/>
        </p:nvGrpSpPr>
        <p:grpSpPr>
          <a:xfrm>
            <a:off x="6435417" y="2108495"/>
            <a:ext cx="1487269" cy="3801238"/>
            <a:chOff x="6435417" y="2108495"/>
            <a:chExt cx="1487269" cy="3801238"/>
          </a:xfrm>
        </p:grpSpPr>
        <p:sp>
          <p:nvSpPr>
            <p:cNvPr id="21" name="Pyöristetty suorakulmio 20"/>
            <p:cNvSpPr/>
            <p:nvPr/>
          </p:nvSpPr>
          <p:spPr>
            <a:xfrm>
              <a:off x="6435417" y="2108495"/>
              <a:ext cx="1487269" cy="380123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i-FI"/>
            </a:p>
          </p:txBody>
        </p:sp>
        <p:sp>
          <p:nvSpPr>
            <p:cNvPr id="23" name="Tekstiruutu 22"/>
            <p:cNvSpPr txBox="1"/>
            <p:nvPr/>
          </p:nvSpPr>
          <p:spPr>
            <a:xfrm>
              <a:off x="6544406" y="2663048"/>
              <a:ext cx="1226803" cy="2708433"/>
            </a:xfrm>
            <a:prstGeom prst="rect">
              <a:avLst/>
            </a:prstGeom>
            <a:noFill/>
          </p:spPr>
          <p:txBody>
            <a:bodyPr wrap="square" rtlCol="0">
              <a:spAutoFit/>
            </a:bodyPr>
            <a:lstStyle/>
            <a:p>
              <a:r>
                <a:rPr lang="en-GB" sz="1400" b="1" dirty="0" smtClean="0">
                  <a:solidFill>
                    <a:srgbClr val="8066A0"/>
                  </a:solidFill>
                </a:rPr>
                <a:t>The interfaces</a:t>
              </a:r>
            </a:p>
            <a:p>
              <a:pPr>
                <a:buFont typeface="Arial"/>
                <a:buChar char="•"/>
              </a:pPr>
              <a:endParaRPr lang="en-GB" sz="1200" dirty="0">
                <a:solidFill>
                  <a:srgbClr val="8066A0"/>
                </a:solidFill>
              </a:endParaRPr>
            </a:p>
            <a:p>
              <a:pPr>
                <a:buFont typeface="Arial"/>
                <a:buChar char="•"/>
              </a:pPr>
              <a:r>
                <a:rPr lang="en-GB" sz="1200" dirty="0" smtClean="0">
                  <a:solidFill>
                    <a:srgbClr val="8066A0"/>
                  </a:solidFill>
                </a:rPr>
                <a:t>Login interfaces</a:t>
              </a:r>
            </a:p>
            <a:p>
              <a:endParaRPr lang="en-GB" sz="1200" dirty="0" smtClean="0">
                <a:solidFill>
                  <a:srgbClr val="8066A0"/>
                </a:solidFill>
              </a:endParaRPr>
            </a:p>
            <a:p>
              <a:pPr>
                <a:buFont typeface="Arial"/>
                <a:buChar char="•"/>
              </a:pPr>
              <a:r>
                <a:rPr lang="en-GB" sz="1200" dirty="0" smtClean="0">
                  <a:solidFill>
                    <a:srgbClr val="8066A0"/>
                  </a:solidFill>
                </a:rPr>
                <a:t>Study materials</a:t>
              </a:r>
            </a:p>
            <a:p>
              <a:pPr>
                <a:buFont typeface="Arial"/>
                <a:buChar char="•"/>
              </a:pPr>
              <a:endParaRPr lang="en-GB" sz="1200" dirty="0" smtClean="0">
                <a:solidFill>
                  <a:srgbClr val="8066A0"/>
                </a:solidFill>
              </a:endParaRPr>
            </a:p>
            <a:p>
              <a:pPr>
                <a:buFont typeface="Arial"/>
                <a:buChar char="•"/>
              </a:pPr>
              <a:r>
                <a:rPr lang="en-GB" sz="1200" dirty="0" smtClean="0">
                  <a:solidFill>
                    <a:srgbClr val="8066A0"/>
                  </a:solidFill>
                </a:rPr>
                <a:t>Interfaces to other </a:t>
              </a:r>
              <a:r>
                <a:rPr lang="en-GB" sz="1200" dirty="0" err="1" smtClean="0">
                  <a:solidFill>
                    <a:srgbClr val="8066A0"/>
                  </a:solidFill>
                </a:rPr>
                <a:t>e</a:t>
              </a:r>
              <a:r>
                <a:rPr lang="en-GB" sz="1200" dirty="0" smtClean="0">
                  <a:solidFill>
                    <a:srgbClr val="8066A0"/>
                  </a:solidFill>
                </a:rPr>
                <a:t>- learning platforms and gaming environments</a:t>
              </a:r>
            </a:p>
            <a:p>
              <a:pPr>
                <a:buFont typeface="Arial"/>
                <a:buChar char="•"/>
              </a:pPr>
              <a:endParaRPr lang="en-GB" sz="1200" dirty="0" smtClean="0">
                <a:solidFill>
                  <a:srgbClr val="8066A0"/>
                </a:solidFill>
              </a:endParaRPr>
            </a:p>
            <a:p>
              <a:pPr>
                <a:buFont typeface="Arial"/>
                <a:buChar char="•"/>
              </a:pPr>
              <a:r>
                <a:rPr lang="en-GB" sz="1200" dirty="0" smtClean="0">
                  <a:solidFill>
                    <a:srgbClr val="8066A0"/>
                  </a:solidFill>
                </a:rPr>
                <a:t>The interface of social services</a:t>
              </a:r>
              <a:endParaRPr lang="en-GB" sz="1400" dirty="0">
                <a:solidFill>
                  <a:srgbClr val="8066A0"/>
                </a:solidFill>
              </a:endParaRPr>
            </a:p>
          </p:txBody>
        </p:sp>
      </p:grpSp>
      <p:sp>
        <p:nvSpPr>
          <p:cNvPr id="26" name="Pyöristetty suorakulmio 25"/>
          <p:cNvSpPr/>
          <p:nvPr/>
        </p:nvSpPr>
        <p:spPr>
          <a:xfrm>
            <a:off x="2556923" y="3818467"/>
            <a:ext cx="1761067" cy="209126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i-FI"/>
          </a:p>
        </p:txBody>
      </p:sp>
      <p:sp>
        <p:nvSpPr>
          <p:cNvPr id="28" name="Tekstiruutu 27"/>
          <p:cNvSpPr txBox="1"/>
          <p:nvPr/>
        </p:nvSpPr>
        <p:spPr>
          <a:xfrm>
            <a:off x="592660" y="3808291"/>
            <a:ext cx="1711338" cy="523220"/>
          </a:xfrm>
          <a:prstGeom prst="rect">
            <a:avLst/>
          </a:prstGeom>
          <a:noFill/>
        </p:spPr>
        <p:txBody>
          <a:bodyPr wrap="none" rtlCol="0">
            <a:spAutoFit/>
          </a:bodyPr>
          <a:lstStyle/>
          <a:p>
            <a:r>
              <a:rPr lang="en-GB" sz="1400" dirty="0" smtClean="0"/>
              <a:t>The school's learning </a:t>
            </a:r>
          </a:p>
          <a:p>
            <a:r>
              <a:rPr lang="en-GB" sz="1400" dirty="0" smtClean="0"/>
              <a:t>platform</a:t>
            </a:r>
            <a:endParaRPr lang="en-GB" sz="1400" dirty="0"/>
          </a:p>
        </p:txBody>
      </p:sp>
      <p:sp>
        <p:nvSpPr>
          <p:cNvPr id="31" name="Tekstiruutu 30"/>
          <p:cNvSpPr txBox="1"/>
          <p:nvPr/>
        </p:nvSpPr>
        <p:spPr>
          <a:xfrm>
            <a:off x="2564317" y="3850620"/>
            <a:ext cx="1676097" cy="307777"/>
          </a:xfrm>
          <a:prstGeom prst="rect">
            <a:avLst/>
          </a:prstGeom>
          <a:noFill/>
        </p:spPr>
        <p:txBody>
          <a:bodyPr wrap="none" rtlCol="0">
            <a:spAutoFit/>
          </a:bodyPr>
          <a:lstStyle/>
          <a:p>
            <a:r>
              <a:rPr lang="fi-FI" sz="1400" dirty="0" smtClean="0"/>
              <a:t>E</a:t>
            </a:r>
            <a:r>
              <a:rPr lang="en-GB" sz="1400" dirty="0" smtClean="0"/>
              <a:t>- learning materials</a:t>
            </a:r>
            <a:endParaRPr lang="en-GB" sz="1400" dirty="0"/>
          </a:p>
        </p:txBody>
      </p:sp>
      <p:sp>
        <p:nvSpPr>
          <p:cNvPr id="33" name="Tekstiruutu 32"/>
          <p:cNvSpPr txBox="1"/>
          <p:nvPr/>
        </p:nvSpPr>
        <p:spPr>
          <a:xfrm>
            <a:off x="4570990" y="3867548"/>
            <a:ext cx="1341746" cy="307777"/>
          </a:xfrm>
          <a:prstGeom prst="rect">
            <a:avLst/>
          </a:prstGeom>
          <a:noFill/>
        </p:spPr>
        <p:txBody>
          <a:bodyPr wrap="none" rtlCol="0">
            <a:spAutoFit/>
          </a:bodyPr>
          <a:lstStyle/>
          <a:p>
            <a:r>
              <a:rPr lang="fi-FI" sz="1400" dirty="0" err="1" smtClean="0"/>
              <a:t>Leisure</a:t>
            </a:r>
            <a:r>
              <a:rPr lang="fi-FI" sz="1400" dirty="0" smtClean="0"/>
              <a:t> </a:t>
            </a:r>
            <a:r>
              <a:rPr lang="fi-FI" sz="1400" dirty="0" err="1" smtClean="0"/>
              <a:t>facilities</a:t>
            </a:r>
            <a:endParaRPr lang="en-GB" sz="1400" dirty="0"/>
          </a:p>
        </p:txBody>
      </p:sp>
      <p:cxnSp>
        <p:nvCxnSpPr>
          <p:cNvPr id="47" name="Suora nuoliyhdysviiva 46"/>
          <p:cNvCxnSpPr/>
          <p:nvPr/>
        </p:nvCxnSpPr>
        <p:spPr>
          <a:xfrm>
            <a:off x="2209801" y="4331960"/>
            <a:ext cx="379402" cy="1588"/>
          </a:xfrm>
          <a:prstGeom prst="straightConnector1">
            <a:avLst/>
          </a:prstGeom>
          <a:ln w="41275">
            <a:solidFill>
              <a:srgbClr val="4FADC4"/>
            </a:solidFill>
            <a:headEnd type="triangle" w="lg" len="lg"/>
            <a:tailEnd type="none" w="lg" len="lg"/>
          </a:ln>
        </p:spPr>
        <p:style>
          <a:lnRef idx="2">
            <a:schemeClr val="accent1"/>
          </a:lnRef>
          <a:fillRef idx="0">
            <a:schemeClr val="accent1"/>
          </a:fillRef>
          <a:effectRef idx="1">
            <a:schemeClr val="accent1"/>
          </a:effectRef>
          <a:fontRef idx="minor">
            <a:schemeClr val="tx1"/>
          </a:fontRef>
        </p:style>
      </p:cxnSp>
      <p:grpSp>
        <p:nvGrpSpPr>
          <p:cNvPr id="8" name="Ryhmitä 56"/>
          <p:cNvGrpSpPr/>
          <p:nvPr/>
        </p:nvGrpSpPr>
        <p:grpSpPr>
          <a:xfrm>
            <a:off x="573330" y="907077"/>
            <a:ext cx="5606995" cy="5002656"/>
            <a:chOff x="573330" y="907077"/>
            <a:chExt cx="5606995" cy="5002656"/>
          </a:xfrm>
        </p:grpSpPr>
        <p:sp>
          <p:nvSpPr>
            <p:cNvPr id="25" name="Pyöristetty suorakulmio 24"/>
            <p:cNvSpPr/>
            <p:nvPr/>
          </p:nvSpPr>
          <p:spPr>
            <a:xfrm>
              <a:off x="573330" y="3818467"/>
              <a:ext cx="1761067" cy="20912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i-FI"/>
            </a:p>
          </p:txBody>
        </p:sp>
        <p:sp>
          <p:nvSpPr>
            <p:cNvPr id="27" name="Pyöristetty suorakulmio 26"/>
            <p:cNvSpPr/>
            <p:nvPr/>
          </p:nvSpPr>
          <p:spPr>
            <a:xfrm>
              <a:off x="4572000" y="3818467"/>
              <a:ext cx="1608325" cy="2091266"/>
            </a:xfrm>
            <a:prstGeom prst="roundRect">
              <a:avLst/>
            </a:prstGeom>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i-FI"/>
            </a:p>
          </p:txBody>
        </p:sp>
        <p:sp>
          <p:nvSpPr>
            <p:cNvPr id="29" name="Tekstiruutu 28"/>
            <p:cNvSpPr txBox="1"/>
            <p:nvPr/>
          </p:nvSpPr>
          <p:spPr>
            <a:xfrm>
              <a:off x="594427" y="4331511"/>
              <a:ext cx="1782305" cy="1384995"/>
            </a:xfrm>
            <a:prstGeom prst="rect">
              <a:avLst/>
            </a:prstGeom>
            <a:noFill/>
          </p:spPr>
          <p:txBody>
            <a:bodyPr wrap="square" rtlCol="0">
              <a:spAutoFit/>
            </a:bodyPr>
            <a:lstStyle/>
            <a:p>
              <a:pPr marL="228600" indent="-228600">
                <a:buFont typeface="Arial"/>
                <a:buChar char="•"/>
              </a:pPr>
              <a:r>
                <a:rPr lang="en-GB" sz="1050" dirty="0" smtClean="0"/>
                <a:t>Web pages,  information and communication</a:t>
              </a:r>
            </a:p>
            <a:p>
              <a:pPr marL="228600" indent="-228600">
                <a:buFont typeface="Arial"/>
                <a:buChar char="•"/>
              </a:pPr>
              <a:r>
                <a:rPr lang="en-GB" sz="1050" dirty="0" smtClean="0"/>
                <a:t>Work of subjects, classes and categories, projects</a:t>
              </a:r>
            </a:p>
            <a:p>
              <a:pPr marL="228600" indent="-228600">
                <a:buFont typeface="Arial"/>
                <a:buChar char="•"/>
              </a:pPr>
              <a:r>
                <a:rPr lang="en-GB" sz="1050" dirty="0" smtClean="0"/>
                <a:t>Online courses</a:t>
              </a:r>
            </a:p>
            <a:p>
              <a:pPr marL="228600" indent="-228600">
                <a:buFont typeface="Arial"/>
                <a:buChar char="•"/>
              </a:pPr>
              <a:r>
                <a:rPr lang="en-GB" sz="1050" dirty="0" smtClean="0"/>
                <a:t>Parents</a:t>
              </a:r>
            </a:p>
            <a:p>
              <a:pPr marL="228600" indent="-228600">
                <a:buFont typeface="Arial"/>
                <a:buChar char="•"/>
              </a:pPr>
              <a:r>
                <a:rPr lang="en-GB" sz="1050" dirty="0" smtClean="0"/>
                <a:t>Home-School co-operation</a:t>
              </a:r>
            </a:p>
          </p:txBody>
        </p:sp>
        <p:sp>
          <p:nvSpPr>
            <p:cNvPr id="30" name="Tekstiruutu 29"/>
            <p:cNvSpPr txBox="1"/>
            <p:nvPr/>
          </p:nvSpPr>
          <p:spPr>
            <a:xfrm>
              <a:off x="2573857" y="4331511"/>
              <a:ext cx="1782305" cy="1546577"/>
            </a:xfrm>
            <a:prstGeom prst="rect">
              <a:avLst/>
            </a:prstGeom>
            <a:noFill/>
          </p:spPr>
          <p:txBody>
            <a:bodyPr wrap="square" rtlCol="0">
              <a:spAutoFit/>
            </a:bodyPr>
            <a:lstStyle/>
            <a:p>
              <a:pPr marL="228600" indent="-228600">
                <a:buFont typeface="Arial"/>
                <a:buChar char="•"/>
              </a:pPr>
              <a:r>
                <a:rPr lang="en-GB" sz="1050" dirty="0" smtClean="0"/>
                <a:t>Learning environment, customisation of learning materials</a:t>
              </a:r>
            </a:p>
            <a:p>
              <a:pPr marL="228600" indent="-228600">
                <a:buFont typeface="Arial"/>
                <a:buChar char="•"/>
              </a:pPr>
              <a:r>
                <a:rPr lang="en-GB" sz="1050" dirty="0" smtClean="0"/>
                <a:t>Publishers, learning materials, learning games, e-books</a:t>
              </a:r>
            </a:p>
            <a:p>
              <a:pPr marL="228600" indent="-228600">
                <a:buFont typeface="Arial"/>
                <a:buChar char="•"/>
              </a:pPr>
              <a:r>
                <a:rPr lang="en-GB" sz="1050" dirty="0" smtClean="0"/>
                <a:t>OER</a:t>
              </a:r>
            </a:p>
            <a:p>
              <a:pPr marL="228600" indent="-228600">
                <a:buFont typeface="Arial"/>
                <a:buChar char="•"/>
              </a:pPr>
              <a:r>
                <a:rPr lang="en-GB" sz="1050" dirty="0" smtClean="0"/>
                <a:t>Teachers sharing materials</a:t>
              </a:r>
            </a:p>
          </p:txBody>
        </p:sp>
        <p:sp>
          <p:nvSpPr>
            <p:cNvPr id="32" name="Tekstiruutu 31"/>
            <p:cNvSpPr txBox="1"/>
            <p:nvPr/>
          </p:nvSpPr>
          <p:spPr>
            <a:xfrm>
              <a:off x="4614399" y="4348439"/>
              <a:ext cx="1142210" cy="577081"/>
            </a:xfrm>
            <a:prstGeom prst="rect">
              <a:avLst/>
            </a:prstGeom>
            <a:noFill/>
          </p:spPr>
          <p:txBody>
            <a:bodyPr wrap="square" rtlCol="0">
              <a:spAutoFit/>
            </a:bodyPr>
            <a:lstStyle/>
            <a:p>
              <a:pPr marL="228600" indent="-228600">
                <a:buFont typeface="Arial"/>
                <a:buChar char="•"/>
              </a:pPr>
              <a:r>
                <a:rPr lang="en-GB" sz="1050" dirty="0" smtClean="0"/>
                <a:t>Clubs</a:t>
              </a:r>
            </a:p>
            <a:p>
              <a:pPr marL="228600" indent="-228600">
                <a:buFont typeface="Arial"/>
                <a:buChar char="•"/>
              </a:pPr>
              <a:r>
                <a:rPr lang="en-GB" sz="1050" dirty="0" smtClean="0"/>
                <a:t>Associations</a:t>
              </a:r>
            </a:p>
            <a:p>
              <a:pPr marL="228600" indent="-228600">
                <a:buFont typeface="Arial"/>
                <a:buChar char="•"/>
              </a:pPr>
              <a:r>
                <a:rPr lang="en-GB" sz="1050" dirty="0" smtClean="0"/>
                <a:t>Or similar</a:t>
              </a:r>
            </a:p>
          </p:txBody>
        </p:sp>
        <p:cxnSp>
          <p:nvCxnSpPr>
            <p:cNvPr id="36" name="Suora nuoliyhdysviiva 35"/>
            <p:cNvCxnSpPr/>
            <p:nvPr/>
          </p:nvCxnSpPr>
          <p:spPr>
            <a:xfrm rot="5400000">
              <a:off x="4031092" y="1193975"/>
              <a:ext cx="574590" cy="794"/>
            </a:xfrm>
            <a:prstGeom prst="straightConnector1">
              <a:avLst/>
            </a:prstGeom>
            <a:ln w="41275">
              <a:solidFill>
                <a:srgbClr val="7F659E"/>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8" name="Suora nuoliyhdysviiva 37"/>
            <p:cNvCxnSpPr/>
            <p:nvPr/>
          </p:nvCxnSpPr>
          <p:spPr>
            <a:xfrm rot="5400000">
              <a:off x="930872" y="3704883"/>
              <a:ext cx="336414" cy="1588"/>
            </a:xfrm>
            <a:prstGeom prst="straightConnector1">
              <a:avLst/>
            </a:prstGeom>
            <a:ln w="41275">
              <a:solidFill>
                <a:srgbClr val="B64D4B"/>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1" name="Suora nuoliyhdysviiva 40"/>
            <p:cNvCxnSpPr/>
            <p:nvPr/>
          </p:nvCxnSpPr>
          <p:spPr>
            <a:xfrm rot="5400000">
              <a:off x="2897509" y="3698547"/>
              <a:ext cx="336414" cy="1588"/>
            </a:xfrm>
            <a:prstGeom prst="straightConnector1">
              <a:avLst/>
            </a:prstGeom>
            <a:ln w="41275">
              <a:solidFill>
                <a:srgbClr val="B64D4B"/>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2" name="Suora nuoliyhdysviiva 41"/>
            <p:cNvCxnSpPr/>
            <p:nvPr/>
          </p:nvCxnSpPr>
          <p:spPr>
            <a:xfrm rot="5400000">
              <a:off x="4946454" y="3704883"/>
              <a:ext cx="336414" cy="1588"/>
            </a:xfrm>
            <a:prstGeom prst="straightConnector1">
              <a:avLst/>
            </a:prstGeom>
            <a:ln w="41275">
              <a:solidFill>
                <a:srgbClr val="B64D4B"/>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3" name="Suora nuoliyhdysviiva 42"/>
            <p:cNvCxnSpPr/>
            <p:nvPr/>
          </p:nvCxnSpPr>
          <p:spPr>
            <a:xfrm rot="5400000">
              <a:off x="1548957" y="3696410"/>
              <a:ext cx="336414" cy="1588"/>
            </a:xfrm>
            <a:prstGeom prst="straightConnector1">
              <a:avLst/>
            </a:prstGeom>
            <a:ln w="41275">
              <a:solidFill>
                <a:srgbClr val="F5944D"/>
              </a:solidFill>
              <a:headEnd type="triangle" w="lg" len="lg"/>
              <a:tailEnd type="none" w="lg" len="lg"/>
            </a:ln>
          </p:spPr>
          <p:style>
            <a:lnRef idx="2">
              <a:schemeClr val="accent1"/>
            </a:lnRef>
            <a:fillRef idx="0">
              <a:schemeClr val="accent1"/>
            </a:fillRef>
            <a:effectRef idx="1">
              <a:schemeClr val="accent1"/>
            </a:effectRef>
            <a:fontRef idx="minor">
              <a:schemeClr val="tx1"/>
            </a:fontRef>
          </p:style>
        </p:cxnSp>
        <p:cxnSp>
          <p:nvCxnSpPr>
            <p:cNvPr id="44" name="Suora nuoliyhdysviiva 43"/>
            <p:cNvCxnSpPr/>
            <p:nvPr/>
          </p:nvCxnSpPr>
          <p:spPr>
            <a:xfrm rot="5400000">
              <a:off x="3515594" y="3690074"/>
              <a:ext cx="336414" cy="1588"/>
            </a:xfrm>
            <a:prstGeom prst="straightConnector1">
              <a:avLst/>
            </a:prstGeom>
            <a:ln w="41275">
              <a:solidFill>
                <a:srgbClr val="4FADC4"/>
              </a:solidFill>
              <a:headEnd type="triangle" w="lg" len="lg"/>
              <a:tailEnd type="none" w="lg" len="lg"/>
            </a:ln>
          </p:spPr>
          <p:style>
            <a:lnRef idx="2">
              <a:schemeClr val="accent1"/>
            </a:lnRef>
            <a:fillRef idx="0">
              <a:schemeClr val="accent1"/>
            </a:fillRef>
            <a:effectRef idx="1">
              <a:schemeClr val="accent1"/>
            </a:effectRef>
            <a:fontRef idx="minor">
              <a:schemeClr val="tx1"/>
            </a:fontRef>
          </p:style>
        </p:cxnSp>
        <p:cxnSp>
          <p:nvCxnSpPr>
            <p:cNvPr id="45" name="Suora nuoliyhdysviiva 44"/>
            <p:cNvCxnSpPr/>
            <p:nvPr/>
          </p:nvCxnSpPr>
          <p:spPr>
            <a:xfrm rot="5400000">
              <a:off x="5564539" y="3696410"/>
              <a:ext cx="336414" cy="1588"/>
            </a:xfrm>
            <a:prstGeom prst="straightConnector1">
              <a:avLst/>
            </a:prstGeom>
            <a:ln w="41275">
              <a:solidFill>
                <a:srgbClr val="9CB95D"/>
              </a:solidFill>
              <a:headEnd type="triangle" w="lg" len="lg"/>
              <a:tailEnd type="none" w="lg" len="lg"/>
            </a:ln>
          </p:spPr>
          <p:style>
            <a:lnRef idx="2">
              <a:schemeClr val="accent1"/>
            </a:lnRef>
            <a:fillRef idx="0">
              <a:schemeClr val="accent1"/>
            </a:fillRef>
            <a:effectRef idx="1">
              <a:schemeClr val="accent1"/>
            </a:effectRef>
            <a:fontRef idx="minor">
              <a:schemeClr val="tx1"/>
            </a:fontRef>
          </p:style>
        </p:cxnSp>
        <p:cxnSp>
          <p:nvCxnSpPr>
            <p:cNvPr id="50" name="Suora nuoliyhdysviiva 49"/>
            <p:cNvCxnSpPr/>
            <p:nvPr/>
          </p:nvCxnSpPr>
          <p:spPr>
            <a:xfrm>
              <a:off x="2243663" y="4653700"/>
              <a:ext cx="379402" cy="1588"/>
            </a:xfrm>
            <a:prstGeom prst="straightConnector1">
              <a:avLst/>
            </a:prstGeom>
            <a:ln w="41275">
              <a:solidFill>
                <a:srgbClr val="F5944D"/>
              </a:solidFill>
              <a:headEnd type="non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51" name="Suora nuoliyhdysviiva 50"/>
            <p:cNvCxnSpPr/>
            <p:nvPr/>
          </p:nvCxnSpPr>
          <p:spPr>
            <a:xfrm>
              <a:off x="4240414" y="4348439"/>
              <a:ext cx="379402" cy="1588"/>
            </a:xfrm>
            <a:prstGeom prst="straightConnector1">
              <a:avLst/>
            </a:prstGeom>
            <a:ln w="41275">
              <a:solidFill>
                <a:srgbClr val="9DB861"/>
              </a:solidFill>
              <a:headEnd type="triangle" w="lg" len="lg"/>
              <a:tailEnd type="none" w="lg" len="lg"/>
            </a:ln>
          </p:spPr>
          <p:style>
            <a:lnRef idx="2">
              <a:schemeClr val="accent1"/>
            </a:lnRef>
            <a:fillRef idx="0">
              <a:schemeClr val="accent1"/>
            </a:fillRef>
            <a:effectRef idx="1">
              <a:schemeClr val="accent1"/>
            </a:effectRef>
            <a:fontRef idx="minor">
              <a:schemeClr val="tx1"/>
            </a:fontRef>
          </p:style>
        </p:cxnSp>
        <p:cxnSp>
          <p:nvCxnSpPr>
            <p:cNvPr id="52" name="Suora nuoliyhdysviiva 51"/>
            <p:cNvCxnSpPr/>
            <p:nvPr/>
          </p:nvCxnSpPr>
          <p:spPr>
            <a:xfrm>
              <a:off x="4274276" y="4670179"/>
              <a:ext cx="379402" cy="1588"/>
            </a:xfrm>
            <a:prstGeom prst="straightConnector1">
              <a:avLst/>
            </a:prstGeom>
            <a:ln w="41275">
              <a:solidFill>
                <a:srgbClr val="52AEC3"/>
              </a:solidFill>
              <a:headEnd type="none" w="lg" len="lg"/>
              <a:tailEnd type="triangle" w="lg" len="lg"/>
            </a:ln>
          </p:spPr>
          <p:style>
            <a:lnRef idx="2">
              <a:schemeClr val="accent1"/>
            </a:lnRef>
            <a:fillRef idx="0">
              <a:schemeClr val="accent1"/>
            </a:fillRef>
            <a:effectRef idx="1">
              <a:schemeClr val="accent1"/>
            </a:effectRef>
            <a:fontRef idx="minor">
              <a:schemeClr val="tx1"/>
            </a:fontRef>
          </p:style>
        </p:cxnSp>
      </p:grpSp>
      <p:sp>
        <p:nvSpPr>
          <p:cNvPr id="46" name="Tekstiruutu 45"/>
          <p:cNvSpPr txBox="1"/>
          <p:nvPr/>
        </p:nvSpPr>
        <p:spPr>
          <a:xfrm>
            <a:off x="4572000" y="3810000"/>
            <a:ext cx="1341746" cy="307777"/>
          </a:xfrm>
          <a:prstGeom prst="rect">
            <a:avLst/>
          </a:prstGeom>
          <a:noFill/>
        </p:spPr>
        <p:txBody>
          <a:bodyPr wrap="none" rtlCol="0">
            <a:spAutoFit/>
          </a:bodyPr>
          <a:lstStyle/>
          <a:p>
            <a:r>
              <a:rPr lang="fi-FI" sz="1400" dirty="0" err="1" smtClean="0"/>
              <a:t>Leisure</a:t>
            </a:r>
            <a:r>
              <a:rPr lang="fi-FI" sz="1400" dirty="0" smtClean="0"/>
              <a:t> </a:t>
            </a:r>
            <a:r>
              <a:rPr lang="fi-FI" sz="1400" dirty="0" err="1" smtClean="0"/>
              <a:t>facilities</a:t>
            </a:r>
            <a:endParaRPr lang="en-GB" sz="1400" dirty="0"/>
          </a:p>
        </p:txBody>
      </p:sp>
      <p:sp>
        <p:nvSpPr>
          <p:cNvPr id="48" name="Tekstiruutu 47"/>
          <p:cNvSpPr txBox="1"/>
          <p:nvPr/>
        </p:nvSpPr>
        <p:spPr>
          <a:xfrm>
            <a:off x="609600" y="3810000"/>
            <a:ext cx="1406092" cy="523220"/>
          </a:xfrm>
          <a:prstGeom prst="rect">
            <a:avLst/>
          </a:prstGeom>
          <a:noFill/>
        </p:spPr>
        <p:txBody>
          <a:bodyPr wrap="none" rtlCol="0">
            <a:spAutoFit/>
          </a:bodyPr>
          <a:lstStyle/>
          <a:p>
            <a:r>
              <a:rPr lang="fi-FI" sz="1400" dirty="0" err="1" smtClean="0"/>
              <a:t>School’s</a:t>
            </a:r>
            <a:r>
              <a:rPr lang="fi-FI" sz="1400" dirty="0" smtClean="0"/>
              <a:t> </a:t>
            </a:r>
            <a:r>
              <a:rPr lang="fi-FI" sz="1400" dirty="0" err="1" smtClean="0"/>
              <a:t>learning</a:t>
            </a:r>
            <a:endParaRPr lang="fi-FI" sz="1400" dirty="0" smtClean="0"/>
          </a:p>
          <a:p>
            <a:r>
              <a:rPr lang="fi-FI" sz="1400" dirty="0" err="1" smtClean="0"/>
              <a:t>platform</a:t>
            </a:r>
            <a:endParaRPr lang="en-GB" sz="1400" dirty="0"/>
          </a:p>
        </p:txBody>
      </p:sp>
      <p:sp>
        <p:nvSpPr>
          <p:cNvPr id="54" name="Tekstiruutu 53"/>
          <p:cNvSpPr txBox="1"/>
          <p:nvPr/>
        </p:nvSpPr>
        <p:spPr>
          <a:xfrm>
            <a:off x="4646056" y="6096000"/>
            <a:ext cx="2903359" cy="276999"/>
          </a:xfrm>
          <a:prstGeom prst="rect">
            <a:avLst/>
          </a:prstGeom>
          <a:noFill/>
        </p:spPr>
        <p:txBody>
          <a:bodyPr wrap="none" rtlCol="0">
            <a:spAutoFit/>
          </a:bodyPr>
          <a:lstStyle/>
          <a:p>
            <a:r>
              <a:rPr lang="fi-FI" sz="1200" b="1" dirty="0" smtClean="0">
                <a:solidFill>
                  <a:schemeClr val="tx1">
                    <a:lumMod val="50000"/>
                    <a:lumOff val="50000"/>
                  </a:schemeClr>
                </a:solidFill>
              </a:rPr>
              <a:t>©Jarkko Lampinen, </a:t>
            </a:r>
            <a:r>
              <a:rPr lang="fi-FI" sz="1200" b="1" dirty="0" err="1" smtClean="0">
                <a:solidFill>
                  <a:schemeClr val="tx1">
                    <a:lumMod val="50000"/>
                    <a:lumOff val="50000"/>
                  </a:schemeClr>
                </a:solidFill>
              </a:rPr>
              <a:t>University</a:t>
            </a:r>
            <a:r>
              <a:rPr lang="fi-FI" sz="1200" b="1" dirty="0" smtClean="0">
                <a:solidFill>
                  <a:schemeClr val="tx1">
                    <a:lumMod val="50000"/>
                    <a:lumOff val="50000"/>
                  </a:schemeClr>
                </a:solidFill>
              </a:rPr>
              <a:t> of Jyväskylä</a:t>
            </a:r>
            <a:endParaRPr lang="fi-FI" sz="1200" b="1" dirty="0">
              <a:solidFill>
                <a:schemeClr val="tx1">
                  <a:lumMod val="50000"/>
                  <a:lumOff val="50000"/>
                </a:scheme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48377443"/>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uorakulmio 3"/>
          <p:cNvSpPr/>
          <p:nvPr/>
        </p:nvSpPr>
        <p:spPr>
          <a:xfrm>
            <a:off x="0" y="0"/>
            <a:ext cx="92964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 name="Tekstiruutu 4"/>
          <p:cNvSpPr txBox="1"/>
          <p:nvPr/>
        </p:nvSpPr>
        <p:spPr>
          <a:xfrm>
            <a:off x="1676400" y="3124200"/>
            <a:ext cx="5867400" cy="523220"/>
          </a:xfrm>
          <a:prstGeom prst="rect">
            <a:avLst/>
          </a:prstGeom>
          <a:noFill/>
        </p:spPr>
        <p:txBody>
          <a:bodyPr wrap="square" rtlCol="0">
            <a:spAutoFit/>
          </a:bodyPr>
          <a:lstStyle/>
          <a:p>
            <a:pPr algn="ctr"/>
            <a:r>
              <a:rPr lang="fi-FI" sz="2800" b="1" dirty="0" smtClean="0">
                <a:solidFill>
                  <a:srgbClr val="BE514F"/>
                </a:solidFill>
              </a:rPr>
              <a:t>TRYING TO VISUALIZE THIS</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uorakulmio 1"/>
          <p:cNvSpPr/>
          <p:nvPr/>
        </p:nvSpPr>
        <p:spPr>
          <a:xfrm>
            <a:off x="-152400" y="0"/>
            <a:ext cx="9525000" cy="6858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3" name="PLE_progress.m4v">
            <a:hlinkClick r:id="" action="ppaction://media"/>
          </p:cNvPr>
          <p:cNvPicPr/>
          <p:nvPr>
            <a:videoFile r:link="rId1"/>
          </p:nvPr>
        </p:nvPicPr>
        <p:blipFill>
          <a:blip r:embed="rId3"/>
          <a:stretch>
            <a:fillRect/>
          </a:stretch>
        </p:blipFill>
        <p:spPr>
          <a:xfrm>
            <a:off x="-152400" y="367982"/>
            <a:ext cx="9525000" cy="61714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09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Bild 4" descr="HG_4kreiscoverc_ppt01.jpg"/>
          <p:cNvPicPr>
            <a:picLocks noChangeAspect="1"/>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0"/>
            <a:ext cx="9144000" cy="6858000"/>
          </a:xfrm>
          <a:prstGeom prst="rect">
            <a:avLst/>
          </a:prstGeom>
        </p:spPr>
      </p:pic>
      <p:sp>
        <p:nvSpPr>
          <p:cNvPr id="4" name="Rechteck 3"/>
          <p:cNvSpPr/>
          <p:nvPr/>
        </p:nvSpPr>
        <p:spPr>
          <a:xfrm>
            <a:off x="609600" y="2564904"/>
            <a:ext cx="7670304" cy="830997"/>
          </a:xfrm>
          <a:prstGeom prst="rect">
            <a:avLst/>
          </a:prstGeom>
        </p:spPr>
        <p:txBody>
          <a:bodyPr wrap="square" lIns="0" tIns="0" rIns="0" bIns="0">
            <a:spAutoFit/>
          </a:bodyPr>
          <a:lstStyle/>
          <a:p>
            <a:pPr algn="r"/>
            <a:r>
              <a:rPr lang="en-GB" sz="3200" b="1" dirty="0" smtClean="0">
                <a:solidFill>
                  <a:srgbClr val="227EB7"/>
                </a:solidFill>
              </a:rPr>
              <a:t>RECOMMENDED KEY ELEMENTS FOR PLEI</a:t>
            </a:r>
          </a:p>
          <a:p>
            <a:pPr algn="r" fontAlgn="ctr"/>
            <a:r>
              <a:rPr lang="de-AT" sz="2200" b="1" dirty="0" smtClean="0">
                <a:solidFill>
                  <a:srgbClr val="1B3276"/>
                </a:solidFill>
                <a:latin typeface="Vectora LT 45 Light"/>
                <a:cs typeface="Vectora LT 45 Light"/>
              </a:rPr>
              <a:t>Lang &amp; Lounaskorpi</a:t>
            </a:r>
            <a:endParaRPr lang="de-DE" sz="2200" b="1" dirty="0">
              <a:solidFill>
                <a:srgbClr val="1B3276"/>
              </a:solidFill>
              <a:latin typeface="Vectora LT 45 Light"/>
              <a:cs typeface="Vectora LT 45 Light"/>
            </a:endParaRPr>
          </a:p>
        </p:txBody>
      </p:sp>
      <p:pic>
        <p:nvPicPr>
          <p:cNvPr id="10" name="Bild 9" descr="EU_co funded.jpg"/>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779912" y="6309320"/>
            <a:ext cx="1466698" cy="362102"/>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13534169"/>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iTEC scenario Recognizing Informal Learning.mp4">
            <a:hlinkClick r:id="" action="ppaction://media"/>
          </p:cNvPr>
          <p:cNvPicPr/>
          <p:nvPr>
            <a:videoFile r:link="rId1"/>
          </p:nvPr>
        </p:nvPicPr>
        <p:blipFill>
          <a:blip r:embed="rId3"/>
          <a:stretch>
            <a:fillRect/>
          </a:stretch>
        </p:blipFill>
        <p:spPr>
          <a:xfrm>
            <a:off x="1066800" y="1447800"/>
            <a:ext cx="62484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920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uorakulmio 6"/>
          <p:cNvSpPr/>
          <p:nvPr/>
        </p:nvSpPr>
        <p:spPr>
          <a:xfrm>
            <a:off x="0" y="0"/>
            <a:ext cx="9144000" cy="213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Pyöristetty suorakulmio 11"/>
          <p:cNvSpPr/>
          <p:nvPr/>
        </p:nvSpPr>
        <p:spPr>
          <a:xfrm>
            <a:off x="517846" y="228600"/>
            <a:ext cx="7178353" cy="6019800"/>
          </a:xfrm>
          <a:prstGeom prst="roundRect">
            <a:avLst/>
          </a:prstGeom>
          <a:effectLst>
            <a:outerShdw blurRad="50800" dist="38100" dir="2700000">
              <a:srgbClr val="000000">
                <a:alpha val="43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sp>
        <p:nvSpPr>
          <p:cNvPr id="16" name="Tekstiruutu 15"/>
          <p:cNvSpPr txBox="1"/>
          <p:nvPr/>
        </p:nvSpPr>
        <p:spPr>
          <a:xfrm>
            <a:off x="1207875" y="225623"/>
            <a:ext cx="4430925" cy="307777"/>
          </a:xfrm>
          <a:prstGeom prst="rect">
            <a:avLst/>
          </a:prstGeom>
          <a:noFill/>
        </p:spPr>
        <p:txBody>
          <a:bodyPr wrap="square" rtlCol="0">
            <a:spAutoFit/>
          </a:bodyPr>
          <a:lstStyle/>
          <a:p>
            <a:r>
              <a:rPr lang="fi-FI" sz="1400" b="1" dirty="0" smtClean="0">
                <a:solidFill>
                  <a:srgbClr val="BE514F"/>
                </a:solidFill>
              </a:rPr>
              <a:t>5. RECOMMENDED KEY ELEMENTS FOR PLEI</a:t>
            </a:r>
          </a:p>
        </p:txBody>
      </p:sp>
      <p:cxnSp>
        <p:nvCxnSpPr>
          <p:cNvPr id="18" name="Suora yhdysviiva 17"/>
          <p:cNvCxnSpPr/>
          <p:nvPr/>
        </p:nvCxnSpPr>
        <p:spPr>
          <a:xfrm rot="10800000">
            <a:off x="762000" y="533400"/>
            <a:ext cx="6629400" cy="1588"/>
          </a:xfrm>
          <a:prstGeom prst="line">
            <a:avLst/>
          </a:prstGeom>
          <a:ln w="9525">
            <a:solidFill>
              <a:srgbClr val="B64D4B"/>
            </a:solidFill>
            <a:prstDash val="sysDash"/>
          </a:ln>
          <a:effectLst/>
        </p:spPr>
        <p:style>
          <a:lnRef idx="2">
            <a:schemeClr val="accent1"/>
          </a:lnRef>
          <a:fillRef idx="0">
            <a:schemeClr val="accent1"/>
          </a:fillRef>
          <a:effectRef idx="1">
            <a:schemeClr val="accent1"/>
          </a:effectRef>
          <a:fontRef idx="minor">
            <a:schemeClr val="tx1"/>
          </a:fontRef>
        </p:style>
      </p:cxnSp>
      <p:sp>
        <p:nvSpPr>
          <p:cNvPr id="10" name="Tekstiruutu 9"/>
          <p:cNvSpPr txBox="1"/>
          <p:nvPr/>
        </p:nvSpPr>
        <p:spPr>
          <a:xfrm>
            <a:off x="685800" y="1905000"/>
            <a:ext cx="6858000" cy="4524315"/>
          </a:xfrm>
          <a:prstGeom prst="rect">
            <a:avLst/>
          </a:prstGeom>
          <a:noFill/>
        </p:spPr>
        <p:txBody>
          <a:bodyPr wrap="square" rtlCol="0">
            <a:spAutoFit/>
          </a:bodyPr>
          <a:lstStyle/>
          <a:p>
            <a:pPr marL="342900" lvl="0" indent="-342900">
              <a:buFont typeface="+mj-lt"/>
              <a:buAutoNum type="arabicPeriod"/>
            </a:pPr>
            <a:r>
              <a:rPr lang="en-GB" sz="2000" dirty="0" smtClean="0">
                <a:solidFill>
                  <a:schemeClr val="tx1">
                    <a:lumMod val="75000"/>
                    <a:lumOff val="25000"/>
                  </a:schemeClr>
                </a:solidFill>
              </a:rPr>
              <a:t>PLEI has a Cloud Computing supporting interface.</a:t>
            </a:r>
          </a:p>
          <a:p>
            <a:pPr marL="342900" indent="-342900">
              <a:buFont typeface="+mj-lt"/>
              <a:buAutoNum type="arabicPeriod"/>
            </a:pPr>
            <a:r>
              <a:rPr lang="en-GB" sz="2000" dirty="0" smtClean="0">
                <a:solidFill>
                  <a:schemeClr val="tx1">
                    <a:lumMod val="75000"/>
                    <a:lumOff val="25000"/>
                  </a:schemeClr>
                </a:solidFill>
              </a:rPr>
              <a:t>PLEI makes it faster to create learning materials and easier to tailor the learner environment. </a:t>
            </a:r>
          </a:p>
          <a:p>
            <a:pPr marL="342900" indent="-342900">
              <a:buFont typeface="+mj-lt"/>
              <a:buAutoNum type="arabicPeriod"/>
            </a:pPr>
            <a:r>
              <a:rPr lang="en-GB" sz="2000" dirty="0" smtClean="0">
                <a:solidFill>
                  <a:schemeClr val="tx1">
                    <a:lumMod val="75000"/>
                    <a:lumOff val="25000"/>
                  </a:schemeClr>
                </a:solidFill>
              </a:rPr>
              <a:t>PLEI supports usage of resources with different standards. </a:t>
            </a:r>
          </a:p>
          <a:p>
            <a:pPr marL="342900" indent="-342900">
              <a:buFont typeface="+mj-lt"/>
              <a:buAutoNum type="arabicPeriod"/>
            </a:pPr>
            <a:r>
              <a:rPr lang="en-GB" sz="2000" dirty="0" smtClean="0">
                <a:solidFill>
                  <a:schemeClr val="tx1">
                    <a:lumMod val="75000"/>
                    <a:lumOff val="25000"/>
                  </a:schemeClr>
                </a:solidFill>
              </a:rPr>
              <a:t>PLEI is independent of the operating systems and can be used with different devices.</a:t>
            </a:r>
          </a:p>
          <a:p>
            <a:pPr marL="342900" indent="-342900">
              <a:buFont typeface="+mj-lt"/>
              <a:buAutoNum type="arabicPeriod"/>
            </a:pPr>
            <a:r>
              <a:rPr lang="en-GB" sz="2000" dirty="0" smtClean="0">
                <a:solidFill>
                  <a:schemeClr val="tx1">
                    <a:lumMod val="75000"/>
                    <a:lumOff val="25000"/>
                  </a:schemeClr>
                </a:solidFill>
              </a:rPr>
              <a:t>PLEI supports different models of Blended Learning. </a:t>
            </a:r>
          </a:p>
          <a:p>
            <a:pPr marL="342900" indent="-342900">
              <a:buFont typeface="+mj-lt"/>
              <a:buAutoNum type="arabicPeriod"/>
            </a:pPr>
            <a:r>
              <a:rPr lang="en-GB" sz="2000" dirty="0" smtClean="0">
                <a:solidFill>
                  <a:schemeClr val="tx1">
                    <a:lumMod val="75000"/>
                    <a:lumOff val="25000"/>
                  </a:schemeClr>
                </a:solidFill>
              </a:rPr>
              <a:t>PLEI uses innovatively different game mechanics.  </a:t>
            </a:r>
          </a:p>
          <a:p>
            <a:pPr marL="342900" indent="-342900">
              <a:buFont typeface="+mj-lt"/>
              <a:buAutoNum type="arabicPeriod"/>
            </a:pPr>
            <a:r>
              <a:rPr lang="en-GB" sz="2000" dirty="0" smtClean="0">
                <a:solidFill>
                  <a:schemeClr val="tx1">
                    <a:lumMod val="75000"/>
                    <a:lumOff val="25000"/>
                  </a:schemeClr>
                </a:solidFill>
              </a:rPr>
              <a:t>PLEI uses effectively learning analytics.</a:t>
            </a:r>
          </a:p>
          <a:p>
            <a:pPr marL="342900" indent="-342900">
              <a:buFont typeface="+mj-lt"/>
              <a:buAutoNum type="arabicPeriod"/>
            </a:pPr>
            <a:r>
              <a:rPr lang="en-GB" sz="2000" dirty="0" smtClean="0">
                <a:solidFill>
                  <a:schemeClr val="tx1">
                    <a:lumMod val="75000"/>
                    <a:lumOff val="25000"/>
                  </a:schemeClr>
                </a:solidFill>
              </a:rPr>
              <a:t>PLEI takes automated online assistance to the next level</a:t>
            </a:r>
          </a:p>
          <a:p>
            <a:pPr marL="342900" indent="-342900">
              <a:buFont typeface="+mj-lt"/>
              <a:buAutoNum type="arabicPeriod"/>
            </a:pPr>
            <a:r>
              <a:rPr lang="en-GB" sz="2000" dirty="0" smtClean="0">
                <a:solidFill>
                  <a:schemeClr val="tx1">
                    <a:lumMod val="75000"/>
                    <a:lumOff val="25000"/>
                  </a:schemeClr>
                </a:solidFill>
              </a:rPr>
              <a:t>PLEI is also a tool for Lifelong learning. </a:t>
            </a:r>
          </a:p>
          <a:p>
            <a:pPr marL="342900" indent="-342900">
              <a:buFont typeface="+mj-lt"/>
              <a:buAutoNum type="arabicPeriod"/>
            </a:pPr>
            <a:r>
              <a:rPr lang="en-GB" sz="2000" dirty="0" smtClean="0">
                <a:solidFill>
                  <a:schemeClr val="tx1">
                    <a:lumMod val="75000"/>
                    <a:lumOff val="25000"/>
                  </a:schemeClr>
                </a:solidFill>
              </a:rPr>
              <a:t>PLEI has an innovative UID for visualizing and helping processes in learning and in teaching.   </a:t>
            </a:r>
          </a:p>
          <a:p>
            <a:pPr lvl="0"/>
            <a:endParaRPr lang="fi-FI" sz="1400" dirty="0" smtClean="0">
              <a:solidFill>
                <a:srgbClr val="7F7F7F"/>
              </a:solidFill>
            </a:endParaRPr>
          </a:p>
          <a:p>
            <a:pPr lvl="0">
              <a:buFont typeface="Arial"/>
              <a:buChar char="•"/>
            </a:pPr>
            <a:endParaRPr lang="en-GB" sz="1400" dirty="0" smtClean="0">
              <a:solidFill>
                <a:schemeClr val="tx1">
                  <a:lumMod val="50000"/>
                  <a:lumOff val="50000"/>
                </a:schemeClr>
              </a:solidFill>
            </a:endParaRPr>
          </a:p>
        </p:txBody>
      </p:sp>
      <p:sp>
        <p:nvSpPr>
          <p:cNvPr id="8" name="Suorakulmio 7"/>
          <p:cNvSpPr/>
          <p:nvPr/>
        </p:nvSpPr>
        <p:spPr>
          <a:xfrm>
            <a:off x="762000" y="762000"/>
            <a:ext cx="6781800" cy="646331"/>
          </a:xfrm>
          <a:prstGeom prst="rect">
            <a:avLst/>
          </a:prstGeom>
        </p:spPr>
        <p:txBody>
          <a:bodyPr wrap="square">
            <a:spAutoFit/>
          </a:bodyPr>
          <a:lstStyle/>
          <a:p>
            <a:r>
              <a:rPr lang="en-GB" dirty="0" smtClean="0">
                <a:solidFill>
                  <a:srgbClr val="227EB7"/>
                </a:solidFill>
              </a:rPr>
              <a:t>After analysing Trends and Scenarios we can found features PLEI (Personal Learning Environment in IMAILE project) should have. </a:t>
            </a:r>
          </a:p>
        </p:txBody>
      </p:sp>
      <p:cxnSp>
        <p:nvCxnSpPr>
          <p:cNvPr id="9" name="Suora yhdysviiva 8"/>
          <p:cNvCxnSpPr/>
          <p:nvPr/>
        </p:nvCxnSpPr>
        <p:spPr>
          <a:xfrm rot="10800000">
            <a:off x="533400" y="1752601"/>
            <a:ext cx="7162800" cy="2"/>
          </a:xfrm>
          <a:prstGeom prst="line">
            <a:avLst/>
          </a:prstGeom>
          <a:ln w="9525">
            <a:solidFill>
              <a:srgbClr val="B64D4B"/>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40738295"/>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uorakulmio 6"/>
          <p:cNvSpPr/>
          <p:nvPr/>
        </p:nvSpPr>
        <p:spPr>
          <a:xfrm>
            <a:off x="0" y="0"/>
            <a:ext cx="9144000" cy="213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Pyöristetty suorakulmio 11"/>
          <p:cNvSpPr/>
          <p:nvPr/>
        </p:nvSpPr>
        <p:spPr>
          <a:xfrm>
            <a:off x="517847" y="228600"/>
            <a:ext cx="5696686" cy="6019800"/>
          </a:xfrm>
          <a:prstGeom prst="roundRect">
            <a:avLst/>
          </a:prstGeom>
          <a:effectLst>
            <a:outerShdw blurRad="50800" dist="38100" dir="2700000">
              <a:srgbClr val="000000">
                <a:alpha val="43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sp>
        <p:nvSpPr>
          <p:cNvPr id="16" name="Tekstiruutu 15"/>
          <p:cNvSpPr txBox="1"/>
          <p:nvPr/>
        </p:nvSpPr>
        <p:spPr>
          <a:xfrm>
            <a:off x="1207875" y="225623"/>
            <a:ext cx="4430925" cy="307777"/>
          </a:xfrm>
          <a:prstGeom prst="rect">
            <a:avLst/>
          </a:prstGeom>
          <a:noFill/>
        </p:spPr>
        <p:txBody>
          <a:bodyPr wrap="square" rtlCol="0">
            <a:spAutoFit/>
          </a:bodyPr>
          <a:lstStyle/>
          <a:p>
            <a:r>
              <a:rPr lang="fi-FI" sz="1400" b="1" dirty="0" smtClean="0">
                <a:solidFill>
                  <a:srgbClr val="BE514F"/>
                </a:solidFill>
              </a:rPr>
              <a:t>TABLE OF CONTENTS</a:t>
            </a:r>
            <a:endParaRPr lang="fi-FI" sz="2800" dirty="0">
              <a:solidFill>
                <a:srgbClr val="BE514F"/>
              </a:solidFill>
            </a:endParaRPr>
          </a:p>
        </p:txBody>
      </p:sp>
      <p:cxnSp>
        <p:nvCxnSpPr>
          <p:cNvPr id="18" name="Suora yhdysviiva 17"/>
          <p:cNvCxnSpPr/>
          <p:nvPr/>
        </p:nvCxnSpPr>
        <p:spPr>
          <a:xfrm rot="10800000">
            <a:off x="762000" y="533400"/>
            <a:ext cx="5181600" cy="1588"/>
          </a:xfrm>
          <a:prstGeom prst="line">
            <a:avLst/>
          </a:prstGeom>
          <a:ln w="9525">
            <a:solidFill>
              <a:srgbClr val="B64D4B"/>
            </a:solidFill>
            <a:prstDash val="sysDash"/>
          </a:ln>
          <a:effectLst/>
        </p:spPr>
        <p:style>
          <a:lnRef idx="2">
            <a:schemeClr val="accent1"/>
          </a:lnRef>
          <a:fillRef idx="0">
            <a:schemeClr val="accent1"/>
          </a:fillRef>
          <a:effectRef idx="1">
            <a:schemeClr val="accent1"/>
          </a:effectRef>
          <a:fontRef idx="minor">
            <a:schemeClr val="tx1"/>
          </a:fontRef>
        </p:style>
      </p:cxnSp>
      <p:sp>
        <p:nvSpPr>
          <p:cNvPr id="9" name="Tekstiruutu 8"/>
          <p:cNvSpPr txBox="1"/>
          <p:nvPr/>
        </p:nvSpPr>
        <p:spPr>
          <a:xfrm>
            <a:off x="1219200" y="457200"/>
            <a:ext cx="3590390" cy="5786201"/>
          </a:xfrm>
          <a:prstGeom prst="rect">
            <a:avLst/>
          </a:prstGeom>
          <a:noFill/>
        </p:spPr>
        <p:txBody>
          <a:bodyPr wrap="square" rtlCol="0">
            <a:spAutoFit/>
          </a:bodyPr>
          <a:lstStyle/>
          <a:p>
            <a:r>
              <a:rPr lang="en-GB" b="1" dirty="0" smtClean="0">
                <a:solidFill>
                  <a:srgbClr val="227EB7"/>
                </a:solidFill>
              </a:rPr>
              <a:t> </a:t>
            </a:r>
            <a:r>
              <a:rPr lang="en-GB" sz="1100" b="1" dirty="0" smtClean="0">
                <a:solidFill>
                  <a:srgbClr val="227EB7"/>
                </a:solidFill>
              </a:rPr>
              <a:t>1. INTRODUCTION</a:t>
            </a:r>
          </a:p>
          <a:p>
            <a:r>
              <a:rPr lang="en-GB" sz="1100" b="1" dirty="0" smtClean="0">
                <a:solidFill>
                  <a:srgbClr val="227EB7"/>
                </a:solidFill>
              </a:rPr>
              <a:t>1.1. Trends in Technology enhanced learning</a:t>
            </a:r>
          </a:p>
          <a:p>
            <a:r>
              <a:rPr lang="en-GB" sz="1100" dirty="0" smtClean="0">
                <a:solidFill>
                  <a:srgbClr val="227EB7"/>
                </a:solidFill>
              </a:rPr>
              <a:t>1.1.1. Cloud Computing</a:t>
            </a:r>
          </a:p>
          <a:p>
            <a:r>
              <a:rPr lang="en-GB" sz="1100" dirty="0" smtClean="0">
                <a:solidFill>
                  <a:srgbClr val="227EB7"/>
                </a:solidFill>
              </a:rPr>
              <a:t>1.1.2. Wearable Technology</a:t>
            </a:r>
          </a:p>
          <a:p>
            <a:r>
              <a:rPr lang="en-GB" sz="1100" dirty="0" smtClean="0">
                <a:solidFill>
                  <a:srgbClr val="227EB7"/>
                </a:solidFill>
              </a:rPr>
              <a:t>1.1.3. OER</a:t>
            </a:r>
          </a:p>
          <a:p>
            <a:r>
              <a:rPr lang="en-GB" sz="1100" dirty="0" smtClean="0">
                <a:solidFill>
                  <a:srgbClr val="227EB7"/>
                </a:solidFill>
              </a:rPr>
              <a:t>1.1.4. BYOD</a:t>
            </a:r>
          </a:p>
          <a:p>
            <a:r>
              <a:rPr lang="en-GB" sz="1100" dirty="0" smtClean="0">
                <a:solidFill>
                  <a:srgbClr val="227EB7"/>
                </a:solidFill>
              </a:rPr>
              <a:t>1.1.5  Blended Learning</a:t>
            </a:r>
          </a:p>
          <a:p>
            <a:r>
              <a:rPr lang="en-GB" sz="1100" dirty="0" smtClean="0">
                <a:solidFill>
                  <a:srgbClr val="227EB7"/>
                </a:solidFill>
              </a:rPr>
              <a:t>1.1.6. </a:t>
            </a:r>
            <a:r>
              <a:rPr lang="en-GB" sz="1100" dirty="0" err="1" smtClean="0">
                <a:solidFill>
                  <a:srgbClr val="227EB7"/>
                </a:solidFill>
              </a:rPr>
              <a:t>Gamification</a:t>
            </a:r>
            <a:endParaRPr lang="en-GB" sz="1100" dirty="0" smtClean="0">
              <a:solidFill>
                <a:srgbClr val="227EB7"/>
              </a:solidFill>
            </a:endParaRPr>
          </a:p>
          <a:p>
            <a:r>
              <a:rPr lang="en-GB" sz="1100" dirty="0" smtClean="0">
                <a:solidFill>
                  <a:srgbClr val="227EB7"/>
                </a:solidFill>
              </a:rPr>
              <a:t>1.1.7. Learning Analytics</a:t>
            </a:r>
          </a:p>
          <a:p>
            <a:r>
              <a:rPr lang="en-GB" sz="1100" dirty="0" smtClean="0">
                <a:solidFill>
                  <a:srgbClr val="227EB7"/>
                </a:solidFill>
              </a:rPr>
              <a:t>1.1.8. Automated online assistant</a:t>
            </a:r>
          </a:p>
          <a:p>
            <a:r>
              <a:rPr lang="en-GB" sz="1100" b="1" dirty="0" smtClean="0">
                <a:solidFill>
                  <a:srgbClr val="227EB7"/>
                </a:solidFill>
              </a:rPr>
              <a:t>2. PERSONAL LEARNING ENVIRONMENT (PLE) - DEFINITION</a:t>
            </a:r>
          </a:p>
          <a:p>
            <a:r>
              <a:rPr lang="en-GB" sz="1100" dirty="0" smtClean="0">
                <a:solidFill>
                  <a:srgbClr val="227EB7"/>
                </a:solidFill>
              </a:rPr>
              <a:t>2.1. Personalising Learning: A Common Understanding</a:t>
            </a:r>
          </a:p>
          <a:p>
            <a:r>
              <a:rPr lang="en-GB" sz="1100" dirty="0" smtClean="0">
                <a:solidFill>
                  <a:srgbClr val="227EB7"/>
                </a:solidFill>
              </a:rPr>
              <a:t>2.2. PLE and Related Concepts</a:t>
            </a:r>
          </a:p>
          <a:p>
            <a:r>
              <a:rPr lang="en-GB" sz="1100" dirty="0" smtClean="0">
                <a:solidFill>
                  <a:srgbClr val="227EB7"/>
                </a:solidFill>
              </a:rPr>
              <a:t>2.2.1. Hybrid Personal Learning Environment</a:t>
            </a:r>
          </a:p>
          <a:p>
            <a:r>
              <a:rPr lang="en-GB" sz="1100" dirty="0" smtClean="0">
                <a:solidFill>
                  <a:srgbClr val="227EB7"/>
                </a:solidFill>
              </a:rPr>
              <a:t>2.2.2. Lifelong Learning</a:t>
            </a:r>
          </a:p>
          <a:p>
            <a:r>
              <a:rPr lang="en-GB" sz="1100" b="1" dirty="0" smtClean="0">
                <a:solidFill>
                  <a:srgbClr val="227EB7"/>
                </a:solidFill>
              </a:rPr>
              <a:t>2.2.3 Learning Analytics and pedagogy</a:t>
            </a:r>
          </a:p>
          <a:p>
            <a:r>
              <a:rPr lang="en-GB" sz="1100" b="1" dirty="0" smtClean="0">
                <a:solidFill>
                  <a:srgbClr val="227EB7"/>
                </a:solidFill>
              </a:rPr>
              <a:t>3. FUTURE SCENARIOS FOR LEARNING</a:t>
            </a:r>
          </a:p>
          <a:p>
            <a:r>
              <a:rPr lang="en-GB" sz="1100" dirty="0" smtClean="0">
                <a:solidFill>
                  <a:srgbClr val="227EB7"/>
                </a:solidFill>
              </a:rPr>
              <a:t>3.1. Scenario 1 (Students)</a:t>
            </a:r>
          </a:p>
          <a:p>
            <a:r>
              <a:rPr lang="en-GB" sz="1100" dirty="0" smtClean="0">
                <a:solidFill>
                  <a:srgbClr val="227EB7"/>
                </a:solidFill>
              </a:rPr>
              <a:t>3.2. Scenario 2 (Teachers)</a:t>
            </a:r>
          </a:p>
          <a:p>
            <a:r>
              <a:rPr lang="en-GB" sz="1100" dirty="0" smtClean="0">
                <a:solidFill>
                  <a:srgbClr val="227EB7"/>
                </a:solidFill>
              </a:rPr>
              <a:t>3.3. Scenario 3 (Other Stakeholders)</a:t>
            </a:r>
          </a:p>
          <a:p>
            <a:r>
              <a:rPr lang="en-GB" sz="1100" dirty="0" smtClean="0">
                <a:solidFill>
                  <a:srgbClr val="227EB7"/>
                </a:solidFill>
              </a:rPr>
              <a:t>3.4. Scenarios and design processes</a:t>
            </a:r>
          </a:p>
          <a:p>
            <a:r>
              <a:rPr lang="en-GB" sz="1100" b="1" dirty="0" smtClean="0">
                <a:solidFill>
                  <a:srgbClr val="227EB7"/>
                </a:solidFill>
              </a:rPr>
              <a:t>4. PERSONAL LEARNING ENVIRONMENT IN IMAILE PROJECT</a:t>
            </a:r>
          </a:p>
          <a:p>
            <a:r>
              <a:rPr lang="en-GB" sz="1100" dirty="0" smtClean="0">
                <a:solidFill>
                  <a:srgbClr val="227EB7"/>
                </a:solidFill>
              </a:rPr>
              <a:t>4.1. Overview of current PLE technology solutions</a:t>
            </a:r>
          </a:p>
          <a:p>
            <a:r>
              <a:rPr lang="en-GB" sz="1100" dirty="0" smtClean="0">
                <a:solidFill>
                  <a:srgbClr val="227EB7"/>
                </a:solidFill>
              </a:rPr>
              <a:t>4.2. Future Trends in PLE technology solutions</a:t>
            </a:r>
          </a:p>
          <a:p>
            <a:r>
              <a:rPr lang="en-GB" sz="1100" dirty="0" smtClean="0">
                <a:solidFill>
                  <a:srgbClr val="227EB7"/>
                </a:solidFill>
              </a:rPr>
              <a:t>4.3. How PLE solutions should be evaluated</a:t>
            </a:r>
          </a:p>
          <a:p>
            <a:r>
              <a:rPr lang="en-GB" sz="1100" dirty="0" smtClean="0">
                <a:solidFill>
                  <a:srgbClr val="227EB7"/>
                </a:solidFill>
              </a:rPr>
              <a:t>2.4. Challenges of PLE</a:t>
            </a:r>
          </a:p>
          <a:p>
            <a:r>
              <a:rPr lang="en-GB" sz="1100" dirty="0" smtClean="0">
                <a:solidFill>
                  <a:srgbClr val="227EB7"/>
                </a:solidFill>
              </a:rPr>
              <a:t>2.4.1.  Learner’s point of view</a:t>
            </a:r>
          </a:p>
          <a:p>
            <a:r>
              <a:rPr lang="en-GB" sz="1100" dirty="0" smtClean="0">
                <a:solidFill>
                  <a:srgbClr val="227EB7"/>
                </a:solidFill>
              </a:rPr>
              <a:t>2.4.2.  Teachers point of view</a:t>
            </a:r>
          </a:p>
          <a:p>
            <a:r>
              <a:rPr lang="en-GB" sz="1100" dirty="0" smtClean="0">
                <a:solidFill>
                  <a:srgbClr val="227EB7"/>
                </a:solidFill>
              </a:rPr>
              <a:t>2.4.3.  Parent’s (</a:t>
            </a:r>
            <a:r>
              <a:rPr lang="en-GB" sz="1100" dirty="0" err="1" smtClean="0">
                <a:solidFill>
                  <a:srgbClr val="227EB7"/>
                </a:solidFill>
              </a:rPr>
              <a:t>Guardian’s)point</a:t>
            </a:r>
            <a:r>
              <a:rPr lang="en-GB" sz="1100" dirty="0" smtClean="0">
                <a:solidFill>
                  <a:srgbClr val="227EB7"/>
                </a:solidFill>
              </a:rPr>
              <a:t> of view</a:t>
            </a:r>
          </a:p>
          <a:p>
            <a:r>
              <a:rPr lang="en-GB" sz="1100" b="1" dirty="0" smtClean="0">
                <a:solidFill>
                  <a:srgbClr val="227EB7"/>
                </a:solidFill>
              </a:rPr>
              <a:t>5. RECOMMENDED KEY ELEMENTS FOR PLEI</a:t>
            </a:r>
          </a:p>
          <a:p>
            <a:r>
              <a:rPr lang="en-GB" sz="1100" b="1" dirty="0" smtClean="0">
                <a:solidFill>
                  <a:srgbClr val="227EB7"/>
                </a:solidFill>
              </a:rPr>
              <a:t>Final words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40738295"/>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uorakulmio 6"/>
          <p:cNvSpPr/>
          <p:nvPr/>
        </p:nvSpPr>
        <p:spPr>
          <a:xfrm>
            <a:off x="0" y="0"/>
            <a:ext cx="9144000" cy="213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Pyöristetty suorakulmio 11"/>
          <p:cNvSpPr/>
          <p:nvPr/>
        </p:nvSpPr>
        <p:spPr>
          <a:xfrm>
            <a:off x="517846" y="228600"/>
            <a:ext cx="7178353" cy="6019800"/>
          </a:xfrm>
          <a:prstGeom prst="roundRect">
            <a:avLst/>
          </a:prstGeom>
          <a:effectLst>
            <a:outerShdw blurRad="50800" dist="38100" dir="2700000">
              <a:srgbClr val="000000">
                <a:alpha val="43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sp>
        <p:nvSpPr>
          <p:cNvPr id="16" name="Tekstiruutu 15"/>
          <p:cNvSpPr txBox="1"/>
          <p:nvPr/>
        </p:nvSpPr>
        <p:spPr>
          <a:xfrm>
            <a:off x="1207875" y="225623"/>
            <a:ext cx="4430925" cy="307777"/>
          </a:xfrm>
          <a:prstGeom prst="rect">
            <a:avLst/>
          </a:prstGeom>
          <a:noFill/>
        </p:spPr>
        <p:txBody>
          <a:bodyPr wrap="square" rtlCol="0">
            <a:spAutoFit/>
          </a:bodyPr>
          <a:lstStyle/>
          <a:p>
            <a:r>
              <a:rPr lang="fi-FI" sz="1400" b="1" dirty="0" smtClean="0">
                <a:solidFill>
                  <a:srgbClr val="BE514F"/>
                </a:solidFill>
              </a:rPr>
              <a:t>1.1. </a:t>
            </a:r>
            <a:r>
              <a:rPr lang="fi-FI" sz="1400" b="1" dirty="0" err="1" smtClean="0">
                <a:solidFill>
                  <a:srgbClr val="BE514F"/>
                </a:solidFill>
              </a:rPr>
              <a:t>Trends</a:t>
            </a:r>
            <a:r>
              <a:rPr lang="fi-FI" sz="1400" b="1" dirty="0" smtClean="0">
                <a:solidFill>
                  <a:srgbClr val="BE514F"/>
                </a:solidFill>
              </a:rPr>
              <a:t> in </a:t>
            </a:r>
            <a:r>
              <a:rPr lang="fi-FI" sz="1400" b="1" dirty="0" err="1" smtClean="0">
                <a:solidFill>
                  <a:srgbClr val="BE514F"/>
                </a:solidFill>
              </a:rPr>
              <a:t>Technology</a:t>
            </a:r>
            <a:r>
              <a:rPr lang="fi-FI" sz="1400" b="1" dirty="0" smtClean="0">
                <a:solidFill>
                  <a:srgbClr val="BE514F"/>
                </a:solidFill>
              </a:rPr>
              <a:t> </a:t>
            </a:r>
            <a:r>
              <a:rPr lang="fi-FI" sz="1400" b="1" dirty="0" err="1" smtClean="0">
                <a:solidFill>
                  <a:srgbClr val="BE514F"/>
                </a:solidFill>
              </a:rPr>
              <a:t>enhanced</a:t>
            </a:r>
            <a:r>
              <a:rPr lang="fi-FI" sz="1400" b="1" dirty="0" smtClean="0">
                <a:solidFill>
                  <a:srgbClr val="BE514F"/>
                </a:solidFill>
              </a:rPr>
              <a:t> </a:t>
            </a:r>
            <a:r>
              <a:rPr lang="fi-FI" sz="1400" b="1" dirty="0" err="1" smtClean="0">
                <a:solidFill>
                  <a:srgbClr val="BE514F"/>
                </a:solidFill>
              </a:rPr>
              <a:t>learning</a:t>
            </a:r>
            <a:endParaRPr lang="fi-FI" sz="1400" b="1" dirty="0" smtClean="0">
              <a:solidFill>
                <a:srgbClr val="BE514F"/>
              </a:solidFill>
            </a:endParaRPr>
          </a:p>
        </p:txBody>
      </p:sp>
      <p:cxnSp>
        <p:nvCxnSpPr>
          <p:cNvPr id="18" name="Suora yhdysviiva 17"/>
          <p:cNvCxnSpPr/>
          <p:nvPr/>
        </p:nvCxnSpPr>
        <p:spPr>
          <a:xfrm rot="10800000">
            <a:off x="762000" y="533400"/>
            <a:ext cx="6629400" cy="1588"/>
          </a:xfrm>
          <a:prstGeom prst="line">
            <a:avLst/>
          </a:prstGeom>
          <a:ln w="9525">
            <a:solidFill>
              <a:srgbClr val="B64D4B"/>
            </a:solidFill>
            <a:prstDash val="sysDash"/>
          </a:ln>
          <a:effectLst/>
        </p:spPr>
        <p:style>
          <a:lnRef idx="2">
            <a:schemeClr val="accent1"/>
          </a:lnRef>
          <a:fillRef idx="0">
            <a:schemeClr val="accent1"/>
          </a:fillRef>
          <a:effectRef idx="1">
            <a:schemeClr val="accent1"/>
          </a:effectRef>
          <a:fontRef idx="minor">
            <a:schemeClr val="tx1"/>
          </a:fontRef>
        </p:style>
      </p:cxnSp>
      <p:sp>
        <p:nvSpPr>
          <p:cNvPr id="10" name="Tekstiruutu 9"/>
          <p:cNvSpPr txBox="1"/>
          <p:nvPr/>
        </p:nvSpPr>
        <p:spPr>
          <a:xfrm>
            <a:off x="685800" y="679608"/>
            <a:ext cx="6858000" cy="5786198"/>
          </a:xfrm>
          <a:prstGeom prst="rect">
            <a:avLst/>
          </a:prstGeom>
          <a:noFill/>
        </p:spPr>
        <p:txBody>
          <a:bodyPr wrap="square" rtlCol="0">
            <a:spAutoFit/>
          </a:bodyPr>
          <a:lstStyle/>
          <a:p>
            <a:r>
              <a:rPr lang="en-GB" u="sng" dirty="0" smtClean="0">
                <a:solidFill>
                  <a:srgbClr val="227EB7"/>
                </a:solidFill>
              </a:rPr>
              <a:t>1. Potential impact of Cloud Computing</a:t>
            </a:r>
            <a:r>
              <a:rPr lang="en-GB" dirty="0" smtClean="0"/>
              <a:t>					</a:t>
            </a:r>
            <a:endParaRPr lang="fi-FI" dirty="0" smtClean="0"/>
          </a:p>
          <a:p>
            <a:r>
              <a:rPr lang="en-GB" sz="1400" dirty="0" smtClean="0">
                <a:solidFill>
                  <a:schemeClr val="tx1">
                    <a:lumMod val="50000"/>
                    <a:lumOff val="50000"/>
                  </a:schemeClr>
                </a:solidFill>
              </a:rPr>
              <a:t>Cloud computing is commonly used for supporting collaboration, file storage, and access to computing cycles. Large number of available applications rely on cloud technologies. Cloud computing has become the unifying factor among content and applications on the many devices people use in everyday life. The ability to access services and files from any location and on any device offers considerable promise for extending learning beyond the boundaries of the school day.</a:t>
            </a:r>
          </a:p>
          <a:p>
            <a:endParaRPr lang="en-GB" sz="1400" dirty="0" smtClean="0">
              <a:solidFill>
                <a:schemeClr val="tx1">
                  <a:lumMod val="50000"/>
                  <a:lumOff val="50000"/>
                </a:schemeClr>
              </a:solidFill>
            </a:endParaRPr>
          </a:p>
          <a:p>
            <a:endParaRPr lang="en-GB" sz="1400" dirty="0" smtClean="0">
              <a:solidFill>
                <a:schemeClr val="tx1">
                  <a:lumMod val="50000"/>
                  <a:lumOff val="50000"/>
                </a:schemeClr>
              </a:solidFill>
            </a:endParaRPr>
          </a:p>
          <a:p>
            <a:endParaRPr lang="en-GB" sz="1400" dirty="0" smtClean="0">
              <a:solidFill>
                <a:schemeClr val="tx1">
                  <a:lumMod val="50000"/>
                  <a:lumOff val="50000"/>
                </a:schemeClr>
              </a:solidFill>
            </a:endParaRPr>
          </a:p>
          <a:p>
            <a:r>
              <a:rPr lang="fi-FI" u="sng" dirty="0" smtClean="0">
                <a:solidFill>
                  <a:srgbClr val="227EB7"/>
                </a:solidFill>
              </a:rPr>
              <a:t>2. </a:t>
            </a:r>
            <a:r>
              <a:rPr lang="fi-FI" u="sng" dirty="0" err="1" smtClean="0">
                <a:solidFill>
                  <a:srgbClr val="227EB7"/>
                </a:solidFill>
              </a:rPr>
              <a:t>Potential</a:t>
            </a:r>
            <a:r>
              <a:rPr lang="fi-FI" u="sng" dirty="0" smtClean="0">
                <a:solidFill>
                  <a:srgbClr val="227EB7"/>
                </a:solidFill>
              </a:rPr>
              <a:t> </a:t>
            </a:r>
            <a:r>
              <a:rPr lang="fi-FI" u="sng" dirty="0" err="1" smtClean="0">
                <a:solidFill>
                  <a:srgbClr val="227EB7"/>
                </a:solidFill>
              </a:rPr>
              <a:t>impact</a:t>
            </a:r>
            <a:r>
              <a:rPr lang="fi-FI" u="sng" dirty="0" smtClean="0">
                <a:solidFill>
                  <a:srgbClr val="227EB7"/>
                </a:solidFill>
              </a:rPr>
              <a:t> of </a:t>
            </a:r>
            <a:r>
              <a:rPr lang="fi-FI" u="sng" dirty="0" err="1" smtClean="0">
                <a:solidFill>
                  <a:srgbClr val="227EB7"/>
                </a:solidFill>
              </a:rPr>
              <a:t>Wearable</a:t>
            </a:r>
            <a:r>
              <a:rPr lang="fi-FI" u="sng" dirty="0" smtClean="0">
                <a:solidFill>
                  <a:srgbClr val="227EB7"/>
                </a:solidFill>
              </a:rPr>
              <a:t> </a:t>
            </a:r>
            <a:r>
              <a:rPr lang="fi-FI" u="sng" dirty="0" err="1" smtClean="0">
                <a:solidFill>
                  <a:srgbClr val="227EB7"/>
                </a:solidFill>
              </a:rPr>
              <a:t>Technology</a:t>
            </a:r>
            <a:endParaRPr lang="fi-FI" u="sng" dirty="0" smtClean="0">
              <a:solidFill>
                <a:srgbClr val="227EB7"/>
              </a:solidFill>
            </a:endParaRPr>
          </a:p>
          <a:p>
            <a:r>
              <a:rPr lang="en-GB" dirty="0" smtClean="0">
                <a:solidFill>
                  <a:prstClr val="black"/>
                </a:solidFill>
              </a:rPr>
              <a:t>				</a:t>
            </a:r>
            <a:endParaRPr lang="fi-FI" dirty="0" smtClean="0">
              <a:solidFill>
                <a:prstClr val="black"/>
              </a:solidFill>
            </a:endParaRPr>
          </a:p>
          <a:p>
            <a:pPr lvl="0"/>
            <a:r>
              <a:rPr lang="en-GB" sz="1400" dirty="0" smtClean="0">
                <a:solidFill>
                  <a:prstClr val="black">
                    <a:lumMod val="50000"/>
                    <a:lumOff val="50000"/>
                  </a:prstClr>
                </a:solidFill>
              </a:rPr>
              <a:t>Wearable technology may support learning at many levels, but it creates many challenges, including the privacy concerns that are already receiving abundant attention among those writing about Google Glass and concerns about how it might interfere with the learning process. As wearable technology consumes less space than current devices, it will have a big impact in PLE designing.</a:t>
            </a:r>
          </a:p>
          <a:p>
            <a:pPr lvl="0"/>
            <a:r>
              <a:rPr lang="en-GB" sz="1400" dirty="0" smtClean="0">
                <a:solidFill>
                  <a:prstClr val="black">
                    <a:lumMod val="50000"/>
                    <a:lumOff val="50000"/>
                  </a:prstClr>
                </a:solidFill>
              </a:rPr>
              <a:t> </a:t>
            </a:r>
          </a:p>
          <a:p>
            <a:pPr lvl="0"/>
            <a:r>
              <a:rPr lang="en-GB" sz="1400" dirty="0" smtClean="0">
                <a:solidFill>
                  <a:prstClr val="black">
                    <a:lumMod val="50000"/>
                    <a:lumOff val="50000"/>
                  </a:prstClr>
                </a:solidFill>
              </a:rPr>
              <a:t>Wearable Technology may also improve collaboration, allowing users to stay engaged in the same space, while accessing online content. Wearable Technology can also have a important role in Teachers User Interface Design of PLEI. For example Optical head-mounted display (OHMD) can help teacher in many way.</a:t>
            </a:r>
          </a:p>
          <a:p>
            <a:endParaRPr lang="fi-FI" sz="1400" dirty="0" smtClean="0">
              <a:solidFill>
                <a:schemeClr val="tx1">
                  <a:lumMod val="50000"/>
                  <a:lumOff val="50000"/>
                </a:schemeClr>
              </a:solidFill>
            </a:endParaRPr>
          </a:p>
          <a:p>
            <a:endParaRPr lang="fi-FI"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40738295"/>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uorakulmio 6"/>
          <p:cNvSpPr/>
          <p:nvPr/>
        </p:nvSpPr>
        <p:spPr>
          <a:xfrm>
            <a:off x="0" y="0"/>
            <a:ext cx="9144000" cy="213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Pyöristetty suorakulmio 11"/>
          <p:cNvSpPr/>
          <p:nvPr/>
        </p:nvSpPr>
        <p:spPr>
          <a:xfrm>
            <a:off x="517846" y="228600"/>
            <a:ext cx="7178353" cy="6019800"/>
          </a:xfrm>
          <a:prstGeom prst="roundRect">
            <a:avLst/>
          </a:prstGeom>
          <a:effectLst>
            <a:outerShdw blurRad="50800" dist="38100" dir="2700000">
              <a:srgbClr val="000000">
                <a:alpha val="43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sp>
        <p:nvSpPr>
          <p:cNvPr id="16" name="Tekstiruutu 15"/>
          <p:cNvSpPr txBox="1"/>
          <p:nvPr/>
        </p:nvSpPr>
        <p:spPr>
          <a:xfrm>
            <a:off x="1207875" y="225623"/>
            <a:ext cx="4430925" cy="307777"/>
          </a:xfrm>
          <a:prstGeom prst="rect">
            <a:avLst/>
          </a:prstGeom>
          <a:noFill/>
        </p:spPr>
        <p:txBody>
          <a:bodyPr wrap="square" rtlCol="0">
            <a:spAutoFit/>
          </a:bodyPr>
          <a:lstStyle/>
          <a:p>
            <a:r>
              <a:rPr lang="fi-FI" sz="1400" b="1" dirty="0" smtClean="0">
                <a:solidFill>
                  <a:srgbClr val="BE514F"/>
                </a:solidFill>
              </a:rPr>
              <a:t>1.1. </a:t>
            </a:r>
            <a:r>
              <a:rPr lang="fi-FI" sz="1400" b="1" dirty="0" err="1" smtClean="0">
                <a:solidFill>
                  <a:srgbClr val="BE514F"/>
                </a:solidFill>
              </a:rPr>
              <a:t>Trends</a:t>
            </a:r>
            <a:r>
              <a:rPr lang="fi-FI" sz="1400" b="1" dirty="0" smtClean="0">
                <a:solidFill>
                  <a:srgbClr val="BE514F"/>
                </a:solidFill>
              </a:rPr>
              <a:t> in </a:t>
            </a:r>
            <a:r>
              <a:rPr lang="fi-FI" sz="1400" b="1" dirty="0" err="1" smtClean="0">
                <a:solidFill>
                  <a:srgbClr val="BE514F"/>
                </a:solidFill>
              </a:rPr>
              <a:t>Technology</a:t>
            </a:r>
            <a:r>
              <a:rPr lang="fi-FI" sz="1400" b="1" dirty="0" smtClean="0">
                <a:solidFill>
                  <a:srgbClr val="BE514F"/>
                </a:solidFill>
              </a:rPr>
              <a:t> </a:t>
            </a:r>
            <a:r>
              <a:rPr lang="fi-FI" sz="1400" b="1" dirty="0" err="1" smtClean="0">
                <a:solidFill>
                  <a:srgbClr val="BE514F"/>
                </a:solidFill>
              </a:rPr>
              <a:t>enhanced</a:t>
            </a:r>
            <a:r>
              <a:rPr lang="fi-FI" sz="1400" b="1" dirty="0" smtClean="0">
                <a:solidFill>
                  <a:srgbClr val="BE514F"/>
                </a:solidFill>
              </a:rPr>
              <a:t> </a:t>
            </a:r>
            <a:r>
              <a:rPr lang="fi-FI" sz="1400" b="1" dirty="0" err="1" smtClean="0">
                <a:solidFill>
                  <a:srgbClr val="BE514F"/>
                </a:solidFill>
              </a:rPr>
              <a:t>learning</a:t>
            </a:r>
            <a:endParaRPr lang="fi-FI" sz="1400" b="1" dirty="0" smtClean="0">
              <a:solidFill>
                <a:srgbClr val="BE514F"/>
              </a:solidFill>
            </a:endParaRPr>
          </a:p>
        </p:txBody>
      </p:sp>
      <p:cxnSp>
        <p:nvCxnSpPr>
          <p:cNvPr id="18" name="Suora yhdysviiva 17"/>
          <p:cNvCxnSpPr/>
          <p:nvPr/>
        </p:nvCxnSpPr>
        <p:spPr>
          <a:xfrm rot="10800000">
            <a:off x="762000" y="533400"/>
            <a:ext cx="6629400" cy="1588"/>
          </a:xfrm>
          <a:prstGeom prst="line">
            <a:avLst/>
          </a:prstGeom>
          <a:ln w="9525">
            <a:solidFill>
              <a:srgbClr val="B64D4B"/>
            </a:solidFill>
            <a:prstDash val="sysDash"/>
          </a:ln>
          <a:effectLst/>
        </p:spPr>
        <p:style>
          <a:lnRef idx="2">
            <a:schemeClr val="accent1"/>
          </a:lnRef>
          <a:fillRef idx="0">
            <a:schemeClr val="accent1"/>
          </a:fillRef>
          <a:effectRef idx="1">
            <a:schemeClr val="accent1"/>
          </a:effectRef>
          <a:fontRef idx="minor">
            <a:schemeClr val="tx1"/>
          </a:fontRef>
        </p:style>
      </p:cxnSp>
      <p:sp>
        <p:nvSpPr>
          <p:cNvPr id="10" name="Tekstiruutu 9"/>
          <p:cNvSpPr txBox="1"/>
          <p:nvPr/>
        </p:nvSpPr>
        <p:spPr>
          <a:xfrm>
            <a:off x="685800" y="679608"/>
            <a:ext cx="6858000" cy="5786198"/>
          </a:xfrm>
          <a:prstGeom prst="rect">
            <a:avLst/>
          </a:prstGeom>
          <a:noFill/>
        </p:spPr>
        <p:txBody>
          <a:bodyPr wrap="square" rtlCol="0">
            <a:spAutoFit/>
          </a:bodyPr>
          <a:lstStyle/>
          <a:p>
            <a:r>
              <a:rPr lang="en-GB" u="sng" dirty="0" smtClean="0">
                <a:solidFill>
                  <a:srgbClr val="227EB7"/>
                </a:solidFill>
              </a:rPr>
              <a:t>3. Potential impact of OER</a:t>
            </a:r>
          </a:p>
          <a:p>
            <a:r>
              <a:rPr lang="en-GB" dirty="0" smtClean="0"/>
              <a:t>					</a:t>
            </a:r>
          </a:p>
          <a:p>
            <a:r>
              <a:rPr lang="en-GB" sz="1400" dirty="0" smtClean="0">
                <a:solidFill>
                  <a:schemeClr val="tx1">
                    <a:lumMod val="50000"/>
                    <a:lumOff val="50000"/>
                  </a:schemeClr>
                </a:solidFill>
              </a:rPr>
              <a:t>With OER (Open educational resources) teacher can, for example, browse online photo galleries, select appropriately licensed images, and use them as a learning resource. The advantages of OER extend beyond remixing existing resources. PLE with interface for shared educational resources saves time, since educators do not need to generate components from scratch. Some OER, especially those which provide complete courses, can compensate for teacher shortages, provided learners are sufficiently self-directed and have enough prior knowledge about the subject. Learners also have the benefit of being able to customize their learning experiences with OER </a:t>
            </a:r>
          </a:p>
          <a:p>
            <a:endParaRPr lang="en-GB" sz="1400" dirty="0" smtClean="0">
              <a:solidFill>
                <a:schemeClr val="tx1">
                  <a:lumMod val="50000"/>
                  <a:lumOff val="50000"/>
                </a:schemeClr>
              </a:solidFill>
            </a:endParaRPr>
          </a:p>
          <a:p>
            <a:endParaRPr lang="en-GB" sz="1400" dirty="0" smtClean="0">
              <a:solidFill>
                <a:schemeClr val="tx1">
                  <a:lumMod val="50000"/>
                  <a:lumOff val="50000"/>
                </a:schemeClr>
              </a:solidFill>
            </a:endParaRPr>
          </a:p>
          <a:p>
            <a:r>
              <a:rPr lang="en-GB" u="sng" dirty="0" smtClean="0">
                <a:solidFill>
                  <a:srgbClr val="227EB7"/>
                </a:solidFill>
              </a:rPr>
              <a:t>4. Potential impact of BYOD</a:t>
            </a:r>
          </a:p>
          <a:p>
            <a:r>
              <a:rPr lang="en-GB" dirty="0" smtClean="0">
                <a:solidFill>
                  <a:prstClr val="black"/>
                </a:solidFill>
              </a:rPr>
              <a:t>				</a:t>
            </a:r>
          </a:p>
          <a:p>
            <a:pPr lvl="0"/>
            <a:r>
              <a:rPr lang="en-GB" sz="1400" dirty="0" smtClean="0">
                <a:solidFill>
                  <a:prstClr val="black">
                    <a:lumMod val="50000"/>
                    <a:lumOff val="50000"/>
                  </a:prstClr>
                </a:solidFill>
              </a:rPr>
              <a:t>The BYOD movement in education institutions is being driven by a major challenge that many institutions face — a lack of funds to support one-to-one learning, which is a systemic solution in which every student is provided a laptop or mobile device that can be used to support learning in and outside of the classroom. BYOD makes one-to-one more accessible and it is easier to put into use devices that students already have. </a:t>
            </a:r>
          </a:p>
          <a:p>
            <a:pPr lvl="0"/>
            <a:endParaRPr lang="en-GB" sz="1400" dirty="0" smtClean="0">
              <a:solidFill>
                <a:prstClr val="black">
                  <a:lumMod val="50000"/>
                  <a:lumOff val="50000"/>
                </a:prstClr>
              </a:solidFill>
            </a:endParaRPr>
          </a:p>
          <a:p>
            <a:pPr lvl="0"/>
            <a:r>
              <a:rPr lang="en-GB" sz="1400" dirty="0" smtClean="0">
                <a:solidFill>
                  <a:prstClr val="black">
                    <a:lumMod val="50000"/>
                    <a:lumOff val="50000"/>
                  </a:prstClr>
                </a:solidFill>
              </a:rPr>
              <a:t>BYOD movement personalizes the learning environment automatically, because device includes usually also personal factors (virtual communities and networks). Next version of BYOD may be WYOD (wear your own device). </a:t>
            </a:r>
          </a:p>
          <a:p>
            <a:endParaRPr lang="fi-FI" sz="1400" dirty="0" smtClean="0">
              <a:solidFill>
                <a:schemeClr val="tx1">
                  <a:lumMod val="50000"/>
                  <a:lumOff val="50000"/>
                </a:schemeClr>
              </a:solidFill>
            </a:endParaRPr>
          </a:p>
          <a:p>
            <a:endParaRPr lang="fi-FI"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40738295"/>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uorakulmio 6"/>
          <p:cNvSpPr/>
          <p:nvPr/>
        </p:nvSpPr>
        <p:spPr>
          <a:xfrm>
            <a:off x="0" y="0"/>
            <a:ext cx="9144000" cy="213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Pyöristetty suorakulmio 11"/>
          <p:cNvSpPr/>
          <p:nvPr/>
        </p:nvSpPr>
        <p:spPr>
          <a:xfrm>
            <a:off x="517846" y="228600"/>
            <a:ext cx="7178353" cy="6019800"/>
          </a:xfrm>
          <a:prstGeom prst="roundRect">
            <a:avLst/>
          </a:prstGeom>
          <a:effectLst>
            <a:outerShdw blurRad="50800" dist="38100" dir="2700000">
              <a:srgbClr val="000000">
                <a:alpha val="43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sp>
        <p:nvSpPr>
          <p:cNvPr id="16" name="Tekstiruutu 15"/>
          <p:cNvSpPr txBox="1"/>
          <p:nvPr/>
        </p:nvSpPr>
        <p:spPr>
          <a:xfrm>
            <a:off x="1207875" y="225623"/>
            <a:ext cx="4430925" cy="307777"/>
          </a:xfrm>
          <a:prstGeom prst="rect">
            <a:avLst/>
          </a:prstGeom>
          <a:noFill/>
        </p:spPr>
        <p:txBody>
          <a:bodyPr wrap="square" rtlCol="0">
            <a:spAutoFit/>
          </a:bodyPr>
          <a:lstStyle/>
          <a:p>
            <a:r>
              <a:rPr lang="fi-FI" sz="1400" b="1" dirty="0" smtClean="0">
                <a:solidFill>
                  <a:srgbClr val="BE514F"/>
                </a:solidFill>
              </a:rPr>
              <a:t>1.1. </a:t>
            </a:r>
            <a:r>
              <a:rPr lang="fi-FI" sz="1400" b="1" dirty="0" err="1" smtClean="0">
                <a:solidFill>
                  <a:srgbClr val="BE514F"/>
                </a:solidFill>
              </a:rPr>
              <a:t>Trends</a:t>
            </a:r>
            <a:r>
              <a:rPr lang="fi-FI" sz="1400" b="1" dirty="0" smtClean="0">
                <a:solidFill>
                  <a:srgbClr val="BE514F"/>
                </a:solidFill>
              </a:rPr>
              <a:t> in </a:t>
            </a:r>
            <a:r>
              <a:rPr lang="fi-FI" sz="1400" b="1" dirty="0" err="1" smtClean="0">
                <a:solidFill>
                  <a:srgbClr val="BE514F"/>
                </a:solidFill>
              </a:rPr>
              <a:t>Technology</a:t>
            </a:r>
            <a:r>
              <a:rPr lang="fi-FI" sz="1400" b="1" dirty="0" smtClean="0">
                <a:solidFill>
                  <a:srgbClr val="BE514F"/>
                </a:solidFill>
              </a:rPr>
              <a:t> </a:t>
            </a:r>
            <a:r>
              <a:rPr lang="fi-FI" sz="1400" b="1" dirty="0" err="1" smtClean="0">
                <a:solidFill>
                  <a:srgbClr val="BE514F"/>
                </a:solidFill>
              </a:rPr>
              <a:t>enhanced</a:t>
            </a:r>
            <a:r>
              <a:rPr lang="fi-FI" sz="1400" b="1" dirty="0" smtClean="0">
                <a:solidFill>
                  <a:srgbClr val="BE514F"/>
                </a:solidFill>
              </a:rPr>
              <a:t> </a:t>
            </a:r>
            <a:r>
              <a:rPr lang="fi-FI" sz="1400" b="1" dirty="0" err="1" smtClean="0">
                <a:solidFill>
                  <a:srgbClr val="BE514F"/>
                </a:solidFill>
              </a:rPr>
              <a:t>learning</a:t>
            </a:r>
            <a:endParaRPr lang="fi-FI" sz="1400" b="1" dirty="0" smtClean="0">
              <a:solidFill>
                <a:srgbClr val="BE514F"/>
              </a:solidFill>
            </a:endParaRPr>
          </a:p>
        </p:txBody>
      </p:sp>
      <p:cxnSp>
        <p:nvCxnSpPr>
          <p:cNvPr id="18" name="Suora yhdysviiva 17"/>
          <p:cNvCxnSpPr/>
          <p:nvPr/>
        </p:nvCxnSpPr>
        <p:spPr>
          <a:xfrm rot="10800000">
            <a:off x="762000" y="533400"/>
            <a:ext cx="6629400" cy="1588"/>
          </a:xfrm>
          <a:prstGeom prst="line">
            <a:avLst/>
          </a:prstGeom>
          <a:ln w="9525">
            <a:solidFill>
              <a:srgbClr val="B64D4B"/>
            </a:solidFill>
            <a:prstDash val="sysDash"/>
          </a:ln>
          <a:effectLst/>
        </p:spPr>
        <p:style>
          <a:lnRef idx="2">
            <a:schemeClr val="accent1"/>
          </a:lnRef>
          <a:fillRef idx="0">
            <a:schemeClr val="accent1"/>
          </a:fillRef>
          <a:effectRef idx="1">
            <a:schemeClr val="accent1"/>
          </a:effectRef>
          <a:fontRef idx="minor">
            <a:schemeClr val="tx1"/>
          </a:fontRef>
        </p:style>
      </p:cxnSp>
      <p:sp>
        <p:nvSpPr>
          <p:cNvPr id="10" name="Tekstiruutu 9"/>
          <p:cNvSpPr txBox="1"/>
          <p:nvPr/>
        </p:nvSpPr>
        <p:spPr>
          <a:xfrm>
            <a:off x="685800" y="679608"/>
            <a:ext cx="6858000" cy="5139868"/>
          </a:xfrm>
          <a:prstGeom prst="rect">
            <a:avLst/>
          </a:prstGeom>
          <a:noFill/>
        </p:spPr>
        <p:txBody>
          <a:bodyPr wrap="square" rtlCol="0">
            <a:spAutoFit/>
          </a:bodyPr>
          <a:lstStyle/>
          <a:p>
            <a:r>
              <a:rPr lang="en-GB" u="sng" dirty="0" smtClean="0">
                <a:solidFill>
                  <a:srgbClr val="227EB7"/>
                </a:solidFill>
              </a:rPr>
              <a:t>5. </a:t>
            </a:r>
            <a:r>
              <a:rPr lang="fi-FI" u="sng" dirty="0" err="1" smtClean="0">
                <a:solidFill>
                  <a:srgbClr val="227EB7"/>
                </a:solidFill>
              </a:rPr>
              <a:t>Potential</a:t>
            </a:r>
            <a:r>
              <a:rPr lang="fi-FI" u="sng" dirty="0" smtClean="0">
                <a:solidFill>
                  <a:srgbClr val="227EB7"/>
                </a:solidFill>
              </a:rPr>
              <a:t> </a:t>
            </a:r>
            <a:r>
              <a:rPr lang="fi-FI" u="sng" dirty="0" err="1" smtClean="0">
                <a:solidFill>
                  <a:srgbClr val="227EB7"/>
                </a:solidFill>
              </a:rPr>
              <a:t>impact</a:t>
            </a:r>
            <a:r>
              <a:rPr lang="fi-FI" u="sng" dirty="0" smtClean="0">
                <a:solidFill>
                  <a:srgbClr val="227EB7"/>
                </a:solidFill>
              </a:rPr>
              <a:t> of </a:t>
            </a:r>
            <a:r>
              <a:rPr lang="fi-FI" u="sng" dirty="0" err="1" smtClean="0">
                <a:solidFill>
                  <a:srgbClr val="227EB7"/>
                </a:solidFill>
              </a:rPr>
              <a:t>Blended</a:t>
            </a:r>
            <a:r>
              <a:rPr lang="fi-FI" u="sng" dirty="0" smtClean="0">
                <a:solidFill>
                  <a:srgbClr val="227EB7"/>
                </a:solidFill>
              </a:rPr>
              <a:t> </a:t>
            </a:r>
            <a:r>
              <a:rPr lang="fi-FI" u="sng" dirty="0" err="1" smtClean="0">
                <a:solidFill>
                  <a:srgbClr val="227EB7"/>
                </a:solidFill>
              </a:rPr>
              <a:t>Learning</a:t>
            </a:r>
            <a:endParaRPr lang="fi-FI" u="sng" dirty="0" smtClean="0">
              <a:solidFill>
                <a:srgbClr val="227EB7"/>
              </a:solidFill>
            </a:endParaRPr>
          </a:p>
          <a:p>
            <a:r>
              <a:rPr lang="en-GB" dirty="0" smtClean="0"/>
              <a:t>				</a:t>
            </a:r>
          </a:p>
          <a:p>
            <a:r>
              <a:rPr lang="en-GB" sz="1400" dirty="0" smtClean="0">
                <a:solidFill>
                  <a:schemeClr val="tx1">
                    <a:lumMod val="50000"/>
                    <a:lumOff val="50000"/>
                  </a:schemeClr>
                </a:solidFill>
              </a:rPr>
              <a:t>Blended learning is a formal education program in which a student learns at least in part through online delivery of content and instruction with some element of student control over time, place, path or pace. The engagement of students prior to the interactive sessions can now be formally included as part of their PLE. Learning analytics can provide a detailed account of the effectiveness of these preparatory activities. Requiring students to prepare for certain activities is not a new strategy; it has been used regularly by instructors. However, what is now new is the capacity to monitor the level of engagement and provide a personalized set of resources so that the effectiveness of in-class activities is maximized.</a:t>
            </a:r>
          </a:p>
          <a:p>
            <a:endParaRPr lang="en-GB" sz="1400" dirty="0" smtClean="0">
              <a:solidFill>
                <a:schemeClr val="tx1">
                  <a:lumMod val="50000"/>
                  <a:lumOff val="50000"/>
                </a:schemeClr>
              </a:solidFill>
            </a:endParaRPr>
          </a:p>
          <a:p>
            <a:r>
              <a:rPr lang="en-GB" u="sng" dirty="0" smtClean="0">
                <a:solidFill>
                  <a:srgbClr val="227EB7"/>
                </a:solidFill>
              </a:rPr>
              <a:t>6. </a:t>
            </a:r>
            <a:r>
              <a:rPr lang="fi-FI" u="sng" dirty="0" err="1" smtClean="0">
                <a:solidFill>
                  <a:srgbClr val="227EB7"/>
                </a:solidFill>
              </a:rPr>
              <a:t>Potential</a:t>
            </a:r>
            <a:r>
              <a:rPr lang="fi-FI" u="sng" dirty="0" smtClean="0">
                <a:solidFill>
                  <a:srgbClr val="227EB7"/>
                </a:solidFill>
              </a:rPr>
              <a:t> </a:t>
            </a:r>
            <a:r>
              <a:rPr lang="fi-FI" u="sng" dirty="0" err="1" smtClean="0">
                <a:solidFill>
                  <a:srgbClr val="227EB7"/>
                </a:solidFill>
              </a:rPr>
              <a:t>impact</a:t>
            </a:r>
            <a:r>
              <a:rPr lang="fi-FI" u="sng" dirty="0" smtClean="0">
                <a:solidFill>
                  <a:srgbClr val="227EB7"/>
                </a:solidFill>
              </a:rPr>
              <a:t> of </a:t>
            </a:r>
            <a:r>
              <a:rPr lang="fi-FI" u="sng" dirty="0" err="1" smtClean="0">
                <a:solidFill>
                  <a:srgbClr val="227EB7"/>
                </a:solidFill>
              </a:rPr>
              <a:t>learning</a:t>
            </a:r>
            <a:r>
              <a:rPr lang="fi-FI" u="sng" dirty="0" smtClean="0">
                <a:solidFill>
                  <a:srgbClr val="227EB7"/>
                </a:solidFill>
              </a:rPr>
              <a:t> </a:t>
            </a:r>
            <a:r>
              <a:rPr lang="fi-FI" u="sng" dirty="0" err="1" smtClean="0">
                <a:solidFill>
                  <a:srgbClr val="227EB7"/>
                </a:solidFill>
              </a:rPr>
              <a:t>Analytics</a:t>
            </a:r>
            <a:endParaRPr lang="en-GB" u="sng" dirty="0" smtClean="0">
              <a:solidFill>
                <a:srgbClr val="227EB7"/>
              </a:solidFill>
            </a:endParaRPr>
          </a:p>
          <a:p>
            <a:r>
              <a:rPr lang="en-GB" dirty="0" smtClean="0">
                <a:solidFill>
                  <a:srgbClr val="7F7F7F"/>
                </a:solidFill>
              </a:rPr>
              <a:t>				</a:t>
            </a:r>
          </a:p>
          <a:p>
            <a:pPr lvl="0"/>
            <a:r>
              <a:rPr lang="en-GB" sz="1400" dirty="0" smtClean="0">
                <a:solidFill>
                  <a:srgbClr val="7F7F7F"/>
                </a:solidFill>
              </a:rPr>
              <a:t>The combination of learning analytics and </a:t>
            </a:r>
            <a:r>
              <a:rPr lang="en-GB" sz="1400" dirty="0" err="1" smtClean="0">
                <a:solidFill>
                  <a:srgbClr val="7F7F7F"/>
                </a:solidFill>
              </a:rPr>
              <a:t>PLEs</a:t>
            </a:r>
            <a:r>
              <a:rPr lang="en-GB" sz="1400" dirty="0" smtClean="0">
                <a:solidFill>
                  <a:srgbClr val="7F7F7F"/>
                </a:solidFill>
              </a:rPr>
              <a:t> offer an ideal platform to observe and foster self-regulated learning. There are numerous psychological theories that have studied aspects such as motivation and self-determination. There are detailed descriptions of the possible stages through which an individual may transition from total disengagement to intrinsic motivation. This trajectory is of the utmost importance in the context of learning. A self-motivated student is capable of regulating the process and taking the experience in her own hands. Learning analytics and </a:t>
            </a:r>
            <a:r>
              <a:rPr lang="en-GB" sz="1400" dirty="0" err="1" smtClean="0">
                <a:solidFill>
                  <a:srgbClr val="7F7F7F"/>
                </a:solidFill>
              </a:rPr>
              <a:t>PLEs</a:t>
            </a:r>
            <a:r>
              <a:rPr lang="en-GB" sz="1400" dirty="0" smtClean="0">
                <a:solidFill>
                  <a:srgbClr val="7F7F7F"/>
                </a:solidFill>
              </a:rPr>
              <a:t> offer the possibility of a nuanced analysis of the current state of the student </a:t>
            </a:r>
          </a:p>
          <a:p>
            <a:endParaRPr lang="fi-FI"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40738295"/>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uorakulmio 6"/>
          <p:cNvSpPr/>
          <p:nvPr/>
        </p:nvSpPr>
        <p:spPr>
          <a:xfrm>
            <a:off x="0" y="0"/>
            <a:ext cx="9144000" cy="213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Pyöristetty suorakulmio 11"/>
          <p:cNvSpPr/>
          <p:nvPr/>
        </p:nvSpPr>
        <p:spPr>
          <a:xfrm>
            <a:off x="517846" y="228600"/>
            <a:ext cx="7178353" cy="6019800"/>
          </a:xfrm>
          <a:prstGeom prst="roundRect">
            <a:avLst/>
          </a:prstGeom>
          <a:effectLst>
            <a:outerShdw blurRad="50800" dist="38100" dir="2700000">
              <a:srgbClr val="000000">
                <a:alpha val="43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sp>
        <p:nvSpPr>
          <p:cNvPr id="16" name="Tekstiruutu 15"/>
          <p:cNvSpPr txBox="1"/>
          <p:nvPr/>
        </p:nvSpPr>
        <p:spPr>
          <a:xfrm>
            <a:off x="1207875" y="225623"/>
            <a:ext cx="4430925" cy="307777"/>
          </a:xfrm>
          <a:prstGeom prst="rect">
            <a:avLst/>
          </a:prstGeom>
          <a:noFill/>
        </p:spPr>
        <p:txBody>
          <a:bodyPr wrap="square" rtlCol="0">
            <a:spAutoFit/>
          </a:bodyPr>
          <a:lstStyle/>
          <a:p>
            <a:r>
              <a:rPr lang="fi-FI" sz="1400" b="1" dirty="0" smtClean="0">
                <a:solidFill>
                  <a:srgbClr val="BE514F"/>
                </a:solidFill>
              </a:rPr>
              <a:t>1.1. </a:t>
            </a:r>
            <a:r>
              <a:rPr lang="fi-FI" sz="1400" b="1" dirty="0" err="1" smtClean="0">
                <a:solidFill>
                  <a:srgbClr val="BE514F"/>
                </a:solidFill>
              </a:rPr>
              <a:t>Trends</a:t>
            </a:r>
            <a:r>
              <a:rPr lang="fi-FI" sz="1400" b="1" dirty="0" smtClean="0">
                <a:solidFill>
                  <a:srgbClr val="BE514F"/>
                </a:solidFill>
              </a:rPr>
              <a:t> in </a:t>
            </a:r>
            <a:r>
              <a:rPr lang="fi-FI" sz="1400" b="1" dirty="0" err="1" smtClean="0">
                <a:solidFill>
                  <a:srgbClr val="BE514F"/>
                </a:solidFill>
              </a:rPr>
              <a:t>Technology</a:t>
            </a:r>
            <a:r>
              <a:rPr lang="fi-FI" sz="1400" b="1" dirty="0" smtClean="0">
                <a:solidFill>
                  <a:srgbClr val="BE514F"/>
                </a:solidFill>
              </a:rPr>
              <a:t> </a:t>
            </a:r>
            <a:r>
              <a:rPr lang="fi-FI" sz="1400" b="1" dirty="0" err="1" smtClean="0">
                <a:solidFill>
                  <a:srgbClr val="BE514F"/>
                </a:solidFill>
              </a:rPr>
              <a:t>enhanced</a:t>
            </a:r>
            <a:r>
              <a:rPr lang="fi-FI" sz="1400" b="1" dirty="0" smtClean="0">
                <a:solidFill>
                  <a:srgbClr val="BE514F"/>
                </a:solidFill>
              </a:rPr>
              <a:t> </a:t>
            </a:r>
            <a:r>
              <a:rPr lang="fi-FI" sz="1400" b="1" dirty="0" err="1" smtClean="0">
                <a:solidFill>
                  <a:srgbClr val="BE514F"/>
                </a:solidFill>
              </a:rPr>
              <a:t>learning</a:t>
            </a:r>
            <a:endParaRPr lang="fi-FI" sz="1400" b="1" dirty="0" smtClean="0">
              <a:solidFill>
                <a:srgbClr val="BE514F"/>
              </a:solidFill>
            </a:endParaRPr>
          </a:p>
        </p:txBody>
      </p:sp>
      <p:cxnSp>
        <p:nvCxnSpPr>
          <p:cNvPr id="18" name="Suora yhdysviiva 17"/>
          <p:cNvCxnSpPr/>
          <p:nvPr/>
        </p:nvCxnSpPr>
        <p:spPr>
          <a:xfrm rot="10800000">
            <a:off x="762000" y="533400"/>
            <a:ext cx="6629400" cy="1588"/>
          </a:xfrm>
          <a:prstGeom prst="line">
            <a:avLst/>
          </a:prstGeom>
          <a:ln w="9525">
            <a:solidFill>
              <a:srgbClr val="B64D4B"/>
            </a:solidFill>
            <a:prstDash val="sysDash"/>
          </a:ln>
          <a:effectLst/>
        </p:spPr>
        <p:style>
          <a:lnRef idx="2">
            <a:schemeClr val="accent1"/>
          </a:lnRef>
          <a:fillRef idx="0">
            <a:schemeClr val="accent1"/>
          </a:fillRef>
          <a:effectRef idx="1">
            <a:schemeClr val="accent1"/>
          </a:effectRef>
          <a:fontRef idx="minor">
            <a:schemeClr val="tx1"/>
          </a:fontRef>
        </p:style>
      </p:cxnSp>
      <p:pic>
        <p:nvPicPr>
          <p:cNvPr id="9" name="image04.jpg"/>
          <p:cNvPicPr/>
          <p:nvPr/>
        </p:nvPicPr>
        <p:blipFill>
          <a:blip r:embed="rId3"/>
          <a:srcRect b="9871"/>
          <a:stretch>
            <a:fillRect/>
          </a:stretch>
        </p:blipFill>
        <p:spPr>
          <a:xfrm>
            <a:off x="1066800" y="1066800"/>
            <a:ext cx="6248400" cy="4343400"/>
          </a:xfrm>
          <a:prstGeom prst="rect">
            <a:avLst/>
          </a:prstGeom>
          <a:ln/>
        </p:spPr>
      </p:pic>
      <p:sp>
        <p:nvSpPr>
          <p:cNvPr id="11" name="Tekstiruutu 10"/>
          <p:cNvSpPr txBox="1"/>
          <p:nvPr/>
        </p:nvSpPr>
        <p:spPr>
          <a:xfrm>
            <a:off x="1066800" y="762000"/>
            <a:ext cx="3819575" cy="338554"/>
          </a:xfrm>
          <a:prstGeom prst="rect">
            <a:avLst/>
          </a:prstGeom>
          <a:noFill/>
        </p:spPr>
        <p:txBody>
          <a:bodyPr wrap="none" rtlCol="0">
            <a:spAutoFit/>
          </a:bodyPr>
          <a:lstStyle/>
          <a:p>
            <a:r>
              <a:rPr lang="fi-FI" sz="1600" dirty="0" err="1" smtClean="0">
                <a:solidFill>
                  <a:srgbClr val="227EB7"/>
                </a:solidFill>
              </a:rPr>
              <a:t>Station-Rotation</a:t>
            </a:r>
            <a:r>
              <a:rPr lang="fi-FI" sz="1600" dirty="0" smtClean="0">
                <a:solidFill>
                  <a:srgbClr val="227EB7"/>
                </a:solidFill>
              </a:rPr>
              <a:t> </a:t>
            </a:r>
            <a:r>
              <a:rPr lang="fi-FI" sz="1600" dirty="0" err="1" smtClean="0">
                <a:solidFill>
                  <a:srgbClr val="227EB7"/>
                </a:solidFill>
              </a:rPr>
              <a:t>model</a:t>
            </a:r>
            <a:r>
              <a:rPr lang="fi-FI" sz="1600" dirty="0" smtClean="0">
                <a:solidFill>
                  <a:srgbClr val="227EB7"/>
                </a:solidFill>
              </a:rPr>
              <a:t> of </a:t>
            </a:r>
            <a:r>
              <a:rPr lang="fi-FI" sz="1600" dirty="0" err="1" smtClean="0">
                <a:solidFill>
                  <a:srgbClr val="227EB7"/>
                </a:solidFill>
              </a:rPr>
              <a:t>Blended</a:t>
            </a:r>
            <a:r>
              <a:rPr lang="fi-FI" sz="1600" dirty="0" smtClean="0">
                <a:solidFill>
                  <a:srgbClr val="227EB7"/>
                </a:solidFill>
              </a:rPr>
              <a:t> </a:t>
            </a:r>
            <a:r>
              <a:rPr lang="fi-FI" sz="1600" dirty="0" err="1" smtClean="0">
                <a:solidFill>
                  <a:srgbClr val="227EB7"/>
                </a:solidFill>
              </a:rPr>
              <a:t>Learning</a:t>
            </a:r>
            <a:endParaRPr lang="fi-FI" sz="1600" dirty="0" smtClean="0">
              <a:solidFill>
                <a:srgbClr val="227EB7"/>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40738295"/>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uorakulmio 6"/>
          <p:cNvSpPr/>
          <p:nvPr/>
        </p:nvSpPr>
        <p:spPr>
          <a:xfrm>
            <a:off x="0" y="0"/>
            <a:ext cx="9144000" cy="213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Pyöristetty suorakulmio 11"/>
          <p:cNvSpPr/>
          <p:nvPr/>
        </p:nvSpPr>
        <p:spPr>
          <a:xfrm>
            <a:off x="517846" y="228600"/>
            <a:ext cx="7178353" cy="6019800"/>
          </a:xfrm>
          <a:prstGeom prst="roundRect">
            <a:avLst/>
          </a:prstGeom>
          <a:effectLst>
            <a:outerShdw blurRad="50800" dist="38100" dir="2700000">
              <a:srgbClr val="000000">
                <a:alpha val="43000"/>
              </a:srgb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sp>
        <p:nvSpPr>
          <p:cNvPr id="16" name="Tekstiruutu 15"/>
          <p:cNvSpPr txBox="1"/>
          <p:nvPr/>
        </p:nvSpPr>
        <p:spPr>
          <a:xfrm>
            <a:off x="1207875" y="225623"/>
            <a:ext cx="4430925" cy="307777"/>
          </a:xfrm>
          <a:prstGeom prst="rect">
            <a:avLst/>
          </a:prstGeom>
          <a:noFill/>
        </p:spPr>
        <p:txBody>
          <a:bodyPr wrap="square" rtlCol="0">
            <a:spAutoFit/>
          </a:bodyPr>
          <a:lstStyle/>
          <a:p>
            <a:r>
              <a:rPr lang="fi-FI" sz="1400" b="1" dirty="0" smtClean="0">
                <a:solidFill>
                  <a:srgbClr val="BE514F"/>
                </a:solidFill>
              </a:rPr>
              <a:t>1.1. </a:t>
            </a:r>
            <a:r>
              <a:rPr lang="fi-FI" sz="1400" b="1" dirty="0" err="1" smtClean="0">
                <a:solidFill>
                  <a:srgbClr val="BE514F"/>
                </a:solidFill>
              </a:rPr>
              <a:t>Trends</a:t>
            </a:r>
            <a:r>
              <a:rPr lang="fi-FI" sz="1400" b="1" dirty="0" smtClean="0">
                <a:solidFill>
                  <a:srgbClr val="BE514F"/>
                </a:solidFill>
              </a:rPr>
              <a:t> in </a:t>
            </a:r>
            <a:r>
              <a:rPr lang="fi-FI" sz="1400" b="1" dirty="0" err="1" smtClean="0">
                <a:solidFill>
                  <a:srgbClr val="BE514F"/>
                </a:solidFill>
              </a:rPr>
              <a:t>Technology</a:t>
            </a:r>
            <a:r>
              <a:rPr lang="fi-FI" sz="1400" b="1" dirty="0" smtClean="0">
                <a:solidFill>
                  <a:srgbClr val="BE514F"/>
                </a:solidFill>
              </a:rPr>
              <a:t> </a:t>
            </a:r>
            <a:r>
              <a:rPr lang="fi-FI" sz="1400" b="1" dirty="0" err="1" smtClean="0">
                <a:solidFill>
                  <a:srgbClr val="BE514F"/>
                </a:solidFill>
              </a:rPr>
              <a:t>enhanced</a:t>
            </a:r>
            <a:r>
              <a:rPr lang="fi-FI" sz="1400" b="1" dirty="0" smtClean="0">
                <a:solidFill>
                  <a:srgbClr val="BE514F"/>
                </a:solidFill>
              </a:rPr>
              <a:t> </a:t>
            </a:r>
            <a:r>
              <a:rPr lang="fi-FI" sz="1400" b="1" dirty="0" err="1" smtClean="0">
                <a:solidFill>
                  <a:srgbClr val="BE514F"/>
                </a:solidFill>
              </a:rPr>
              <a:t>learning</a:t>
            </a:r>
            <a:endParaRPr lang="fi-FI" sz="1400" b="1" dirty="0" smtClean="0">
              <a:solidFill>
                <a:srgbClr val="BE514F"/>
              </a:solidFill>
            </a:endParaRPr>
          </a:p>
        </p:txBody>
      </p:sp>
      <p:cxnSp>
        <p:nvCxnSpPr>
          <p:cNvPr id="18" name="Suora yhdysviiva 17"/>
          <p:cNvCxnSpPr/>
          <p:nvPr/>
        </p:nvCxnSpPr>
        <p:spPr>
          <a:xfrm rot="10800000">
            <a:off x="762000" y="533400"/>
            <a:ext cx="6629400" cy="1588"/>
          </a:xfrm>
          <a:prstGeom prst="line">
            <a:avLst/>
          </a:prstGeom>
          <a:ln w="9525">
            <a:solidFill>
              <a:srgbClr val="B64D4B"/>
            </a:solidFill>
            <a:prstDash val="sysDash"/>
          </a:ln>
          <a:effectLst/>
        </p:spPr>
        <p:style>
          <a:lnRef idx="2">
            <a:schemeClr val="accent1"/>
          </a:lnRef>
          <a:fillRef idx="0">
            <a:schemeClr val="accent1"/>
          </a:fillRef>
          <a:effectRef idx="1">
            <a:schemeClr val="accent1"/>
          </a:effectRef>
          <a:fontRef idx="minor">
            <a:schemeClr val="tx1"/>
          </a:fontRef>
        </p:style>
      </p:cxnSp>
      <p:sp>
        <p:nvSpPr>
          <p:cNvPr id="11" name="Tekstiruutu 10"/>
          <p:cNvSpPr txBox="1"/>
          <p:nvPr/>
        </p:nvSpPr>
        <p:spPr>
          <a:xfrm>
            <a:off x="1066800" y="762000"/>
            <a:ext cx="4021954" cy="338554"/>
          </a:xfrm>
          <a:prstGeom prst="rect">
            <a:avLst/>
          </a:prstGeom>
          <a:noFill/>
        </p:spPr>
        <p:txBody>
          <a:bodyPr wrap="none" rtlCol="0">
            <a:spAutoFit/>
          </a:bodyPr>
          <a:lstStyle/>
          <a:p>
            <a:r>
              <a:rPr lang="fi-FI" sz="1600" dirty="0" err="1" smtClean="0">
                <a:solidFill>
                  <a:srgbClr val="227EB7"/>
                </a:solidFill>
              </a:rPr>
              <a:t>Hybrid</a:t>
            </a:r>
            <a:r>
              <a:rPr lang="fi-FI" sz="1600" dirty="0" smtClean="0">
                <a:solidFill>
                  <a:srgbClr val="227EB7"/>
                </a:solidFill>
              </a:rPr>
              <a:t> </a:t>
            </a:r>
            <a:r>
              <a:rPr lang="fi-FI" sz="1600" dirty="0" err="1" smtClean="0">
                <a:solidFill>
                  <a:srgbClr val="227EB7"/>
                </a:solidFill>
              </a:rPr>
              <a:t>Personal</a:t>
            </a:r>
            <a:r>
              <a:rPr lang="fi-FI" sz="1600" dirty="0" smtClean="0">
                <a:solidFill>
                  <a:srgbClr val="227EB7"/>
                </a:solidFill>
              </a:rPr>
              <a:t> </a:t>
            </a:r>
            <a:r>
              <a:rPr lang="fi-FI" sz="1600" dirty="0" err="1" smtClean="0">
                <a:solidFill>
                  <a:srgbClr val="227EB7"/>
                </a:solidFill>
              </a:rPr>
              <a:t>Learning</a:t>
            </a:r>
            <a:r>
              <a:rPr lang="fi-FI" sz="1600" dirty="0" smtClean="0">
                <a:solidFill>
                  <a:srgbClr val="227EB7"/>
                </a:solidFill>
              </a:rPr>
              <a:t> </a:t>
            </a:r>
            <a:r>
              <a:rPr lang="fi-FI" sz="1600" dirty="0" err="1" smtClean="0">
                <a:solidFill>
                  <a:srgbClr val="227EB7"/>
                </a:solidFill>
              </a:rPr>
              <a:t>Environment</a:t>
            </a:r>
            <a:r>
              <a:rPr lang="fi-FI" sz="1600" dirty="0" smtClean="0">
                <a:solidFill>
                  <a:srgbClr val="227EB7"/>
                </a:solidFill>
              </a:rPr>
              <a:t> (HPLE)</a:t>
            </a:r>
          </a:p>
        </p:txBody>
      </p:sp>
      <p:graphicFrame>
        <p:nvGraphicFramePr>
          <p:cNvPr id="79875" name="Object 3"/>
          <p:cNvGraphicFramePr>
            <a:graphicFrameLocks noChangeAspect="1"/>
          </p:cNvGraphicFramePr>
          <p:nvPr/>
        </p:nvGraphicFramePr>
        <p:xfrm>
          <a:off x="609600" y="1981200"/>
          <a:ext cx="7010400" cy="2514600"/>
        </p:xfrm>
        <a:graphic>
          <a:graphicData uri="http://schemas.openxmlformats.org/presentationml/2006/ole">
            <p:oleObj spid="_x0000_s79875" name="Dokumentti" r:id="rId4" imgW="6464300" imgH="1803400" progId="Word.Document.12">
              <p:link updateAutomatic="1"/>
            </p:oleObj>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40738295"/>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2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TotalTime>
  <Words>2851</Words>
  <Application>Microsoft Macintosh PowerPoint</Application>
  <PresentationFormat>Näytössä katseltava diaesitys (4:3)</PresentationFormat>
  <Paragraphs>408</Paragraphs>
  <Slides>30</Slides>
  <Notes>16</Notes>
  <HiddenSlides>1</HiddenSlides>
  <MMClips>2</MMClips>
  <ScaleCrop>false</ScaleCrop>
  <HeadingPairs>
    <vt:vector size="6" baseType="variant">
      <vt:variant>
        <vt:lpstr>Suunnittelumalli</vt:lpstr>
      </vt:variant>
      <vt:variant>
        <vt:i4>3</vt:i4>
      </vt:variant>
      <vt:variant>
        <vt:lpstr>Linkit</vt:lpstr>
      </vt:variant>
      <vt:variant>
        <vt:i4>1</vt:i4>
      </vt:variant>
      <vt:variant>
        <vt:lpstr>Dian otsikot</vt:lpstr>
      </vt:variant>
      <vt:variant>
        <vt:i4>30</vt:i4>
      </vt:variant>
    </vt:vector>
  </HeadingPairs>
  <TitlesOfParts>
    <vt:vector size="34" baseType="lpstr">
      <vt:lpstr>2_Benutzerdefiniertes Design</vt:lpstr>
      <vt:lpstr>1_Benutzerdefiniertes Design</vt:lpstr>
      <vt:lpstr>Benutzerdefiniertes Design</vt:lpstr>
      <vt:lpstr>Macintosh HD:Users:markkulang:Library:Containers:com.apple.mail:Data:Library:Mail Downloads:CCA97941-D336-436C-9FB7-280659147377:SOTA_FINAL.docx!OLE_LINK5</vt:lpstr>
      <vt:lpstr>Dia 1</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lpstr>Dia 16</vt:lpstr>
      <vt:lpstr>Dia 17</vt:lpstr>
      <vt:lpstr>Dia 18</vt:lpstr>
      <vt:lpstr>Dia 19</vt:lpstr>
      <vt:lpstr>Dia 20</vt:lpstr>
      <vt:lpstr>Dia 21</vt:lpstr>
      <vt:lpstr>Dia 22</vt:lpstr>
      <vt:lpstr>Dia 23</vt:lpstr>
      <vt:lpstr>Dia 24</vt:lpstr>
      <vt:lpstr>Dia 25</vt:lpstr>
      <vt:lpstr>Dia 26</vt:lpstr>
      <vt:lpstr>Dia 27</vt:lpstr>
      <vt:lpstr>Dia 28</vt:lpstr>
      <vt:lpstr>Dia 29</vt:lpstr>
      <vt:lpstr>Dia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Admin</dc:creator>
  <cp:lastModifiedBy>Markku Lang</cp:lastModifiedBy>
  <cp:revision>94</cp:revision>
  <dcterms:created xsi:type="dcterms:W3CDTF">2014-06-22T16:27:25Z</dcterms:created>
  <dcterms:modified xsi:type="dcterms:W3CDTF">2014-06-22T16:30:31Z</dcterms:modified>
</cp:coreProperties>
</file>