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fi-FI"/>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1" d="100"/>
          <a:sy n="51" d="100"/>
        </p:scale>
        <p:origin x="-113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Ty&#246;kirja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Taulukko1!$C$7:$C$11</c:f>
              <c:strCache>
                <c:ptCount val="5"/>
                <c:pt idx="0">
                  <c:v>Tavoitetta ei ole saavutettu </c:v>
                </c:pt>
                <c:pt idx="4">
                  <c:v>Tavoite saavutettu erinomaisesti</c:v>
                </c:pt>
              </c:strCache>
            </c:strRef>
          </c:cat>
          <c:val>
            <c:numRef>
              <c:f>Taulukko1!$D$7:$D$11</c:f>
              <c:numCache>
                <c:formatCode>General</c:formatCode>
                <c:ptCount val="5"/>
                <c:pt idx="0">
                  <c:v>0.0</c:v>
                </c:pt>
                <c:pt idx="1">
                  <c:v>0.0</c:v>
                </c:pt>
                <c:pt idx="2">
                  <c:v>2.0</c:v>
                </c:pt>
                <c:pt idx="3">
                  <c:v>6.0</c:v>
                </c:pt>
                <c:pt idx="4">
                  <c:v>5.0</c:v>
                </c:pt>
              </c:numCache>
            </c:numRef>
          </c:val>
        </c:ser>
        <c:dLbls>
          <c:showLegendKey val="0"/>
          <c:showVal val="0"/>
          <c:showCatName val="0"/>
          <c:showSerName val="0"/>
          <c:showPercent val="0"/>
          <c:showBubbleSize val="0"/>
        </c:dLbls>
        <c:gapWidth val="150"/>
        <c:shape val="box"/>
        <c:axId val="3770472"/>
        <c:axId val="3773384"/>
        <c:axId val="0"/>
      </c:bar3DChart>
      <c:catAx>
        <c:axId val="3770472"/>
        <c:scaling>
          <c:orientation val="minMax"/>
        </c:scaling>
        <c:delete val="0"/>
        <c:axPos val="b"/>
        <c:majorTickMark val="out"/>
        <c:minorTickMark val="none"/>
        <c:tickLblPos val="nextTo"/>
        <c:crossAx val="3773384"/>
        <c:crosses val="autoZero"/>
        <c:auto val="1"/>
        <c:lblAlgn val="ctr"/>
        <c:lblOffset val="100"/>
        <c:noMultiLvlLbl val="0"/>
      </c:catAx>
      <c:valAx>
        <c:axId val="3773384"/>
        <c:scaling>
          <c:orientation val="minMax"/>
        </c:scaling>
        <c:delete val="0"/>
        <c:axPos val="l"/>
        <c:majorGridlines/>
        <c:numFmt formatCode="General" sourceLinked="1"/>
        <c:majorTickMark val="out"/>
        <c:minorTickMark val="none"/>
        <c:tickLblPos val="nextTo"/>
        <c:crossAx val="3770472"/>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Taulukko1!$C$81:$C$85</c:f>
              <c:strCache>
                <c:ptCount val="5"/>
                <c:pt idx="0">
                  <c:v>Tavoitetta ei ole saavutettu </c:v>
                </c:pt>
                <c:pt idx="4">
                  <c:v>Tavoite saavutettu erinomaisesti</c:v>
                </c:pt>
              </c:strCache>
            </c:strRef>
          </c:cat>
          <c:val>
            <c:numRef>
              <c:f>Taulukko1!$D$81:$D$85</c:f>
              <c:numCache>
                <c:formatCode>General</c:formatCode>
                <c:ptCount val="5"/>
                <c:pt idx="0">
                  <c:v>0.0</c:v>
                </c:pt>
                <c:pt idx="1">
                  <c:v>1.0</c:v>
                </c:pt>
                <c:pt idx="2">
                  <c:v>1.0</c:v>
                </c:pt>
                <c:pt idx="3">
                  <c:v>4.0</c:v>
                </c:pt>
                <c:pt idx="4">
                  <c:v>7.0</c:v>
                </c:pt>
              </c:numCache>
            </c:numRef>
          </c:val>
        </c:ser>
        <c:dLbls>
          <c:showLegendKey val="0"/>
          <c:showVal val="0"/>
          <c:showCatName val="0"/>
          <c:showSerName val="0"/>
          <c:showPercent val="0"/>
          <c:showBubbleSize val="0"/>
        </c:dLbls>
        <c:gapWidth val="150"/>
        <c:shape val="box"/>
        <c:axId val="556168792"/>
        <c:axId val="556178824"/>
        <c:axId val="0"/>
      </c:bar3DChart>
      <c:catAx>
        <c:axId val="556168792"/>
        <c:scaling>
          <c:orientation val="minMax"/>
        </c:scaling>
        <c:delete val="0"/>
        <c:axPos val="b"/>
        <c:majorTickMark val="out"/>
        <c:minorTickMark val="none"/>
        <c:tickLblPos val="nextTo"/>
        <c:crossAx val="556178824"/>
        <c:crosses val="autoZero"/>
        <c:auto val="1"/>
        <c:lblAlgn val="ctr"/>
        <c:lblOffset val="100"/>
        <c:noMultiLvlLbl val="0"/>
      </c:catAx>
      <c:valAx>
        <c:axId val="556178824"/>
        <c:scaling>
          <c:orientation val="minMax"/>
        </c:scaling>
        <c:delete val="0"/>
        <c:axPos val="l"/>
        <c:majorGridlines/>
        <c:numFmt formatCode="General" sourceLinked="1"/>
        <c:majorTickMark val="out"/>
        <c:minorTickMark val="none"/>
        <c:tickLblPos val="nextTo"/>
        <c:crossAx val="55616879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Taulukko1!$C$15:$C$19</c:f>
              <c:strCache>
                <c:ptCount val="5"/>
                <c:pt idx="0">
                  <c:v>Tavoitetta ei ole saavutettu </c:v>
                </c:pt>
                <c:pt idx="4">
                  <c:v>Tavoite saavutettu erinomaisesti</c:v>
                </c:pt>
              </c:strCache>
            </c:strRef>
          </c:cat>
          <c:val>
            <c:numRef>
              <c:f>Taulukko1!$D$15:$D$19</c:f>
              <c:numCache>
                <c:formatCode>General</c:formatCode>
                <c:ptCount val="5"/>
                <c:pt idx="0">
                  <c:v>0.0</c:v>
                </c:pt>
                <c:pt idx="1">
                  <c:v>0.0</c:v>
                </c:pt>
                <c:pt idx="2">
                  <c:v>1.0</c:v>
                </c:pt>
                <c:pt idx="3">
                  <c:v>9.0</c:v>
                </c:pt>
                <c:pt idx="4">
                  <c:v>3.0</c:v>
                </c:pt>
              </c:numCache>
            </c:numRef>
          </c:val>
        </c:ser>
        <c:dLbls>
          <c:showLegendKey val="0"/>
          <c:showVal val="0"/>
          <c:showCatName val="0"/>
          <c:showSerName val="0"/>
          <c:showPercent val="0"/>
          <c:showBubbleSize val="0"/>
        </c:dLbls>
        <c:gapWidth val="150"/>
        <c:shape val="box"/>
        <c:axId val="556609688"/>
        <c:axId val="556612632"/>
        <c:axId val="0"/>
      </c:bar3DChart>
      <c:catAx>
        <c:axId val="556609688"/>
        <c:scaling>
          <c:orientation val="minMax"/>
        </c:scaling>
        <c:delete val="0"/>
        <c:axPos val="b"/>
        <c:majorTickMark val="out"/>
        <c:minorTickMark val="none"/>
        <c:tickLblPos val="nextTo"/>
        <c:crossAx val="556612632"/>
        <c:crosses val="autoZero"/>
        <c:auto val="1"/>
        <c:lblAlgn val="ctr"/>
        <c:lblOffset val="100"/>
        <c:noMultiLvlLbl val="0"/>
      </c:catAx>
      <c:valAx>
        <c:axId val="556612632"/>
        <c:scaling>
          <c:orientation val="minMax"/>
        </c:scaling>
        <c:delete val="0"/>
        <c:axPos val="l"/>
        <c:majorGridlines/>
        <c:numFmt formatCode="General" sourceLinked="1"/>
        <c:majorTickMark val="out"/>
        <c:minorTickMark val="none"/>
        <c:tickLblPos val="nextTo"/>
        <c:crossAx val="556609688"/>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Taulukko1!$C$23:$C$27</c:f>
              <c:strCache>
                <c:ptCount val="5"/>
                <c:pt idx="0">
                  <c:v>Tavoitetta ei ole saavutettu </c:v>
                </c:pt>
                <c:pt idx="4">
                  <c:v>Tavoite saavutettu erinomaisesti</c:v>
                </c:pt>
              </c:strCache>
            </c:strRef>
          </c:cat>
          <c:val>
            <c:numRef>
              <c:f>Taulukko1!$D$23:$D$27</c:f>
              <c:numCache>
                <c:formatCode>General</c:formatCode>
                <c:ptCount val="5"/>
                <c:pt idx="0">
                  <c:v>0.0</c:v>
                </c:pt>
                <c:pt idx="1">
                  <c:v>0.0</c:v>
                </c:pt>
                <c:pt idx="2">
                  <c:v>3.0</c:v>
                </c:pt>
                <c:pt idx="3">
                  <c:v>6.0</c:v>
                </c:pt>
                <c:pt idx="4">
                  <c:v>4.0</c:v>
                </c:pt>
              </c:numCache>
            </c:numRef>
          </c:val>
        </c:ser>
        <c:dLbls>
          <c:showLegendKey val="0"/>
          <c:showVal val="0"/>
          <c:showCatName val="0"/>
          <c:showSerName val="0"/>
          <c:showPercent val="0"/>
          <c:showBubbleSize val="0"/>
        </c:dLbls>
        <c:gapWidth val="150"/>
        <c:shape val="box"/>
        <c:axId val="556643464"/>
        <c:axId val="556646408"/>
        <c:axId val="0"/>
      </c:bar3DChart>
      <c:catAx>
        <c:axId val="556643464"/>
        <c:scaling>
          <c:orientation val="minMax"/>
        </c:scaling>
        <c:delete val="0"/>
        <c:axPos val="b"/>
        <c:majorTickMark val="out"/>
        <c:minorTickMark val="none"/>
        <c:tickLblPos val="nextTo"/>
        <c:crossAx val="556646408"/>
        <c:crosses val="autoZero"/>
        <c:auto val="1"/>
        <c:lblAlgn val="ctr"/>
        <c:lblOffset val="100"/>
        <c:noMultiLvlLbl val="0"/>
      </c:catAx>
      <c:valAx>
        <c:axId val="556646408"/>
        <c:scaling>
          <c:orientation val="minMax"/>
        </c:scaling>
        <c:delete val="0"/>
        <c:axPos val="l"/>
        <c:majorGridlines/>
        <c:numFmt formatCode="General" sourceLinked="1"/>
        <c:majorTickMark val="out"/>
        <c:minorTickMark val="none"/>
        <c:tickLblPos val="nextTo"/>
        <c:crossAx val="556643464"/>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Taulukko1!$C$31:$C$35</c:f>
              <c:strCache>
                <c:ptCount val="5"/>
                <c:pt idx="0">
                  <c:v>Tavoitetta ei ole saavutettu </c:v>
                </c:pt>
                <c:pt idx="4">
                  <c:v>Tavoite saavutettu erinomaisesti</c:v>
                </c:pt>
              </c:strCache>
            </c:strRef>
          </c:cat>
          <c:val>
            <c:numRef>
              <c:f>Taulukko1!$D$31:$D$35</c:f>
              <c:numCache>
                <c:formatCode>General</c:formatCode>
                <c:ptCount val="5"/>
                <c:pt idx="0">
                  <c:v>0.0</c:v>
                </c:pt>
                <c:pt idx="1">
                  <c:v>2.0</c:v>
                </c:pt>
                <c:pt idx="2">
                  <c:v>2.0</c:v>
                </c:pt>
                <c:pt idx="3">
                  <c:v>8.0</c:v>
                </c:pt>
                <c:pt idx="4">
                  <c:v>1.0</c:v>
                </c:pt>
              </c:numCache>
            </c:numRef>
          </c:val>
        </c:ser>
        <c:dLbls>
          <c:showLegendKey val="0"/>
          <c:showVal val="0"/>
          <c:showCatName val="0"/>
          <c:showSerName val="0"/>
          <c:showPercent val="0"/>
          <c:showBubbleSize val="0"/>
        </c:dLbls>
        <c:gapWidth val="150"/>
        <c:shape val="box"/>
        <c:axId val="556677480"/>
        <c:axId val="556680424"/>
        <c:axId val="0"/>
      </c:bar3DChart>
      <c:catAx>
        <c:axId val="556677480"/>
        <c:scaling>
          <c:orientation val="minMax"/>
        </c:scaling>
        <c:delete val="0"/>
        <c:axPos val="b"/>
        <c:majorTickMark val="out"/>
        <c:minorTickMark val="none"/>
        <c:tickLblPos val="nextTo"/>
        <c:crossAx val="556680424"/>
        <c:crosses val="autoZero"/>
        <c:auto val="1"/>
        <c:lblAlgn val="ctr"/>
        <c:lblOffset val="100"/>
        <c:noMultiLvlLbl val="0"/>
      </c:catAx>
      <c:valAx>
        <c:axId val="556680424"/>
        <c:scaling>
          <c:orientation val="minMax"/>
        </c:scaling>
        <c:delete val="0"/>
        <c:axPos val="l"/>
        <c:majorGridlines/>
        <c:numFmt formatCode="General" sourceLinked="1"/>
        <c:majorTickMark val="out"/>
        <c:minorTickMark val="none"/>
        <c:tickLblPos val="nextTo"/>
        <c:crossAx val="556677480"/>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Taulukko1!$C$40:$C$44</c:f>
              <c:strCache>
                <c:ptCount val="5"/>
                <c:pt idx="0">
                  <c:v>Tavoitetta ei ole saavutettu </c:v>
                </c:pt>
                <c:pt idx="4">
                  <c:v>Tavoite saavutettu erinomaisesti</c:v>
                </c:pt>
              </c:strCache>
            </c:strRef>
          </c:cat>
          <c:val>
            <c:numRef>
              <c:f>Taulukko1!$D$40:$D$44</c:f>
              <c:numCache>
                <c:formatCode>General</c:formatCode>
                <c:ptCount val="5"/>
                <c:pt idx="0">
                  <c:v>0.0</c:v>
                </c:pt>
                <c:pt idx="1">
                  <c:v>0.0</c:v>
                </c:pt>
                <c:pt idx="2">
                  <c:v>2.0</c:v>
                </c:pt>
                <c:pt idx="3">
                  <c:v>4.0</c:v>
                </c:pt>
                <c:pt idx="4">
                  <c:v>7.0</c:v>
                </c:pt>
              </c:numCache>
            </c:numRef>
          </c:val>
        </c:ser>
        <c:dLbls>
          <c:showLegendKey val="0"/>
          <c:showVal val="0"/>
          <c:showCatName val="0"/>
          <c:showSerName val="0"/>
          <c:showPercent val="0"/>
          <c:showBubbleSize val="0"/>
        </c:dLbls>
        <c:gapWidth val="150"/>
        <c:shape val="box"/>
        <c:axId val="556715272"/>
        <c:axId val="556718216"/>
        <c:axId val="0"/>
      </c:bar3DChart>
      <c:catAx>
        <c:axId val="556715272"/>
        <c:scaling>
          <c:orientation val="minMax"/>
        </c:scaling>
        <c:delete val="0"/>
        <c:axPos val="b"/>
        <c:majorTickMark val="out"/>
        <c:minorTickMark val="none"/>
        <c:tickLblPos val="nextTo"/>
        <c:crossAx val="556718216"/>
        <c:crosses val="autoZero"/>
        <c:auto val="1"/>
        <c:lblAlgn val="ctr"/>
        <c:lblOffset val="100"/>
        <c:noMultiLvlLbl val="0"/>
      </c:catAx>
      <c:valAx>
        <c:axId val="556718216"/>
        <c:scaling>
          <c:orientation val="minMax"/>
        </c:scaling>
        <c:delete val="0"/>
        <c:axPos val="l"/>
        <c:majorGridlines/>
        <c:numFmt formatCode="General" sourceLinked="1"/>
        <c:majorTickMark val="out"/>
        <c:minorTickMark val="none"/>
        <c:tickLblPos val="nextTo"/>
        <c:crossAx val="556715272"/>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Taulukko1!$C$48:$C$52</c:f>
              <c:strCache>
                <c:ptCount val="5"/>
                <c:pt idx="0">
                  <c:v>Tavoitetta ei ole saavutettu </c:v>
                </c:pt>
                <c:pt idx="4">
                  <c:v>Tavoite saavutettu erinomaisesti</c:v>
                </c:pt>
              </c:strCache>
            </c:strRef>
          </c:cat>
          <c:val>
            <c:numRef>
              <c:f>Taulukko1!$D$48:$D$52</c:f>
              <c:numCache>
                <c:formatCode>General</c:formatCode>
                <c:ptCount val="5"/>
                <c:pt idx="0">
                  <c:v>0.0</c:v>
                </c:pt>
                <c:pt idx="1">
                  <c:v>0.0</c:v>
                </c:pt>
                <c:pt idx="2">
                  <c:v>3.0</c:v>
                </c:pt>
                <c:pt idx="3">
                  <c:v>1.0</c:v>
                </c:pt>
                <c:pt idx="4">
                  <c:v>9.0</c:v>
                </c:pt>
              </c:numCache>
            </c:numRef>
          </c:val>
        </c:ser>
        <c:dLbls>
          <c:showLegendKey val="0"/>
          <c:showVal val="0"/>
          <c:showCatName val="0"/>
          <c:showSerName val="0"/>
          <c:showPercent val="0"/>
          <c:showBubbleSize val="0"/>
        </c:dLbls>
        <c:gapWidth val="150"/>
        <c:shape val="box"/>
        <c:axId val="552379352"/>
        <c:axId val="555826152"/>
        <c:axId val="0"/>
      </c:bar3DChart>
      <c:catAx>
        <c:axId val="552379352"/>
        <c:scaling>
          <c:orientation val="minMax"/>
        </c:scaling>
        <c:delete val="0"/>
        <c:axPos val="b"/>
        <c:majorTickMark val="out"/>
        <c:minorTickMark val="none"/>
        <c:tickLblPos val="nextTo"/>
        <c:crossAx val="555826152"/>
        <c:crosses val="autoZero"/>
        <c:auto val="1"/>
        <c:lblAlgn val="ctr"/>
        <c:lblOffset val="100"/>
        <c:noMultiLvlLbl val="0"/>
      </c:catAx>
      <c:valAx>
        <c:axId val="555826152"/>
        <c:scaling>
          <c:orientation val="minMax"/>
        </c:scaling>
        <c:delete val="0"/>
        <c:axPos val="l"/>
        <c:majorGridlines/>
        <c:numFmt formatCode="General" sourceLinked="1"/>
        <c:majorTickMark val="out"/>
        <c:minorTickMark val="none"/>
        <c:tickLblPos val="nextTo"/>
        <c:crossAx val="552379352"/>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Taulukko1!$C$56:$C$60</c:f>
              <c:strCache>
                <c:ptCount val="5"/>
                <c:pt idx="0">
                  <c:v>Tavoitetta ei ole saavutettu </c:v>
                </c:pt>
                <c:pt idx="4">
                  <c:v>Tavoite saavutettu erinomaisesti</c:v>
                </c:pt>
              </c:strCache>
            </c:strRef>
          </c:cat>
          <c:val>
            <c:numRef>
              <c:f>Taulukko1!$D$56:$D$60</c:f>
              <c:numCache>
                <c:formatCode>General</c:formatCode>
                <c:ptCount val="5"/>
                <c:pt idx="0">
                  <c:v>0.0</c:v>
                </c:pt>
                <c:pt idx="1">
                  <c:v>0.0</c:v>
                </c:pt>
                <c:pt idx="2">
                  <c:v>4.0</c:v>
                </c:pt>
                <c:pt idx="3">
                  <c:v>6.0</c:v>
                </c:pt>
                <c:pt idx="4">
                  <c:v>3.0</c:v>
                </c:pt>
              </c:numCache>
            </c:numRef>
          </c:val>
        </c:ser>
        <c:dLbls>
          <c:showLegendKey val="0"/>
          <c:showVal val="0"/>
          <c:showCatName val="0"/>
          <c:showSerName val="0"/>
          <c:showPercent val="0"/>
          <c:showBubbleSize val="0"/>
        </c:dLbls>
        <c:gapWidth val="150"/>
        <c:shape val="box"/>
        <c:axId val="571976328"/>
        <c:axId val="571979272"/>
        <c:axId val="0"/>
      </c:bar3DChart>
      <c:catAx>
        <c:axId val="571976328"/>
        <c:scaling>
          <c:orientation val="minMax"/>
        </c:scaling>
        <c:delete val="0"/>
        <c:axPos val="b"/>
        <c:majorTickMark val="out"/>
        <c:minorTickMark val="none"/>
        <c:tickLblPos val="nextTo"/>
        <c:crossAx val="571979272"/>
        <c:crosses val="autoZero"/>
        <c:auto val="1"/>
        <c:lblAlgn val="ctr"/>
        <c:lblOffset val="100"/>
        <c:noMultiLvlLbl val="0"/>
      </c:catAx>
      <c:valAx>
        <c:axId val="571979272"/>
        <c:scaling>
          <c:orientation val="minMax"/>
        </c:scaling>
        <c:delete val="0"/>
        <c:axPos val="l"/>
        <c:majorGridlines/>
        <c:numFmt formatCode="General" sourceLinked="1"/>
        <c:majorTickMark val="out"/>
        <c:minorTickMark val="none"/>
        <c:tickLblPos val="nextTo"/>
        <c:crossAx val="571976328"/>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Taulukko1!$C$64:$C$68</c:f>
              <c:strCache>
                <c:ptCount val="5"/>
                <c:pt idx="0">
                  <c:v>Tavoitetta ei ole saavutettu </c:v>
                </c:pt>
                <c:pt idx="4">
                  <c:v>Tavoite saavutettu erinomaisesti</c:v>
                </c:pt>
              </c:strCache>
            </c:strRef>
          </c:cat>
          <c:val>
            <c:numRef>
              <c:f>Taulukko1!$D$64:$D$68</c:f>
              <c:numCache>
                <c:formatCode>General</c:formatCode>
                <c:ptCount val="5"/>
                <c:pt idx="0">
                  <c:v>0.0</c:v>
                </c:pt>
                <c:pt idx="1">
                  <c:v>0.0</c:v>
                </c:pt>
                <c:pt idx="2">
                  <c:v>2.0</c:v>
                </c:pt>
                <c:pt idx="3">
                  <c:v>4.0</c:v>
                </c:pt>
                <c:pt idx="4">
                  <c:v>7.0</c:v>
                </c:pt>
              </c:numCache>
            </c:numRef>
          </c:val>
        </c:ser>
        <c:dLbls>
          <c:showLegendKey val="0"/>
          <c:showVal val="0"/>
          <c:showCatName val="0"/>
          <c:showSerName val="0"/>
          <c:showPercent val="0"/>
          <c:showBubbleSize val="0"/>
        </c:dLbls>
        <c:gapWidth val="150"/>
        <c:shape val="box"/>
        <c:axId val="582346600"/>
        <c:axId val="582349544"/>
        <c:axId val="0"/>
      </c:bar3DChart>
      <c:catAx>
        <c:axId val="582346600"/>
        <c:scaling>
          <c:orientation val="minMax"/>
        </c:scaling>
        <c:delete val="0"/>
        <c:axPos val="b"/>
        <c:majorTickMark val="out"/>
        <c:minorTickMark val="none"/>
        <c:tickLblPos val="nextTo"/>
        <c:crossAx val="582349544"/>
        <c:crosses val="autoZero"/>
        <c:auto val="1"/>
        <c:lblAlgn val="ctr"/>
        <c:lblOffset val="100"/>
        <c:noMultiLvlLbl val="0"/>
      </c:catAx>
      <c:valAx>
        <c:axId val="582349544"/>
        <c:scaling>
          <c:orientation val="minMax"/>
        </c:scaling>
        <c:delete val="0"/>
        <c:axPos val="l"/>
        <c:majorGridlines/>
        <c:numFmt formatCode="General" sourceLinked="1"/>
        <c:majorTickMark val="out"/>
        <c:minorTickMark val="none"/>
        <c:tickLblPos val="nextTo"/>
        <c:crossAx val="582346600"/>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cat>
            <c:strRef>
              <c:f>Taulukko1!$C$73:$C$77</c:f>
              <c:strCache>
                <c:ptCount val="5"/>
                <c:pt idx="0">
                  <c:v>Tavoitetta ei ole saavutettu </c:v>
                </c:pt>
                <c:pt idx="4">
                  <c:v>Tavoite saavutettu erinomaisesti</c:v>
                </c:pt>
              </c:strCache>
            </c:strRef>
          </c:cat>
          <c:val>
            <c:numRef>
              <c:f>Taulukko1!$D$73:$D$77</c:f>
              <c:numCache>
                <c:formatCode>General</c:formatCode>
                <c:ptCount val="5"/>
                <c:pt idx="0">
                  <c:v>1.0</c:v>
                </c:pt>
                <c:pt idx="1">
                  <c:v>1.0</c:v>
                </c:pt>
                <c:pt idx="2">
                  <c:v>1.0</c:v>
                </c:pt>
                <c:pt idx="3">
                  <c:v>5.0</c:v>
                </c:pt>
                <c:pt idx="4">
                  <c:v>5.0</c:v>
                </c:pt>
              </c:numCache>
            </c:numRef>
          </c:val>
        </c:ser>
        <c:dLbls>
          <c:showLegendKey val="0"/>
          <c:showVal val="0"/>
          <c:showCatName val="0"/>
          <c:showSerName val="0"/>
          <c:showPercent val="0"/>
          <c:showBubbleSize val="0"/>
        </c:dLbls>
        <c:gapWidth val="150"/>
        <c:shape val="box"/>
        <c:axId val="551699848"/>
        <c:axId val="556070712"/>
        <c:axId val="0"/>
      </c:bar3DChart>
      <c:catAx>
        <c:axId val="551699848"/>
        <c:scaling>
          <c:orientation val="minMax"/>
        </c:scaling>
        <c:delete val="0"/>
        <c:axPos val="b"/>
        <c:majorTickMark val="out"/>
        <c:minorTickMark val="none"/>
        <c:tickLblPos val="nextTo"/>
        <c:crossAx val="556070712"/>
        <c:crosses val="autoZero"/>
        <c:auto val="1"/>
        <c:lblAlgn val="ctr"/>
        <c:lblOffset val="100"/>
        <c:noMultiLvlLbl val="0"/>
      </c:catAx>
      <c:valAx>
        <c:axId val="556070712"/>
        <c:scaling>
          <c:orientation val="minMax"/>
        </c:scaling>
        <c:delete val="0"/>
        <c:axPos val="l"/>
        <c:majorGridlines/>
        <c:numFmt formatCode="General" sourceLinked="1"/>
        <c:majorTickMark val="out"/>
        <c:minorTickMark val="none"/>
        <c:tickLblPos val="nextTo"/>
        <c:crossAx val="551699848"/>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9FC88184-F697-8B49-8132-7B50D546BC54}" type="datetimeFigureOut">
              <a:rPr lang="fi-FI"/>
              <a:pPr>
                <a:defRPr/>
              </a:pPr>
              <a:t>6.5.2014</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i-FI" noProof="0"/>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endParaRPr lang="fi-FI" noProof="0"/>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E2DA4E5E-1461-A243-A674-403263E1450B}" type="slidenum">
              <a:rPr lang="fi-FI"/>
              <a:pPr>
                <a:defRPr/>
              </a:pPr>
              <a:t>‹#›</a:t>
            </a:fld>
            <a:endParaRPr lang="fi-FI"/>
          </a:p>
        </p:txBody>
      </p:sp>
    </p:spTree>
    <p:extLst>
      <p:ext uri="{BB962C8B-B14F-4D97-AF65-F5344CB8AC3E}">
        <p14:creationId xmlns:p14="http://schemas.microsoft.com/office/powerpoint/2010/main" val="336667907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t>
            </a:r>
            <a:endParaRPr lang="fi-FI"/>
          </a:p>
        </p:txBody>
      </p:sp>
      <p:sp>
        <p:nvSpPr>
          <p:cNvPr id="4" name="Päivämäärän paikkamerkki 3"/>
          <p:cNvSpPr>
            <a:spLocks noGrp="1"/>
          </p:cNvSpPr>
          <p:nvPr>
            <p:ph type="dt" sz="half" idx="10"/>
          </p:nvPr>
        </p:nvSpPr>
        <p:spPr/>
        <p:txBody>
          <a:bodyPr/>
          <a:lstStyle>
            <a:lvl1pPr>
              <a:defRPr/>
            </a:lvl1pPr>
          </a:lstStyle>
          <a:p>
            <a:pPr>
              <a:defRPr/>
            </a:pPr>
            <a:fld id="{FBB5DCCB-64CE-084E-A7F0-C247228467BF}"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529846F5-654C-9142-B315-8752B55DEA4E}" type="slidenum">
              <a:rPr lang="fi-FI"/>
              <a:pPr>
                <a:defRPr/>
              </a:pPr>
              <a:t>‹#›</a:t>
            </a:fld>
            <a:endParaRPr lang="fi-FI"/>
          </a:p>
        </p:txBody>
      </p:sp>
    </p:spTree>
    <p:extLst>
      <p:ext uri="{BB962C8B-B14F-4D97-AF65-F5344CB8AC3E}">
        <p14:creationId xmlns:p14="http://schemas.microsoft.com/office/powerpoint/2010/main" val="3389727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7BB26918-0072-8249-9C12-284AE563FDDC}"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EB113F80-7B3F-F84D-AE50-0CB1D1928BD1}" type="slidenum">
              <a:rPr lang="fi-FI"/>
              <a:pPr>
                <a:defRPr/>
              </a:pPr>
              <a:t>‹#›</a:t>
            </a:fld>
            <a:endParaRPr lang="fi-FI"/>
          </a:p>
        </p:txBody>
      </p:sp>
    </p:spTree>
    <p:extLst>
      <p:ext uri="{BB962C8B-B14F-4D97-AF65-F5344CB8AC3E}">
        <p14:creationId xmlns:p14="http://schemas.microsoft.com/office/powerpoint/2010/main" val="277754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629400" y="274638"/>
            <a:ext cx="2057400" cy="5851525"/>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D6D434EB-D76E-8D47-914E-029548CD8A43}"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3261C7E9-22F7-B940-AC53-565B984BF12C}" type="slidenum">
              <a:rPr lang="fi-FI"/>
              <a:pPr>
                <a:defRPr/>
              </a:pPr>
              <a:t>‹#›</a:t>
            </a:fld>
            <a:endParaRPr lang="fi-FI"/>
          </a:p>
        </p:txBody>
      </p:sp>
    </p:spTree>
    <p:extLst>
      <p:ext uri="{BB962C8B-B14F-4D97-AF65-F5344CB8AC3E}">
        <p14:creationId xmlns:p14="http://schemas.microsoft.com/office/powerpoint/2010/main" val="4110250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E28071C7-4A77-544A-A494-D00B64D628BC}"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BA25BAF0-F79A-1D46-AAA7-D6F02BA9099C}" type="slidenum">
              <a:rPr lang="fi-FI"/>
              <a:pPr>
                <a:defRPr/>
              </a:pPr>
              <a:t>‹#›</a:t>
            </a:fld>
            <a:endParaRPr lang="fi-FI"/>
          </a:p>
        </p:txBody>
      </p:sp>
    </p:spTree>
    <p:extLst>
      <p:ext uri="{BB962C8B-B14F-4D97-AF65-F5344CB8AC3E}">
        <p14:creationId xmlns:p14="http://schemas.microsoft.com/office/powerpoint/2010/main" val="338059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pPr>
              <a:defRPr/>
            </a:pPr>
            <a:fld id="{C11E7FD2-D3D4-F14C-8A36-004819DC57FC}"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ED36BF6B-CB1E-A542-B8D4-5FFD09E0130A}" type="slidenum">
              <a:rPr lang="fi-FI"/>
              <a:pPr>
                <a:defRPr/>
              </a:pPr>
              <a:t>‹#›</a:t>
            </a:fld>
            <a:endParaRPr lang="fi-FI"/>
          </a:p>
        </p:txBody>
      </p:sp>
    </p:spTree>
    <p:extLst>
      <p:ext uri="{BB962C8B-B14F-4D97-AF65-F5344CB8AC3E}">
        <p14:creationId xmlns:p14="http://schemas.microsoft.com/office/powerpoint/2010/main" val="1271856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3"/>
          <p:cNvSpPr>
            <a:spLocks noGrp="1"/>
          </p:cNvSpPr>
          <p:nvPr>
            <p:ph type="dt" sz="half" idx="10"/>
          </p:nvPr>
        </p:nvSpPr>
        <p:spPr/>
        <p:txBody>
          <a:bodyPr/>
          <a:lstStyle>
            <a:lvl1pPr>
              <a:defRPr/>
            </a:lvl1pPr>
          </a:lstStyle>
          <a:p>
            <a:pPr>
              <a:defRPr/>
            </a:pPr>
            <a:fld id="{8C3238CB-341D-4F49-AB11-0AC5415AC685}" type="datetimeFigureOut">
              <a:rPr lang="fi-FI"/>
              <a:pPr>
                <a:defRPr/>
              </a:pPr>
              <a:t>6.5.2014</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FB5AAC16-F988-A647-833B-35F309B791CA}" type="slidenum">
              <a:rPr lang="fi-FI"/>
              <a:pPr>
                <a:defRPr/>
              </a:pPr>
              <a:t>‹#›</a:t>
            </a:fld>
            <a:endParaRPr lang="fi-FI"/>
          </a:p>
        </p:txBody>
      </p:sp>
    </p:spTree>
    <p:extLst>
      <p:ext uri="{BB962C8B-B14F-4D97-AF65-F5344CB8AC3E}">
        <p14:creationId xmlns:p14="http://schemas.microsoft.com/office/powerpoint/2010/main" val="96518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3"/>
          <p:cNvSpPr>
            <a:spLocks noGrp="1"/>
          </p:cNvSpPr>
          <p:nvPr>
            <p:ph type="dt" sz="half" idx="10"/>
          </p:nvPr>
        </p:nvSpPr>
        <p:spPr/>
        <p:txBody>
          <a:bodyPr/>
          <a:lstStyle>
            <a:lvl1pPr>
              <a:defRPr/>
            </a:lvl1pPr>
          </a:lstStyle>
          <a:p>
            <a:pPr>
              <a:defRPr/>
            </a:pPr>
            <a:fld id="{AF413093-6AC8-5540-AA8C-800D0003B755}" type="datetimeFigureOut">
              <a:rPr lang="fi-FI"/>
              <a:pPr>
                <a:defRPr/>
              </a:pPr>
              <a:t>6.5.2014</a:t>
            </a:fld>
            <a:endParaRPr lang="fi-FI"/>
          </a:p>
        </p:txBody>
      </p:sp>
      <p:sp>
        <p:nvSpPr>
          <p:cNvPr id="8" name="Alatunnisteen paikkamerkki 4"/>
          <p:cNvSpPr>
            <a:spLocks noGrp="1"/>
          </p:cNvSpPr>
          <p:nvPr>
            <p:ph type="ftr" sz="quarter" idx="11"/>
          </p:nvPr>
        </p:nvSpPr>
        <p:spPr/>
        <p:txBody>
          <a:bodyPr/>
          <a:lstStyle>
            <a:lvl1pPr>
              <a:defRPr/>
            </a:lvl1pPr>
          </a:lstStyle>
          <a:p>
            <a:pPr>
              <a:defRPr/>
            </a:pPr>
            <a:endParaRPr lang="fi-FI"/>
          </a:p>
        </p:txBody>
      </p:sp>
      <p:sp>
        <p:nvSpPr>
          <p:cNvPr id="9" name="Dian numeron paikkamerkki 5"/>
          <p:cNvSpPr>
            <a:spLocks noGrp="1"/>
          </p:cNvSpPr>
          <p:nvPr>
            <p:ph type="sldNum" sz="quarter" idx="12"/>
          </p:nvPr>
        </p:nvSpPr>
        <p:spPr/>
        <p:txBody>
          <a:bodyPr/>
          <a:lstStyle>
            <a:lvl1pPr>
              <a:defRPr/>
            </a:lvl1pPr>
          </a:lstStyle>
          <a:p>
            <a:pPr>
              <a:defRPr/>
            </a:pPr>
            <a:fld id="{AF42EF17-4821-9946-8D4B-98EDD21FB527}" type="slidenum">
              <a:rPr lang="fi-FI"/>
              <a:pPr>
                <a:defRPr/>
              </a:pPr>
              <a:t>‹#›</a:t>
            </a:fld>
            <a:endParaRPr lang="fi-FI"/>
          </a:p>
        </p:txBody>
      </p:sp>
    </p:spTree>
    <p:extLst>
      <p:ext uri="{BB962C8B-B14F-4D97-AF65-F5344CB8AC3E}">
        <p14:creationId xmlns:p14="http://schemas.microsoft.com/office/powerpoint/2010/main" val="703949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3"/>
          <p:cNvSpPr>
            <a:spLocks noGrp="1"/>
          </p:cNvSpPr>
          <p:nvPr>
            <p:ph type="dt" sz="half" idx="10"/>
          </p:nvPr>
        </p:nvSpPr>
        <p:spPr/>
        <p:txBody>
          <a:bodyPr/>
          <a:lstStyle>
            <a:lvl1pPr>
              <a:defRPr/>
            </a:lvl1pPr>
          </a:lstStyle>
          <a:p>
            <a:pPr>
              <a:defRPr/>
            </a:pPr>
            <a:fld id="{52572618-67F4-B844-AC76-9CF4A6ADB88F}" type="datetimeFigureOut">
              <a:rPr lang="fi-FI"/>
              <a:pPr>
                <a:defRPr/>
              </a:pPr>
              <a:t>6.5.2014</a:t>
            </a:fld>
            <a:endParaRPr lang="fi-FI"/>
          </a:p>
        </p:txBody>
      </p:sp>
      <p:sp>
        <p:nvSpPr>
          <p:cNvPr id="4" name="Alatunnisteen paikkamerkki 4"/>
          <p:cNvSpPr>
            <a:spLocks noGrp="1"/>
          </p:cNvSpPr>
          <p:nvPr>
            <p:ph type="ftr" sz="quarter" idx="11"/>
          </p:nvPr>
        </p:nvSpPr>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D9D11C37-5ACE-994A-9092-9131E666E3AC}" type="slidenum">
              <a:rPr lang="fi-FI"/>
              <a:pPr>
                <a:defRPr/>
              </a:pPr>
              <a:t>‹#›</a:t>
            </a:fld>
            <a:endParaRPr lang="fi-FI"/>
          </a:p>
        </p:txBody>
      </p:sp>
    </p:spTree>
    <p:extLst>
      <p:ext uri="{BB962C8B-B14F-4D97-AF65-F5344CB8AC3E}">
        <p14:creationId xmlns:p14="http://schemas.microsoft.com/office/powerpoint/2010/main" val="1414276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3"/>
          <p:cNvSpPr>
            <a:spLocks noGrp="1"/>
          </p:cNvSpPr>
          <p:nvPr>
            <p:ph type="dt" sz="half" idx="10"/>
          </p:nvPr>
        </p:nvSpPr>
        <p:spPr/>
        <p:txBody>
          <a:bodyPr/>
          <a:lstStyle>
            <a:lvl1pPr>
              <a:defRPr/>
            </a:lvl1pPr>
          </a:lstStyle>
          <a:p>
            <a:pPr>
              <a:defRPr/>
            </a:pPr>
            <a:fld id="{E5E60A94-CF5A-314C-B8B6-13C6ABD4D6BE}" type="datetimeFigureOut">
              <a:rPr lang="fi-FI"/>
              <a:pPr>
                <a:defRPr/>
              </a:pPr>
              <a:t>6.5.2014</a:t>
            </a:fld>
            <a:endParaRPr lang="fi-FI"/>
          </a:p>
        </p:txBody>
      </p:sp>
      <p:sp>
        <p:nvSpPr>
          <p:cNvPr id="3" name="Alatunnisteen paikkamerkki 4"/>
          <p:cNvSpPr>
            <a:spLocks noGrp="1"/>
          </p:cNvSpPr>
          <p:nvPr>
            <p:ph type="ftr" sz="quarter" idx="11"/>
          </p:nvPr>
        </p:nvSpPr>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F8F75091-4FAA-394E-AD82-5B3EEB0202A9}" type="slidenum">
              <a:rPr lang="fi-FI"/>
              <a:pPr>
                <a:defRPr/>
              </a:pPr>
              <a:t>‹#›</a:t>
            </a:fld>
            <a:endParaRPr lang="fi-FI"/>
          </a:p>
        </p:txBody>
      </p:sp>
    </p:spTree>
    <p:extLst>
      <p:ext uri="{BB962C8B-B14F-4D97-AF65-F5344CB8AC3E}">
        <p14:creationId xmlns:p14="http://schemas.microsoft.com/office/powerpoint/2010/main" val="1378623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fld id="{06C838CA-203B-824F-A17A-6F67BD69FDC2}" type="datetimeFigureOut">
              <a:rPr lang="fi-FI"/>
              <a:pPr>
                <a:defRPr/>
              </a:pPr>
              <a:t>6.5.2014</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855DDA01-226B-6B4E-B91B-257812E0B79C}" type="slidenum">
              <a:rPr lang="fi-FI"/>
              <a:pPr>
                <a:defRPr/>
              </a:pPr>
              <a:t>‹#›</a:t>
            </a:fld>
            <a:endParaRPr lang="fi-FI"/>
          </a:p>
        </p:txBody>
      </p:sp>
    </p:spTree>
    <p:extLst>
      <p:ext uri="{BB962C8B-B14F-4D97-AF65-F5344CB8AC3E}">
        <p14:creationId xmlns:p14="http://schemas.microsoft.com/office/powerpoint/2010/main" val="64657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fld id="{1812375D-9DD1-C048-9443-4A907539833A}" type="datetimeFigureOut">
              <a:rPr lang="fi-FI"/>
              <a:pPr>
                <a:defRPr/>
              </a:pPr>
              <a:t>6.5.2014</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41E63ECD-696F-864D-84D1-879D80D0C182}" type="slidenum">
              <a:rPr lang="fi-FI"/>
              <a:pPr>
                <a:defRPr/>
              </a:pPr>
              <a:t>‹#›</a:t>
            </a:fld>
            <a:endParaRPr lang="fi-FI"/>
          </a:p>
        </p:txBody>
      </p:sp>
    </p:spTree>
    <p:extLst>
      <p:ext uri="{BB962C8B-B14F-4D97-AF65-F5344CB8AC3E}">
        <p14:creationId xmlns:p14="http://schemas.microsoft.com/office/powerpoint/2010/main" val="1158153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i-FI"/>
              <a:t>Muokkaa perustyylejä naps.</a:t>
            </a:r>
          </a:p>
        </p:txBody>
      </p:sp>
      <p:sp>
        <p:nvSpPr>
          <p:cNvPr id="1027" name="Tekstin paikkamerkki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EB487C2E-22D1-2C43-BCF6-49245ADD622D}" type="datetimeFigureOut">
              <a:rPr lang="fi-FI"/>
              <a:pPr>
                <a:defRPr/>
              </a:pPr>
              <a:t>6.5.2014</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240FAD3F-FE97-EF4D-923D-BC19E4CED6CA}"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tif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Otsikko 1"/>
          <p:cNvSpPr>
            <a:spLocks noGrp="1"/>
          </p:cNvSpPr>
          <p:nvPr>
            <p:ph type="ctrTitle"/>
          </p:nvPr>
        </p:nvSpPr>
        <p:spPr/>
        <p:txBody>
          <a:bodyPr/>
          <a:lstStyle/>
          <a:p>
            <a:pPr eaLnBrk="1" hangingPunct="1"/>
            <a:r>
              <a:rPr lang="fi-FI" dirty="0">
                <a:latin typeface="Calibri" charset="0"/>
              </a:rPr>
              <a:t>OVI </a:t>
            </a:r>
            <a:r>
              <a:rPr lang="fi-FI" dirty="0" err="1">
                <a:latin typeface="Calibri" charset="0"/>
              </a:rPr>
              <a:t>-Koordinaatiohankkeen</a:t>
            </a:r>
            <a:r>
              <a:rPr lang="fi-FI" dirty="0">
                <a:latin typeface="Calibri" charset="0"/>
              </a:rPr>
              <a:t> arviointia kevät 2014 </a:t>
            </a:r>
          </a:p>
        </p:txBody>
      </p:sp>
      <p:sp>
        <p:nvSpPr>
          <p:cNvPr id="3" name="Alaotsikko 2"/>
          <p:cNvSpPr>
            <a:spLocks noGrp="1"/>
          </p:cNvSpPr>
          <p:nvPr>
            <p:ph type="subTitle" idx="1"/>
          </p:nvPr>
        </p:nvSpPr>
        <p:spPr/>
        <p:txBody>
          <a:bodyPr rtlCol="0">
            <a:normAutofit/>
          </a:bodyPr>
          <a:lstStyle/>
          <a:p>
            <a:pPr eaLnBrk="1" fontAlgn="auto" hangingPunct="1">
              <a:spcAft>
                <a:spcPts val="0"/>
              </a:spcAft>
              <a:buFont typeface="Arial"/>
              <a:buNone/>
              <a:defRPr/>
            </a:pPr>
            <a:endParaRPr lang="fi-FI">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isällön paikkamerkki 2"/>
          <p:cNvSpPr>
            <a:spLocks noGrp="1"/>
          </p:cNvSpPr>
          <p:nvPr>
            <p:ph idx="1"/>
          </p:nvPr>
        </p:nvSpPr>
        <p:spPr>
          <a:xfrm>
            <a:off x="40154" y="7932"/>
            <a:ext cx="9402634" cy="4525963"/>
          </a:xfrm>
        </p:spPr>
        <p:txBody>
          <a:bodyPr/>
          <a:lstStyle/>
          <a:p>
            <a:pPr eaLnBrk="1" hangingPunct="1"/>
            <a:r>
              <a:rPr lang="fi-FI" dirty="0" smtClean="0">
                <a:latin typeface="Calibri" charset="0"/>
              </a:rPr>
              <a:t>2 </a:t>
            </a:r>
            <a:r>
              <a:rPr lang="fi-FI" dirty="0">
                <a:latin typeface="Calibri" charset="0"/>
              </a:rPr>
              <a:t>Opetussuunnitelmaan perustuvan viitekehyksen ja tutkimusperustaisen </a:t>
            </a:r>
            <a:r>
              <a:rPr lang="fi-FI" dirty="0" err="1" smtClean="0">
                <a:latin typeface="Calibri" charset="0"/>
              </a:rPr>
              <a:t>laatukriteeristön</a:t>
            </a:r>
            <a:r>
              <a:rPr lang="fi-FI" dirty="0" smtClean="0">
                <a:latin typeface="Calibri" charset="0"/>
              </a:rPr>
              <a:t> rakentaminen </a:t>
            </a:r>
            <a:r>
              <a:rPr lang="fi-FI" dirty="0">
                <a:latin typeface="Calibri" charset="0"/>
              </a:rPr>
              <a:t>oppimispeleille ja virtuaaliympäristöille </a:t>
            </a:r>
          </a:p>
        </p:txBody>
      </p:sp>
      <p:sp>
        <p:nvSpPr>
          <p:cNvPr id="2" name="Suorakulmio 1"/>
          <p:cNvSpPr/>
          <p:nvPr/>
        </p:nvSpPr>
        <p:spPr>
          <a:xfrm>
            <a:off x="0" y="5005750"/>
            <a:ext cx="9144000" cy="1754327"/>
          </a:xfrm>
          <a:prstGeom prst="rect">
            <a:avLst/>
          </a:prstGeom>
        </p:spPr>
        <p:txBody>
          <a:bodyPr wrap="square">
            <a:spAutoFit/>
          </a:bodyPr>
          <a:lstStyle/>
          <a:p>
            <a:r>
              <a:rPr lang="fi-FI" dirty="0"/>
              <a:t>Perusteluni:</a:t>
            </a:r>
          </a:p>
          <a:p>
            <a:r>
              <a:rPr lang="fi-FI" dirty="0" smtClean="0"/>
              <a:t>- Tästä </a:t>
            </a:r>
            <a:r>
              <a:rPr lang="fi-FI" dirty="0"/>
              <a:t>emme tiedä riittävästi. Tiedämme, että tutkimusta hankkeessa oli, mutta kannaltamme tärkeintä case </a:t>
            </a:r>
            <a:r>
              <a:rPr lang="fi-FI" dirty="0" err="1"/>
              <a:t>studieseja</a:t>
            </a:r>
            <a:r>
              <a:rPr lang="fi-FI" dirty="0"/>
              <a:t> ei Unelmakoulusta tehty.</a:t>
            </a:r>
            <a:r>
              <a:rPr lang="fi-FI" dirty="0" smtClean="0"/>
              <a:t>;</a:t>
            </a:r>
          </a:p>
          <a:p>
            <a:pPr marL="285750" indent="-285750">
              <a:buFontTx/>
              <a:buChar char="-"/>
            </a:pPr>
            <a:r>
              <a:rPr lang="fi-FI" dirty="0" smtClean="0"/>
              <a:t>Koordinaatiohankkeen </a:t>
            </a:r>
            <a:r>
              <a:rPr lang="fi-FI" dirty="0"/>
              <a:t>ja kehittämishankkeiden </a:t>
            </a:r>
            <a:r>
              <a:rPr lang="fi-FI" dirty="0" err="1"/>
              <a:t>laatukriteeristön</a:t>
            </a:r>
            <a:r>
              <a:rPr lang="fi-FI" dirty="0"/>
              <a:t>? hedelmiä korjataan varmasti meneillään olevalla </a:t>
            </a:r>
            <a:r>
              <a:rPr lang="fi-FI" dirty="0" err="1"/>
              <a:t>ops-kierroksella</a:t>
            </a:r>
            <a:r>
              <a:rPr lang="fi-FI" dirty="0"/>
              <a:t>. ; </a:t>
            </a:r>
            <a:endParaRPr lang="fi-FI" dirty="0" smtClean="0"/>
          </a:p>
          <a:p>
            <a:pPr marL="285750" indent="-285750">
              <a:buFontTx/>
              <a:buChar char="-"/>
            </a:pPr>
            <a:r>
              <a:rPr lang="fi-FI" dirty="0" smtClean="0"/>
              <a:t>Onko </a:t>
            </a:r>
            <a:r>
              <a:rPr lang="fi-FI" dirty="0"/>
              <a:t>tämä olemassa?</a:t>
            </a:r>
          </a:p>
        </p:txBody>
      </p:sp>
      <p:graphicFrame>
        <p:nvGraphicFramePr>
          <p:cNvPr id="6" name="Kaavio 5"/>
          <p:cNvGraphicFramePr>
            <a:graphicFrameLocks/>
          </p:cNvGraphicFramePr>
          <p:nvPr>
            <p:extLst>
              <p:ext uri="{D42A27DB-BD31-4B8C-83A1-F6EECF244321}">
                <p14:modId xmlns:p14="http://schemas.microsoft.com/office/powerpoint/2010/main" val="2476148860"/>
              </p:ext>
            </p:extLst>
          </p:nvPr>
        </p:nvGraphicFramePr>
        <p:xfrm>
          <a:off x="0" y="1634027"/>
          <a:ext cx="9144000" cy="354605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isällön paikkamerkki 2"/>
          <p:cNvSpPr>
            <a:spLocks noGrp="1"/>
          </p:cNvSpPr>
          <p:nvPr>
            <p:ph idx="1"/>
          </p:nvPr>
        </p:nvSpPr>
        <p:spPr>
          <a:xfrm>
            <a:off x="-136770" y="75346"/>
            <a:ext cx="10096197" cy="4525962"/>
          </a:xfrm>
        </p:spPr>
        <p:txBody>
          <a:bodyPr/>
          <a:lstStyle/>
          <a:p>
            <a:pPr eaLnBrk="1" hangingPunct="1"/>
            <a:r>
              <a:rPr lang="fi-FI" sz="2800" dirty="0">
                <a:latin typeface="Calibri" charset="0"/>
              </a:rPr>
              <a:t>3. </a:t>
            </a:r>
            <a:r>
              <a:rPr lang="fi-FI" sz="2800" dirty="0" err="1">
                <a:latin typeface="Calibri" charset="0"/>
              </a:rPr>
              <a:t>Kriteeristön</a:t>
            </a:r>
            <a:r>
              <a:rPr lang="fi-FI" sz="2800" dirty="0">
                <a:latin typeface="Calibri" charset="0"/>
              </a:rPr>
              <a:t> mukaan arvioituja oppimispelejä ja virtuaaliympäristöjä sekä niiden käyttöön liittyviä </a:t>
            </a:r>
            <a:r>
              <a:rPr lang="fi-FI" sz="2800" dirty="0" smtClean="0">
                <a:latin typeface="Calibri" charset="0"/>
              </a:rPr>
              <a:t>hyviä</a:t>
            </a:r>
          </a:p>
          <a:p>
            <a:pPr marL="0" indent="0" eaLnBrk="1" hangingPunct="1">
              <a:buNone/>
            </a:pPr>
            <a:r>
              <a:rPr lang="fi-FI" sz="2800" dirty="0" smtClean="0">
                <a:latin typeface="Calibri" charset="0"/>
              </a:rPr>
              <a:t> </a:t>
            </a:r>
            <a:r>
              <a:rPr lang="fi-FI" sz="2800" dirty="0">
                <a:latin typeface="Calibri" charset="0"/>
              </a:rPr>
              <a:t>käytäntöjä kokoavan ja levittävän verkkopalvelun rakentaminen,</a:t>
            </a:r>
          </a:p>
        </p:txBody>
      </p:sp>
      <p:sp>
        <p:nvSpPr>
          <p:cNvPr id="2" name="Suorakulmio 1"/>
          <p:cNvSpPr/>
          <p:nvPr/>
        </p:nvSpPr>
        <p:spPr>
          <a:xfrm>
            <a:off x="97694" y="4598328"/>
            <a:ext cx="9280769" cy="2308324"/>
          </a:xfrm>
          <a:prstGeom prst="rect">
            <a:avLst/>
          </a:prstGeom>
        </p:spPr>
        <p:txBody>
          <a:bodyPr wrap="square">
            <a:spAutoFit/>
          </a:bodyPr>
          <a:lstStyle/>
          <a:p>
            <a:r>
              <a:rPr lang="fi-FI" dirty="0"/>
              <a:t>Perusteluni:</a:t>
            </a:r>
          </a:p>
          <a:p>
            <a:r>
              <a:rPr lang="fi-FI" dirty="0" smtClean="0"/>
              <a:t>- Toistaiseksi </a:t>
            </a:r>
            <a:r>
              <a:rPr lang="fi-FI" dirty="0"/>
              <a:t>olemme kokeneet enemmänkin verkoston keskinäisen </a:t>
            </a:r>
            <a:r>
              <a:rPr lang="fi-FI" dirty="0" err="1"/>
              <a:t>informaalimman</a:t>
            </a:r>
            <a:r>
              <a:rPr lang="fi-FI" dirty="0"/>
              <a:t> jakamisen olleen arvokkaampaa ja samoin printtituotteet olivat erinomaisia.</a:t>
            </a:r>
            <a:r>
              <a:rPr lang="fi-FI" dirty="0" smtClean="0"/>
              <a:t>;</a:t>
            </a:r>
          </a:p>
          <a:p>
            <a:pPr marL="285750" indent="-285750">
              <a:buFontTx/>
              <a:buChar char="-"/>
            </a:pPr>
            <a:r>
              <a:rPr lang="fi-FI" dirty="0" err="1" smtClean="0"/>
              <a:t>OVI</a:t>
            </a:r>
            <a:r>
              <a:rPr lang="fi-FI" dirty="0" err="1"/>
              <a:t>-verkkosivu</a:t>
            </a:r>
            <a:r>
              <a:rPr lang="fi-FI" dirty="0"/>
              <a:t> on ollut hyvä portaali oppimispelien maailmaan. Lukio-opetukseen soveltuvia oppimispelejä oli kuitenkin tarjolla niukasti</a:t>
            </a:r>
            <a:r>
              <a:rPr lang="fi-FI" dirty="0" smtClean="0"/>
              <a:t>;</a:t>
            </a:r>
          </a:p>
          <a:p>
            <a:pPr marL="285750" indent="-285750">
              <a:buFontTx/>
              <a:buChar char="-"/>
            </a:pPr>
            <a:r>
              <a:rPr lang="fi-FI" dirty="0" smtClean="0"/>
              <a:t> </a:t>
            </a:r>
            <a:r>
              <a:rPr lang="fi-FI" dirty="0"/>
              <a:t>Laaja alue, mutta hyvin olette saaneet kerättyä </a:t>
            </a:r>
            <a:r>
              <a:rPr lang="fi-FI" dirty="0" err="1" smtClean="0"/>
              <a:t>tetoa</a:t>
            </a:r>
            <a:endParaRPr lang="fi-FI" dirty="0" smtClean="0"/>
          </a:p>
          <a:p>
            <a:pPr marL="285750" indent="-285750">
              <a:buFontTx/>
              <a:buChar char="-"/>
            </a:pPr>
            <a:r>
              <a:rPr lang="fi-FI" dirty="0"/>
              <a:t>Virtuaaliympäristöistä ja peleistä on koottu erittäin kattava kokoelma. Haasteena on sen pitäminen ajan tasalla sekä teknisesti (linkkien toimivuus) että sisällöllisesti.</a:t>
            </a:r>
          </a:p>
        </p:txBody>
      </p:sp>
      <p:graphicFrame>
        <p:nvGraphicFramePr>
          <p:cNvPr id="6" name="Kaavio 5"/>
          <p:cNvGraphicFramePr>
            <a:graphicFrameLocks/>
          </p:cNvGraphicFramePr>
          <p:nvPr>
            <p:extLst>
              <p:ext uri="{D42A27DB-BD31-4B8C-83A1-F6EECF244321}">
                <p14:modId xmlns:p14="http://schemas.microsoft.com/office/powerpoint/2010/main" val="3166829115"/>
              </p:ext>
            </p:extLst>
          </p:nvPr>
        </p:nvGraphicFramePr>
        <p:xfrm>
          <a:off x="97694" y="2057399"/>
          <a:ext cx="9046306" cy="272421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isällön paikkamerkki 2"/>
          <p:cNvSpPr>
            <a:spLocks noGrp="1"/>
          </p:cNvSpPr>
          <p:nvPr>
            <p:ph idx="1"/>
          </p:nvPr>
        </p:nvSpPr>
        <p:spPr>
          <a:xfrm>
            <a:off x="0" y="285750"/>
            <a:ext cx="9143999" cy="4525963"/>
          </a:xfrm>
        </p:spPr>
        <p:txBody>
          <a:bodyPr/>
          <a:lstStyle/>
          <a:p>
            <a:pPr eaLnBrk="1" hangingPunct="1"/>
            <a:r>
              <a:rPr lang="fi-FI" sz="2800" dirty="0" smtClean="0">
                <a:latin typeface="Calibri" charset="0"/>
              </a:rPr>
              <a:t>4. Opetussuunnitelmapohjaisia </a:t>
            </a:r>
            <a:r>
              <a:rPr lang="fi-FI" sz="2800" dirty="0">
                <a:latin typeface="Calibri" charset="0"/>
              </a:rPr>
              <a:t>oppimistehtäviä sisältävien yleissivistävän koulutuksen virtuaalimaailmapilottien toteuttaminen </a:t>
            </a:r>
          </a:p>
        </p:txBody>
      </p:sp>
      <p:sp>
        <p:nvSpPr>
          <p:cNvPr id="2" name="Suorakulmio 1"/>
          <p:cNvSpPr/>
          <p:nvPr/>
        </p:nvSpPr>
        <p:spPr>
          <a:xfrm>
            <a:off x="0" y="4847368"/>
            <a:ext cx="9280769" cy="1754327"/>
          </a:xfrm>
          <a:prstGeom prst="rect">
            <a:avLst/>
          </a:prstGeom>
        </p:spPr>
        <p:txBody>
          <a:bodyPr wrap="square">
            <a:spAutoFit/>
          </a:bodyPr>
          <a:lstStyle/>
          <a:p>
            <a:r>
              <a:rPr lang="fi-FI" dirty="0"/>
              <a:t>Perusteluni:</a:t>
            </a:r>
          </a:p>
          <a:p>
            <a:r>
              <a:rPr lang="fi-FI" dirty="0" smtClean="0"/>
              <a:t>-    Työ </a:t>
            </a:r>
            <a:r>
              <a:rPr lang="fi-FI" dirty="0"/>
              <a:t>on tämän suhteen koko maalimassa vasta alussa. Koen, että tässä hankkeessa tehtiin parhaamme, mutta ei se vielä valmiiksi tullut.</a:t>
            </a:r>
            <a:r>
              <a:rPr lang="fi-FI" dirty="0" smtClean="0"/>
              <a:t>;</a:t>
            </a:r>
          </a:p>
          <a:p>
            <a:pPr marL="285750" indent="-285750">
              <a:buFontTx/>
              <a:buChar char="-"/>
            </a:pPr>
            <a:r>
              <a:rPr lang="fi-FI" dirty="0" smtClean="0"/>
              <a:t>Esim</a:t>
            </a:r>
            <a:r>
              <a:rPr lang="fi-FI" dirty="0"/>
              <a:t>. Second Life -virtuaalimaailman opetuskäyttö jäi esittelyn asteelle.; </a:t>
            </a:r>
            <a:endParaRPr lang="fi-FI" dirty="0" smtClean="0"/>
          </a:p>
          <a:p>
            <a:pPr marL="285750" indent="-285750">
              <a:buFontTx/>
              <a:buChar char="-"/>
            </a:pPr>
            <a:r>
              <a:rPr lang="fi-FI" dirty="0" err="1" smtClean="0"/>
              <a:t>Facebook</a:t>
            </a:r>
            <a:r>
              <a:rPr lang="fi-FI" dirty="0" smtClean="0"/>
              <a:t> </a:t>
            </a:r>
            <a:r>
              <a:rPr lang="fi-FI" dirty="0"/>
              <a:t>on toiminut hienosti keräämällä ihmisiä teeman ympärille - mutta tietoa muualla tapahtuvasta toiminnasta ei ole välttämättä jaettu koordinointihankeen kautta</a:t>
            </a:r>
          </a:p>
        </p:txBody>
      </p:sp>
      <p:graphicFrame>
        <p:nvGraphicFramePr>
          <p:cNvPr id="6" name="Kaavio 5"/>
          <p:cNvGraphicFramePr>
            <a:graphicFrameLocks/>
          </p:cNvGraphicFramePr>
          <p:nvPr>
            <p:extLst>
              <p:ext uri="{D42A27DB-BD31-4B8C-83A1-F6EECF244321}">
                <p14:modId xmlns:p14="http://schemas.microsoft.com/office/powerpoint/2010/main" val="3770616441"/>
              </p:ext>
            </p:extLst>
          </p:nvPr>
        </p:nvGraphicFramePr>
        <p:xfrm>
          <a:off x="0" y="1987885"/>
          <a:ext cx="9144000" cy="28238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isällön paikkamerkki 2"/>
          <p:cNvSpPr>
            <a:spLocks noGrp="1"/>
          </p:cNvSpPr>
          <p:nvPr>
            <p:ph idx="1"/>
          </p:nvPr>
        </p:nvSpPr>
        <p:spPr>
          <a:xfrm>
            <a:off x="224091" y="31352"/>
            <a:ext cx="9144000" cy="4525963"/>
          </a:xfrm>
        </p:spPr>
        <p:txBody>
          <a:bodyPr/>
          <a:lstStyle/>
          <a:p>
            <a:pPr marL="0" indent="0" eaLnBrk="1" hangingPunct="1">
              <a:buNone/>
            </a:pPr>
            <a:r>
              <a:rPr lang="fi-FI" sz="2800" dirty="0" smtClean="0">
                <a:latin typeface="Calibri" charset="0"/>
              </a:rPr>
              <a:t> </a:t>
            </a:r>
            <a:r>
              <a:rPr lang="fi-FI" sz="2800" dirty="0">
                <a:latin typeface="Calibri" charset="0"/>
              </a:rPr>
              <a:t>5. - Oppimispelien ja virtuaalimaailmojen pedagogisesti mielekkääseen käyttöön liittyvä koulutus ja tiedon levitys </a:t>
            </a:r>
          </a:p>
        </p:txBody>
      </p:sp>
      <p:sp>
        <p:nvSpPr>
          <p:cNvPr id="2" name="Suorakulmio 1"/>
          <p:cNvSpPr/>
          <p:nvPr/>
        </p:nvSpPr>
        <p:spPr>
          <a:xfrm>
            <a:off x="0" y="4359364"/>
            <a:ext cx="9144000" cy="2585323"/>
          </a:xfrm>
          <a:prstGeom prst="rect">
            <a:avLst/>
          </a:prstGeom>
        </p:spPr>
        <p:txBody>
          <a:bodyPr wrap="square">
            <a:spAutoFit/>
          </a:bodyPr>
          <a:lstStyle/>
          <a:p>
            <a:r>
              <a:rPr lang="fi-FI" dirty="0"/>
              <a:t>Perusteluni:</a:t>
            </a:r>
          </a:p>
          <a:p>
            <a:pPr marL="285750" indent="-285750">
              <a:buFontTx/>
              <a:buChar char="-"/>
            </a:pPr>
            <a:r>
              <a:rPr lang="fi-FI" dirty="0" smtClean="0"/>
              <a:t>Tiedon </a:t>
            </a:r>
            <a:r>
              <a:rPr lang="fi-FI" dirty="0"/>
              <a:t>välitys oli tehokasta juuri tuosta verkostoitumissyystä.</a:t>
            </a:r>
            <a:r>
              <a:rPr lang="fi-FI" dirty="0" smtClean="0"/>
              <a:t>;</a:t>
            </a:r>
          </a:p>
          <a:p>
            <a:pPr marL="285750" indent="-285750">
              <a:buFontTx/>
              <a:buChar char="-"/>
            </a:pPr>
            <a:r>
              <a:rPr lang="fi-FI" dirty="0" smtClean="0"/>
              <a:t> </a:t>
            </a:r>
            <a:r>
              <a:rPr lang="fi-FI" dirty="0"/>
              <a:t>Kehittämishankkeille tarjottuja koulutuksia tai koulutuskalenterimaista esittelyä olisi voinut olla enemmänkin. Myös koulutuksista saatujen oppien levittäminen koko hankeverkoston käyttöön olisi tärkeää.</a:t>
            </a:r>
            <a:r>
              <a:rPr lang="fi-FI" dirty="0" smtClean="0"/>
              <a:t>;</a:t>
            </a:r>
          </a:p>
          <a:p>
            <a:pPr marL="285750" indent="-285750">
              <a:buFontTx/>
              <a:buChar char="-"/>
            </a:pPr>
            <a:r>
              <a:rPr lang="fi-FI" dirty="0" smtClean="0"/>
              <a:t> </a:t>
            </a:r>
            <a:r>
              <a:rPr lang="fi-FI" dirty="0"/>
              <a:t>Hyvien käytäntöjen portaalista ei löydy tarpeeksi </a:t>
            </a:r>
            <a:r>
              <a:rPr lang="fi-FI" dirty="0" smtClean="0"/>
              <a:t>tietoa</a:t>
            </a:r>
          </a:p>
          <a:p>
            <a:pPr marL="285750" indent="-285750">
              <a:buFontTx/>
              <a:buChar char="-"/>
            </a:pPr>
            <a:r>
              <a:rPr lang="fi-FI" dirty="0"/>
              <a:t>Erilaisia koulutustilaisuuksia ja seminaareja on järjestetty runsaasti eri puolilla maata. Myös mm. hankkeen tuottamista julkaisuista on kantautunut hyvin positiivista palautetta hankkeen ulkopuolisilta tahoilta; ne on koettu hyödyllisiksi ja niitä on jaettu eteenpäin.</a:t>
            </a:r>
          </a:p>
        </p:txBody>
      </p:sp>
      <p:graphicFrame>
        <p:nvGraphicFramePr>
          <p:cNvPr id="6" name="Kaavio 5"/>
          <p:cNvGraphicFramePr>
            <a:graphicFrameLocks/>
          </p:cNvGraphicFramePr>
          <p:nvPr>
            <p:extLst>
              <p:ext uri="{D42A27DB-BD31-4B8C-83A1-F6EECF244321}">
                <p14:modId xmlns:p14="http://schemas.microsoft.com/office/powerpoint/2010/main" val="1614345222"/>
              </p:ext>
            </p:extLst>
          </p:nvPr>
        </p:nvGraphicFramePr>
        <p:xfrm>
          <a:off x="0" y="1045977"/>
          <a:ext cx="9144000" cy="328735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isällön paikkamerkki 2"/>
          <p:cNvSpPr>
            <a:spLocks noGrp="1"/>
          </p:cNvSpPr>
          <p:nvPr>
            <p:ph idx="1"/>
          </p:nvPr>
        </p:nvSpPr>
        <p:spPr>
          <a:xfrm>
            <a:off x="149394" y="-77520"/>
            <a:ext cx="9144000" cy="4525962"/>
          </a:xfrm>
        </p:spPr>
        <p:txBody>
          <a:bodyPr/>
          <a:lstStyle/>
          <a:p>
            <a:pPr marL="0" indent="0" eaLnBrk="1" hangingPunct="1">
              <a:buNone/>
            </a:pPr>
            <a:r>
              <a:rPr lang="fi-FI" sz="2000" b="1" dirty="0">
                <a:latin typeface="Calibri" charset="0"/>
              </a:rPr>
              <a:t>Mitkä tekijät edistivät ja mitkä hidastivat/ estivät tavoitteiden saavuttamista</a:t>
            </a:r>
            <a:r>
              <a:rPr lang="fi-FI" sz="2000" b="1" dirty="0" smtClean="0">
                <a:latin typeface="Calibri" charset="0"/>
              </a:rPr>
              <a:t>?</a:t>
            </a:r>
          </a:p>
          <a:p>
            <a:pPr marL="0" indent="0" eaLnBrk="1" hangingPunct="1">
              <a:buNone/>
            </a:pPr>
            <a:r>
              <a:rPr lang="fi-FI" sz="1800" dirty="0" smtClean="0">
                <a:latin typeface="Calibri" charset="0"/>
              </a:rPr>
              <a:t>- Hankkeessa </a:t>
            </a:r>
            <a:r>
              <a:rPr lang="fi-FI" sz="1800" dirty="0">
                <a:latin typeface="Calibri" charset="0"/>
              </a:rPr>
              <a:t>mukana olleet tahot toimivat erinomaisesti yhteen ja tavoitteen suuntaisesti. </a:t>
            </a:r>
            <a:endParaRPr lang="fi-FI" sz="1800" dirty="0" smtClean="0">
              <a:latin typeface="Calibri" charset="0"/>
            </a:endParaRPr>
          </a:p>
          <a:p>
            <a:pPr marL="0" indent="0" eaLnBrk="1" hangingPunct="1">
              <a:buNone/>
            </a:pPr>
            <a:r>
              <a:rPr lang="fi-FI" sz="1800" dirty="0" smtClean="0">
                <a:latin typeface="Calibri" charset="0"/>
              </a:rPr>
              <a:t>. Hidasteena </a:t>
            </a:r>
            <a:r>
              <a:rPr lang="fi-FI" sz="1800" dirty="0">
                <a:latin typeface="Calibri" charset="0"/>
              </a:rPr>
              <a:t>koin opettajien asenteet. Sähköiset ympäristöt, puhumattakaan virtuaalimaailmoista, eivät ole vielä tuttuja, eikä siksi luontevia työskentelykenttiä opettajille. </a:t>
            </a:r>
            <a:endParaRPr lang="fi-FI" sz="1800" dirty="0" smtClean="0">
              <a:latin typeface="Calibri" charset="0"/>
            </a:endParaRPr>
          </a:p>
          <a:p>
            <a:pPr marL="0" indent="0" eaLnBrk="1" hangingPunct="1">
              <a:buNone/>
            </a:pPr>
            <a:r>
              <a:rPr lang="fi-FI" sz="1800" dirty="0" smtClean="0">
                <a:latin typeface="Calibri" charset="0"/>
              </a:rPr>
              <a:t>- Ilman </a:t>
            </a:r>
            <a:r>
              <a:rPr lang="fi-FI" sz="1800" dirty="0">
                <a:latin typeface="Calibri" charset="0"/>
              </a:rPr>
              <a:t>pedagogisesti mielekkäitä ja houkuttelevia malleja pysytään perinteisessä tavassa työskennellä. </a:t>
            </a:r>
            <a:endParaRPr lang="fi-FI" sz="1800" dirty="0" smtClean="0">
              <a:latin typeface="Calibri" charset="0"/>
            </a:endParaRPr>
          </a:p>
          <a:p>
            <a:pPr eaLnBrk="1" hangingPunct="1">
              <a:buFontTx/>
              <a:buChar char="-"/>
            </a:pPr>
            <a:r>
              <a:rPr lang="fi-FI" sz="1800" dirty="0" smtClean="0">
                <a:latin typeface="Calibri" charset="0"/>
              </a:rPr>
              <a:t>Teknologian </a:t>
            </a:r>
            <a:r>
              <a:rPr lang="fi-FI" sz="1800" dirty="0">
                <a:latin typeface="Calibri" charset="0"/>
              </a:rPr>
              <a:t>haltuunotto koetaan työlääksi, ylimääräiseksi työksi, johon ei ole mitään velvoitetta</a:t>
            </a:r>
            <a:r>
              <a:rPr lang="fi-FI" sz="1800" dirty="0" smtClean="0">
                <a:latin typeface="Calibri" charset="0"/>
              </a:rPr>
              <a:t>.</a:t>
            </a:r>
          </a:p>
          <a:p>
            <a:pPr eaLnBrk="1" hangingPunct="1">
              <a:buFontTx/>
              <a:buChar char="-"/>
            </a:pPr>
            <a:r>
              <a:rPr lang="fi-FI" sz="1800" dirty="0" smtClean="0">
                <a:latin typeface="Calibri" charset="0"/>
              </a:rPr>
              <a:t>Kehittäminen </a:t>
            </a:r>
            <a:r>
              <a:rPr lang="fi-FI" sz="1800" dirty="0">
                <a:latin typeface="Calibri" charset="0"/>
              </a:rPr>
              <a:t>yleensäkin on hidasta. Hienoa oli kuitenkin, että hankkeessa tuotiin esille juuri koulussa syntyneitä käytänteitä. Sitä lisää.</a:t>
            </a:r>
          </a:p>
          <a:p>
            <a:pPr eaLnBrk="1" hangingPunct="1">
              <a:buFontTx/>
              <a:buChar char="-"/>
            </a:pPr>
            <a:r>
              <a:rPr lang="fi-FI" sz="1800" dirty="0" smtClean="0">
                <a:latin typeface="Calibri" charset="0"/>
              </a:rPr>
              <a:t>Kehittämishankkeiden </a:t>
            </a:r>
            <a:r>
              <a:rPr lang="fi-FI" sz="1800" dirty="0">
                <a:latin typeface="Calibri" charset="0"/>
              </a:rPr>
              <a:t>yhteistyöfoorumin puuttuminen piti kehittämishankkeet aika </a:t>
            </a:r>
            <a:r>
              <a:rPr lang="fi-FI" sz="1800" dirty="0" err="1">
                <a:latin typeface="Calibri" charset="0"/>
              </a:rPr>
              <a:t>irtaalla</a:t>
            </a:r>
            <a:r>
              <a:rPr lang="fi-FI" sz="1800" dirty="0">
                <a:latin typeface="Calibri" charset="0"/>
              </a:rPr>
              <a:t> toisistaan.</a:t>
            </a:r>
          </a:p>
          <a:p>
            <a:pPr eaLnBrk="1" hangingPunct="1">
              <a:buFontTx/>
              <a:buChar char="-"/>
            </a:pPr>
            <a:r>
              <a:rPr lang="fi-FI" sz="1800" dirty="0" err="1" smtClean="0">
                <a:latin typeface="Calibri" charset="0"/>
              </a:rPr>
              <a:t>OVI</a:t>
            </a:r>
            <a:r>
              <a:rPr lang="fi-FI" sz="1800" dirty="0" err="1">
                <a:latin typeface="Calibri" charset="0"/>
              </a:rPr>
              <a:t>-hanke</a:t>
            </a:r>
            <a:r>
              <a:rPr lang="fi-FI" sz="1800" dirty="0">
                <a:latin typeface="Calibri" charset="0"/>
              </a:rPr>
              <a:t> käynnistyi tilanteessa, jossa pelit ja virtuaalimaailmat olivat opetuksen kannalta suhteellisen marginaalisia. Hanke on onnistunut nostamaan alueen aallon harjalle ja tarjonnut opettajille konkreettista apua koulun arkeen - massoittain.</a:t>
            </a:r>
          </a:p>
          <a:p>
            <a:pPr eaLnBrk="1" hangingPunct="1">
              <a:buFontTx/>
              <a:buChar char="-"/>
            </a:pPr>
            <a:r>
              <a:rPr lang="fi-FI" sz="1800" dirty="0" smtClean="0">
                <a:latin typeface="Calibri" charset="0"/>
              </a:rPr>
              <a:t>Määräaika </a:t>
            </a:r>
            <a:r>
              <a:rPr lang="fi-FI" sz="1800" dirty="0">
                <a:latin typeface="Calibri" charset="0"/>
              </a:rPr>
              <a:t>on liian lyhyt. Oppimispelien laatu ja niiden määrä.</a:t>
            </a:r>
          </a:p>
          <a:p>
            <a:pPr eaLnBrk="1" hangingPunct="1">
              <a:buFontTx/>
              <a:buChar char="-"/>
            </a:pPr>
            <a:r>
              <a:rPr lang="fi-FI" sz="1800" dirty="0" err="1" smtClean="0">
                <a:latin typeface="Calibri" charset="0"/>
              </a:rPr>
              <a:t>OVI</a:t>
            </a:r>
            <a:r>
              <a:rPr lang="fi-FI" sz="1800" dirty="0" err="1">
                <a:latin typeface="Calibri" charset="0"/>
              </a:rPr>
              <a:t>-hanke</a:t>
            </a:r>
            <a:r>
              <a:rPr lang="fi-FI" sz="1800" dirty="0">
                <a:latin typeface="Calibri" charset="0"/>
              </a:rPr>
              <a:t> käynnistyi tilanteessa, jossa pelit ja virtuaalimaailmat olivat opetuksen kannalta suhteellisen marginaalisia. Hanke on onnistunut nostamaan alueen aallon harjalle ja tarjonnut opettajille konkreettista apua koulun arkeen - massoittain</a:t>
            </a:r>
            <a:r>
              <a:rPr lang="fi-FI" sz="1800" dirty="0" smtClean="0">
                <a:latin typeface="Calibri" charset="0"/>
              </a:rPr>
              <a:t>.</a:t>
            </a:r>
          </a:p>
          <a:p>
            <a:pPr eaLnBrk="1" hangingPunct="1">
              <a:buFontTx/>
              <a:buChar char="-"/>
            </a:pPr>
            <a:r>
              <a:rPr lang="fi-FI" sz="1800" dirty="0">
                <a:latin typeface="Calibri" charset="0"/>
              </a:rPr>
              <a:t>Tavoitteiden saavuttamista edistivät erityisesti hankkeen monipuoliset toimintamuodot, jotka pyrkivät tavoittamaan laajasti eri toimijoita ja tahoja. Haasteena puolestaan se, että laajan verkoston kaikkia toimijoita voi olla hankalaa saada osallistumaan yhtä aktiivisesti hanketoimintaan.</a:t>
            </a:r>
            <a:endParaRPr lang="fi-FI" sz="1800" dirty="0" smtClean="0">
              <a:latin typeface="Calibri" charset="0"/>
            </a:endParaRPr>
          </a:p>
          <a:p>
            <a:pPr eaLnBrk="1" hangingPunct="1">
              <a:buFontTx/>
              <a:buChar char="-"/>
            </a:pPr>
            <a:endParaRPr lang="fi-FI" sz="2000" dirty="0">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isällön paikkamerkki 2"/>
          <p:cNvSpPr>
            <a:spLocks noGrp="1"/>
          </p:cNvSpPr>
          <p:nvPr>
            <p:ph idx="1"/>
          </p:nvPr>
        </p:nvSpPr>
        <p:spPr>
          <a:xfrm>
            <a:off x="457200" y="330200"/>
            <a:ext cx="8229600" cy="4525963"/>
          </a:xfrm>
        </p:spPr>
        <p:txBody>
          <a:bodyPr/>
          <a:lstStyle/>
          <a:p>
            <a:pPr eaLnBrk="1" hangingPunct="1"/>
            <a:r>
              <a:rPr lang="fi-FI" sz="2400" b="1" dirty="0">
                <a:latin typeface="Calibri" charset="0"/>
              </a:rPr>
              <a:t> Ehdotus tulevaksi toiminnaksi</a:t>
            </a:r>
            <a:r>
              <a:rPr lang="fi-FI" sz="2400" b="1" dirty="0" smtClean="0">
                <a:latin typeface="Calibri" charset="0"/>
              </a:rPr>
              <a:t>?</a:t>
            </a:r>
          </a:p>
          <a:p>
            <a:pPr eaLnBrk="1" hangingPunct="1"/>
            <a:endParaRPr lang="fi-FI" sz="2400" b="1" dirty="0">
              <a:latin typeface="Calibri" charset="0"/>
            </a:endParaRPr>
          </a:p>
          <a:p>
            <a:pPr eaLnBrk="1" hangingPunct="1"/>
            <a:endParaRPr lang="fi-FI" sz="2400" b="1" dirty="0">
              <a:latin typeface="Calibri" charset="0"/>
            </a:endParaRPr>
          </a:p>
          <a:p>
            <a:pPr eaLnBrk="1" hangingPunct="1"/>
            <a:r>
              <a:rPr lang="fi-FI" sz="2000" dirty="0" smtClean="0">
                <a:latin typeface="Calibri" charset="0"/>
              </a:rPr>
              <a:t>Koordinaatiohankkeet </a:t>
            </a:r>
            <a:r>
              <a:rPr lang="fi-FI" sz="2000" dirty="0">
                <a:latin typeface="Calibri" charset="0"/>
              </a:rPr>
              <a:t>tarpeellisia jatkossakin tukemaan kehittämishankkeiden toimintaa ja kokoamaan niiden tuloksia suuremmiksi kokonaisuuksiksi.</a:t>
            </a:r>
          </a:p>
          <a:p>
            <a:pPr eaLnBrk="1" hangingPunct="1"/>
            <a:r>
              <a:rPr lang="fi-FI" sz="2000" dirty="0" smtClean="0">
                <a:latin typeface="Calibri" charset="0"/>
              </a:rPr>
              <a:t> </a:t>
            </a:r>
            <a:r>
              <a:rPr lang="fi-FI" sz="2000" dirty="0">
                <a:latin typeface="Calibri" charset="0"/>
              </a:rPr>
              <a:t>Yhteisiä seminaareja</a:t>
            </a:r>
          </a:p>
          <a:p>
            <a:pPr eaLnBrk="1" hangingPunct="1"/>
            <a:r>
              <a:rPr lang="fi-FI" sz="2000" dirty="0" smtClean="0">
                <a:latin typeface="Calibri" charset="0"/>
              </a:rPr>
              <a:t>Verkosto </a:t>
            </a:r>
            <a:r>
              <a:rPr lang="fi-FI" sz="2000" dirty="0">
                <a:latin typeface="Calibri" charset="0"/>
              </a:rPr>
              <a:t>olisi surullista menettää. Jotain jatkoa olisi mielenkiintoista saada.</a:t>
            </a:r>
          </a:p>
          <a:p>
            <a:pPr eaLnBrk="1" hangingPunct="1"/>
            <a:r>
              <a:rPr lang="fi-FI" sz="2000" dirty="0" smtClean="0">
                <a:latin typeface="Calibri" charset="0"/>
              </a:rPr>
              <a:t> </a:t>
            </a:r>
            <a:r>
              <a:rPr lang="fi-FI" sz="2000" dirty="0">
                <a:latin typeface="Calibri" charset="0"/>
              </a:rPr>
              <a:t>Helppokäyttöisen, vuorovaikutteisen hankefoorumin/säännöllisen </a:t>
            </a:r>
            <a:r>
              <a:rPr lang="fi-FI" sz="2000" dirty="0" err="1">
                <a:latin typeface="Calibri" charset="0"/>
              </a:rPr>
              <a:t>postituslistan/blogin</a:t>
            </a:r>
            <a:r>
              <a:rPr lang="fi-FI" sz="2000" dirty="0">
                <a:latin typeface="Calibri" charset="0"/>
              </a:rPr>
              <a:t> tekeminen.</a:t>
            </a:r>
          </a:p>
          <a:p>
            <a:pPr eaLnBrk="1" hangingPunct="1"/>
            <a:r>
              <a:rPr lang="fi-FI" sz="2000" dirty="0" smtClean="0">
                <a:latin typeface="Calibri" charset="0"/>
              </a:rPr>
              <a:t>Toimintaa </a:t>
            </a:r>
            <a:r>
              <a:rPr lang="fi-FI" sz="2000" dirty="0">
                <a:latin typeface="Calibri" charset="0"/>
              </a:rPr>
              <a:t>pitäisi ehdottomasti jatkaa jossain muodossa.</a:t>
            </a:r>
          </a:p>
          <a:p>
            <a:pPr eaLnBrk="1" hangingPunct="1"/>
            <a:r>
              <a:rPr lang="fi-FI" sz="2000" dirty="0" smtClean="0">
                <a:latin typeface="Calibri" charset="0"/>
              </a:rPr>
              <a:t>Laajempia </a:t>
            </a:r>
            <a:r>
              <a:rPr lang="fi-FI" sz="2000" dirty="0">
                <a:latin typeface="Calibri" charset="0"/>
              </a:rPr>
              <a:t>kansallisia </a:t>
            </a:r>
            <a:r>
              <a:rPr lang="fi-FI" sz="2000" dirty="0" err="1">
                <a:latin typeface="Calibri" charset="0"/>
              </a:rPr>
              <a:t>kehitämishankkeita</a:t>
            </a:r>
            <a:r>
              <a:rPr lang="fi-FI" sz="2000" dirty="0">
                <a:latin typeface="Calibri" charset="0"/>
              </a:rPr>
              <a:t>, joissa peli o vain yksi osa-alue.</a:t>
            </a:r>
          </a:p>
          <a:p>
            <a:pPr eaLnBrk="1" hangingPunct="1"/>
            <a:r>
              <a:rPr lang="fi-FI" sz="2000" dirty="0" smtClean="0">
                <a:latin typeface="Calibri" charset="0"/>
              </a:rPr>
              <a:t>Toimintaa </a:t>
            </a:r>
            <a:r>
              <a:rPr lang="fi-FI" sz="2000" dirty="0">
                <a:latin typeface="Calibri" charset="0"/>
              </a:rPr>
              <a:t>pitäisi ehdottomasti jatkaa jossain muodossa</a:t>
            </a:r>
            <a:r>
              <a:rPr lang="fi-FI" sz="2000" dirty="0" smtClean="0">
                <a:latin typeface="Calibri" charset="0"/>
              </a:rPr>
              <a:t>.</a:t>
            </a:r>
          </a:p>
          <a:p>
            <a:pPr eaLnBrk="1" hangingPunct="1"/>
            <a:r>
              <a:rPr lang="fi-FI" sz="2000" dirty="0">
                <a:latin typeface="Calibri" charset="0"/>
              </a:rPr>
              <a:t>Ainakin seminaaritoiminnan jatkaminen sekä mahdolliset muut tavat, jotka tukisivat eri hankkeiden toimijoiden keskinäistä verkottumista ja tiedonjakoa.</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isällön paikkamerkki 2"/>
          <p:cNvSpPr>
            <a:spLocks noGrp="1"/>
          </p:cNvSpPr>
          <p:nvPr>
            <p:ph idx="1"/>
          </p:nvPr>
        </p:nvSpPr>
        <p:spPr>
          <a:xfrm>
            <a:off x="457200" y="409575"/>
            <a:ext cx="8229600" cy="4525963"/>
          </a:xfrm>
        </p:spPr>
        <p:txBody>
          <a:bodyPr/>
          <a:lstStyle/>
          <a:p>
            <a:pPr eaLnBrk="1" hangingPunct="1"/>
            <a:endParaRPr lang="fi-FI" sz="2000" dirty="0">
              <a:latin typeface="Calibri" charset="0"/>
            </a:endParaRPr>
          </a:p>
          <a:p>
            <a:pPr eaLnBrk="1" hangingPunct="1"/>
            <a:r>
              <a:rPr lang="fi-FI" sz="2400" b="1" dirty="0">
                <a:latin typeface="Calibri" charset="0"/>
              </a:rPr>
              <a:t>* Mitä arviointikriteerejä voidaan käyttää yhteisesti</a:t>
            </a:r>
            <a:r>
              <a:rPr lang="fi-FI" sz="2400" b="1" dirty="0" smtClean="0">
                <a:latin typeface="Calibri" charset="0"/>
              </a:rPr>
              <a:t>?</a:t>
            </a:r>
          </a:p>
          <a:p>
            <a:pPr eaLnBrk="1" hangingPunct="1"/>
            <a:endParaRPr lang="fi-FI" sz="2400" b="1" dirty="0">
              <a:latin typeface="Calibri" charset="0"/>
            </a:endParaRPr>
          </a:p>
          <a:p>
            <a:pPr eaLnBrk="1" hangingPunct="1"/>
            <a:r>
              <a:rPr lang="fi-FI" sz="2000" dirty="0" smtClean="0">
                <a:latin typeface="Calibri" charset="0"/>
              </a:rPr>
              <a:t>Minusta </a:t>
            </a:r>
            <a:r>
              <a:rPr lang="fi-FI" sz="2000" dirty="0">
                <a:latin typeface="Calibri" charset="0"/>
              </a:rPr>
              <a:t>ollaan vasta hyvien käytänteiden </a:t>
            </a:r>
            <a:r>
              <a:rPr lang="fi-FI" sz="2000" dirty="0" err="1">
                <a:latin typeface="Calibri" charset="0"/>
              </a:rPr>
              <a:t>jakamis</a:t>
            </a:r>
            <a:r>
              <a:rPr lang="fi-FI" sz="2000" dirty="0">
                <a:latin typeface="Calibri" charset="0"/>
              </a:rPr>
              <a:t> -asteella.</a:t>
            </a:r>
          </a:p>
          <a:p>
            <a:pPr eaLnBrk="1" hangingPunct="1"/>
            <a:r>
              <a:rPr lang="fi-FI" sz="2000" dirty="0" smtClean="0">
                <a:latin typeface="Calibri" charset="0"/>
              </a:rPr>
              <a:t>Kehittämishankkeiden </a:t>
            </a:r>
            <a:r>
              <a:rPr lang="fi-FI" sz="2000" dirty="0">
                <a:latin typeface="Calibri" charset="0"/>
              </a:rPr>
              <a:t>kokemukset ovat ainakin kaikille yhteistä.</a:t>
            </a:r>
          </a:p>
          <a:p>
            <a:pPr eaLnBrk="1" hangingPunct="1"/>
            <a:r>
              <a:rPr lang="fi-FI" sz="2000" dirty="0" smtClean="0">
                <a:latin typeface="Calibri" charset="0"/>
              </a:rPr>
              <a:t>Kaikkea </a:t>
            </a:r>
            <a:r>
              <a:rPr lang="fi-FI" sz="2000" dirty="0">
                <a:latin typeface="Calibri" charset="0"/>
              </a:rPr>
              <a:t>hyvän oppimisen </a:t>
            </a:r>
            <a:r>
              <a:rPr lang="fi-FI" sz="2000" dirty="0" err="1">
                <a:latin typeface="Calibri" charset="0"/>
              </a:rPr>
              <a:t>laatukriteeristöä</a:t>
            </a:r>
            <a:r>
              <a:rPr lang="fi-FI" sz="2000" dirty="0">
                <a:latin typeface="Calibri" charset="0"/>
              </a:rPr>
              <a:t> - perusopetukselle sellaiset on olemassa.</a:t>
            </a:r>
          </a:p>
          <a:p>
            <a:pPr eaLnBrk="1" hangingPunct="1"/>
            <a:r>
              <a:rPr lang="fi-FI" sz="2000" dirty="0" smtClean="0">
                <a:latin typeface="Calibri" charset="0"/>
              </a:rPr>
              <a:t>Kehittämishankkeiden </a:t>
            </a:r>
            <a:r>
              <a:rPr lang="fi-FI" sz="2000" dirty="0">
                <a:latin typeface="Calibri" charset="0"/>
              </a:rPr>
              <a:t>kokemukset ovat ainakin kaikille yhteistä.</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98384" y="0"/>
            <a:ext cx="9144000" cy="4525963"/>
          </a:xfrm>
        </p:spPr>
        <p:txBody>
          <a:bodyPr/>
          <a:lstStyle/>
          <a:p>
            <a:r>
              <a:rPr lang="fi-FI" b="1" dirty="0"/>
              <a:t>* Onko lisäksi tarvetta koordinointihankekohtaisille kriteereille</a:t>
            </a:r>
            <a:r>
              <a:rPr lang="fi-FI" b="1" dirty="0" smtClean="0"/>
              <a:t>?</a:t>
            </a:r>
          </a:p>
          <a:p>
            <a:endParaRPr lang="fi-FI" dirty="0"/>
          </a:p>
          <a:p>
            <a:endParaRPr lang="fi-FI" dirty="0" smtClean="0"/>
          </a:p>
          <a:p>
            <a:r>
              <a:rPr lang="fi-FI" dirty="0" smtClean="0"/>
              <a:t>Verkoston </a:t>
            </a:r>
            <a:r>
              <a:rPr lang="fi-FI" dirty="0"/>
              <a:t>koulujen määrä ja kansallisten hyvien käytänteiden määrä.</a:t>
            </a:r>
          </a:p>
          <a:p>
            <a:r>
              <a:rPr lang="fi-FI" dirty="0" smtClean="0"/>
              <a:t>Mielestäni </a:t>
            </a:r>
            <a:r>
              <a:rPr lang="fi-FI" dirty="0"/>
              <a:t>ei ole tarvetta.</a:t>
            </a:r>
          </a:p>
          <a:p>
            <a:r>
              <a:rPr lang="fi-FI" dirty="0" smtClean="0"/>
              <a:t>Ei </a:t>
            </a:r>
            <a:r>
              <a:rPr lang="fi-FI" dirty="0"/>
              <a:t>mutta konkreettisille tavoitteille on.</a:t>
            </a:r>
          </a:p>
          <a:p>
            <a:r>
              <a:rPr lang="fi-FI" dirty="0" smtClean="0"/>
              <a:t>Mielestäni </a:t>
            </a:r>
            <a:r>
              <a:rPr lang="fi-FI" dirty="0"/>
              <a:t>ei ole tarvetta.</a:t>
            </a:r>
          </a:p>
        </p:txBody>
      </p:sp>
    </p:spTree>
    <p:extLst>
      <p:ext uri="{BB962C8B-B14F-4D97-AF65-F5344CB8AC3E}">
        <p14:creationId xmlns:p14="http://schemas.microsoft.com/office/powerpoint/2010/main" val="865765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kstiruutu 1"/>
          <p:cNvSpPr txBox="1">
            <a:spLocks noChangeArrowheads="1"/>
          </p:cNvSpPr>
          <p:nvPr/>
        </p:nvSpPr>
        <p:spPr bwMode="auto">
          <a:xfrm>
            <a:off x="2124075" y="6092825"/>
            <a:ext cx="46671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i-FI" dirty="0"/>
              <a:t>VIERAILUT KARTALLA </a:t>
            </a:r>
            <a:r>
              <a:rPr lang="fi-FI" dirty="0" smtClean="0"/>
              <a:t>5.5.2014</a:t>
            </a:r>
            <a:endParaRPr lang="fi-FI" dirty="0"/>
          </a:p>
          <a:p>
            <a:pPr eaLnBrk="1" hangingPunct="1"/>
            <a:r>
              <a:rPr lang="fi-FI" dirty="0"/>
              <a:t>- </a:t>
            </a:r>
            <a:r>
              <a:rPr lang="fi-FI" dirty="0" smtClean="0"/>
              <a:t>51 </a:t>
            </a:r>
            <a:r>
              <a:rPr lang="fi-FI" dirty="0"/>
              <a:t>eri maata</a:t>
            </a:r>
          </a:p>
        </p:txBody>
      </p:sp>
      <p:pic>
        <p:nvPicPr>
          <p:cNvPr id="2" name="Kuva 1" descr="ovi_kartta3.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357" y="0"/>
            <a:ext cx="10234828" cy="6196283"/>
          </a:xfrm>
          <a:prstGeom prst="rect">
            <a:avLst/>
          </a:prstGeom>
        </p:spPr>
      </p:pic>
    </p:spTree>
    <p:extLst>
      <p:ext uri="{BB962C8B-B14F-4D97-AF65-F5344CB8AC3E}">
        <p14:creationId xmlns:p14="http://schemas.microsoft.com/office/powerpoint/2010/main" val="39023818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ovi_kartta4.tiff"/>
          <p:cNvPicPr>
            <a:picLocks noGrp="1" noChangeAspect="1"/>
          </p:cNvPicPr>
          <p:nvPr>
            <p:ph idx="1"/>
          </p:nvPr>
        </p:nvPicPr>
        <p:blipFill>
          <a:blip r:embed="rId2">
            <a:extLst>
              <a:ext uri="{28A0092B-C50C-407E-A947-70E740481C1C}">
                <a14:useLocalDpi xmlns:a14="http://schemas.microsoft.com/office/drawing/2010/main" val="0"/>
              </a:ext>
            </a:extLst>
          </a:blip>
          <a:srcRect t="16220" b="16220"/>
          <a:stretch>
            <a:fillRect/>
          </a:stretch>
        </p:blipFill>
        <p:spPr>
          <a:xfrm>
            <a:off x="-44861" y="764704"/>
            <a:ext cx="9188861" cy="4828406"/>
          </a:xfrm>
        </p:spPr>
      </p:pic>
    </p:spTree>
    <p:extLst>
      <p:ext uri="{BB962C8B-B14F-4D97-AF65-F5344CB8AC3E}">
        <p14:creationId xmlns:p14="http://schemas.microsoft.com/office/powerpoint/2010/main" val="1845033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Otsikko 1"/>
          <p:cNvSpPr>
            <a:spLocks noGrp="1"/>
          </p:cNvSpPr>
          <p:nvPr>
            <p:ph type="title"/>
          </p:nvPr>
        </p:nvSpPr>
        <p:spPr>
          <a:xfrm>
            <a:off x="457200" y="-263525"/>
            <a:ext cx="8229600" cy="1143000"/>
          </a:xfrm>
        </p:spPr>
        <p:txBody>
          <a:bodyPr/>
          <a:lstStyle/>
          <a:p>
            <a:pPr eaLnBrk="1" hangingPunct="1"/>
            <a:r>
              <a:rPr lang="fi-FI" dirty="0">
                <a:latin typeface="Calibri" charset="0"/>
              </a:rPr>
              <a:t>Osallistujat  </a:t>
            </a:r>
            <a:r>
              <a:rPr lang="fi-FI" dirty="0" err="1">
                <a:latin typeface="Calibri" charset="0"/>
              </a:rPr>
              <a:t>yht</a:t>
            </a:r>
            <a:r>
              <a:rPr lang="fi-FI" dirty="0">
                <a:latin typeface="Calibri" charset="0"/>
              </a:rPr>
              <a:t> </a:t>
            </a:r>
            <a:r>
              <a:rPr lang="fi-FI" dirty="0" smtClean="0">
                <a:latin typeface="Calibri" charset="0"/>
              </a:rPr>
              <a:t>13</a:t>
            </a:r>
            <a:endParaRPr lang="fi-FI" dirty="0">
              <a:latin typeface="Calibri" charset="0"/>
            </a:endParaRPr>
          </a:p>
        </p:txBody>
      </p:sp>
      <p:sp>
        <p:nvSpPr>
          <p:cNvPr id="3074" name="Sisällön paikkamerkki 2"/>
          <p:cNvSpPr>
            <a:spLocks noGrp="1"/>
          </p:cNvSpPr>
          <p:nvPr>
            <p:ph idx="1"/>
          </p:nvPr>
        </p:nvSpPr>
        <p:spPr>
          <a:xfrm>
            <a:off x="914400" y="923509"/>
            <a:ext cx="8229600" cy="4525962"/>
          </a:xfrm>
        </p:spPr>
        <p:txBody>
          <a:bodyPr/>
          <a:lstStyle/>
          <a:p>
            <a:pPr marL="0" indent="0" eaLnBrk="1" hangingPunct="1">
              <a:buFont typeface="Arial" charset="0"/>
              <a:buNone/>
              <a:defRPr/>
            </a:pPr>
            <a:endParaRPr lang="fi-FI" sz="2800" dirty="0">
              <a:latin typeface="Calibri" charset="0"/>
            </a:endParaRPr>
          </a:p>
          <a:p>
            <a:pPr eaLnBrk="1" hangingPunct="1">
              <a:defRPr/>
            </a:pPr>
            <a:r>
              <a:rPr lang="fi-FI" sz="3600" b="1" dirty="0">
                <a:latin typeface="Calibri" charset="0"/>
              </a:rPr>
              <a:t>1.1. </a:t>
            </a:r>
            <a:r>
              <a:rPr lang="fi-FI" sz="3600" b="1" dirty="0" smtClean="0">
                <a:latin typeface="Calibri" charset="0"/>
              </a:rPr>
              <a:t>Rooli</a:t>
            </a:r>
          </a:p>
          <a:p>
            <a:pPr eaLnBrk="1" hangingPunct="1">
              <a:defRPr/>
            </a:pPr>
            <a:endParaRPr lang="fi-FI" sz="2800" b="1" dirty="0">
              <a:latin typeface="Calibri" charset="0"/>
            </a:endParaRPr>
          </a:p>
          <a:p>
            <a:pPr eaLnBrk="1" hangingPunct="1">
              <a:defRPr/>
            </a:pPr>
            <a:endParaRPr lang="fi-FI" sz="2800" b="1" dirty="0">
              <a:latin typeface="Calibri" charset="0"/>
            </a:endParaRPr>
          </a:p>
          <a:p>
            <a:pPr eaLnBrk="1" hangingPunct="1">
              <a:defRPr/>
            </a:pPr>
            <a:r>
              <a:rPr lang="fi-FI" sz="2800" b="1" dirty="0" smtClean="0">
                <a:latin typeface="Calibri" charset="0"/>
              </a:rPr>
              <a:t>5         1</a:t>
            </a:r>
            <a:r>
              <a:rPr lang="fi-FI" sz="2800" b="1" dirty="0">
                <a:latin typeface="Calibri" charset="0"/>
              </a:rPr>
              <a:t>.Koordinoidun hankkeen toimija</a:t>
            </a:r>
          </a:p>
          <a:p>
            <a:pPr eaLnBrk="1" hangingPunct="1">
              <a:defRPr/>
            </a:pPr>
            <a:r>
              <a:rPr lang="fi-FI" sz="2800" b="1" dirty="0">
                <a:latin typeface="Calibri" charset="0"/>
              </a:rPr>
              <a:t>1 </a:t>
            </a:r>
            <a:r>
              <a:rPr lang="fi-FI" sz="2800" b="1" dirty="0" smtClean="0">
                <a:latin typeface="Calibri" charset="0"/>
              </a:rPr>
              <a:t>        2</a:t>
            </a:r>
            <a:r>
              <a:rPr lang="fi-FI" sz="2800" b="1" dirty="0">
                <a:latin typeface="Calibri" charset="0"/>
              </a:rPr>
              <a:t>.Hankkeen toimijaverkoston edustaja</a:t>
            </a:r>
          </a:p>
          <a:p>
            <a:pPr eaLnBrk="1" hangingPunct="1">
              <a:defRPr/>
            </a:pPr>
            <a:r>
              <a:rPr lang="fi-FI" sz="2800" b="1" dirty="0" smtClean="0">
                <a:latin typeface="Calibri" charset="0"/>
              </a:rPr>
              <a:t>4         3</a:t>
            </a:r>
            <a:r>
              <a:rPr lang="fi-FI" sz="2800" b="1" dirty="0">
                <a:latin typeface="Calibri" charset="0"/>
              </a:rPr>
              <a:t>.Hanketyöntekijä OVI -hankkeessa</a:t>
            </a:r>
          </a:p>
          <a:p>
            <a:pPr eaLnBrk="1" hangingPunct="1">
              <a:defRPr/>
            </a:pPr>
            <a:r>
              <a:rPr lang="fi-FI" sz="2800" b="1" dirty="0" smtClean="0">
                <a:latin typeface="Calibri" charset="0"/>
              </a:rPr>
              <a:t>0         </a:t>
            </a:r>
            <a:r>
              <a:rPr lang="fi-FI" sz="2800" b="1" dirty="0">
                <a:latin typeface="Calibri" charset="0"/>
              </a:rPr>
              <a:t>4.Hanketyöntekijä OVI -hankkeessa</a:t>
            </a:r>
          </a:p>
          <a:p>
            <a:pPr eaLnBrk="1" hangingPunct="1">
              <a:defRPr/>
            </a:pPr>
            <a:r>
              <a:rPr lang="fi-FI" sz="2800" b="1" dirty="0">
                <a:latin typeface="Calibri" charset="0"/>
              </a:rPr>
              <a:t>3 </a:t>
            </a:r>
            <a:r>
              <a:rPr lang="fi-FI" sz="2800" b="1" dirty="0" smtClean="0">
                <a:latin typeface="Calibri" charset="0"/>
              </a:rPr>
              <a:t>        5</a:t>
            </a:r>
            <a:r>
              <a:rPr lang="fi-FI" sz="2800" b="1" dirty="0">
                <a:latin typeface="Calibri" charset="0"/>
              </a:rPr>
              <a:t>. muu, mikä ?</a:t>
            </a:r>
          </a:p>
          <a:p>
            <a:pPr lvl="1" eaLnBrk="1" hangingPunct="1">
              <a:defRPr/>
            </a:pPr>
            <a:r>
              <a:rPr lang="fi-FI" sz="2400" b="1" dirty="0" smtClean="0">
                <a:latin typeface="Calibri" charset="0"/>
              </a:rPr>
              <a:t>OPH </a:t>
            </a:r>
            <a:endParaRPr lang="fi-FI" sz="2400" dirty="0">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Otsikko 1"/>
          <p:cNvSpPr>
            <a:spLocks noGrp="1"/>
          </p:cNvSpPr>
          <p:nvPr>
            <p:ph type="title"/>
          </p:nvPr>
        </p:nvSpPr>
        <p:spPr/>
        <p:txBody>
          <a:bodyPr/>
          <a:lstStyle/>
          <a:p>
            <a:endParaRPr lang="fi-FI">
              <a:latin typeface="Trebuchet MS" charset="0"/>
            </a:endParaRPr>
          </a:p>
        </p:txBody>
      </p:sp>
      <p:pic>
        <p:nvPicPr>
          <p:cNvPr id="38914" name="Sisällön paikkamerkki 3" descr="ovi_fb1.tiff"/>
          <p:cNvPicPr>
            <a:picLocks noGrp="1" noChangeAspect="1"/>
          </p:cNvPicPr>
          <p:nvPr>
            <p:ph idx="1"/>
          </p:nvPr>
        </p:nvPicPr>
        <p:blipFill>
          <a:blip r:embed="rId2">
            <a:extLst>
              <a:ext uri="{28A0092B-C50C-407E-A947-70E740481C1C}">
                <a14:useLocalDpi xmlns:a14="http://schemas.microsoft.com/office/drawing/2010/main" val="0"/>
              </a:ext>
            </a:extLst>
          </a:blip>
          <a:srcRect l="10635" r="10635"/>
          <a:stretch>
            <a:fillRect/>
          </a:stretch>
        </p:blipFill>
        <p:spPr>
          <a:xfrm>
            <a:off x="7938" y="908050"/>
            <a:ext cx="9136062" cy="4802188"/>
          </a:xfrm>
        </p:spPr>
      </p:pic>
      <p:sp>
        <p:nvSpPr>
          <p:cNvPr id="5" name="Suorakulmio 4"/>
          <p:cNvSpPr/>
          <p:nvPr/>
        </p:nvSpPr>
        <p:spPr>
          <a:xfrm>
            <a:off x="1547813" y="5300663"/>
            <a:ext cx="2087562" cy="57626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i-FI"/>
          </a:p>
        </p:txBody>
      </p:sp>
      <p:sp>
        <p:nvSpPr>
          <p:cNvPr id="6" name="Suorakulmio 5"/>
          <p:cNvSpPr/>
          <p:nvPr/>
        </p:nvSpPr>
        <p:spPr>
          <a:xfrm>
            <a:off x="7061200" y="5589588"/>
            <a:ext cx="2089150" cy="57626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i-FI"/>
          </a:p>
        </p:txBody>
      </p:sp>
      <p:pic>
        <p:nvPicPr>
          <p:cNvPr id="2" name="Kuva 1" descr="analy_2.tif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71888" y="3573463"/>
            <a:ext cx="5472112" cy="135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2514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ovi_kartta5.tiff"/>
          <p:cNvPicPr>
            <a:picLocks noGrp="1" noChangeAspect="1"/>
          </p:cNvPicPr>
          <p:nvPr>
            <p:ph idx="1"/>
          </p:nvPr>
        </p:nvPicPr>
        <p:blipFill>
          <a:blip r:embed="rId2">
            <a:extLst>
              <a:ext uri="{28A0092B-C50C-407E-A947-70E740481C1C}">
                <a14:useLocalDpi xmlns:a14="http://schemas.microsoft.com/office/drawing/2010/main" val="0"/>
              </a:ext>
            </a:extLst>
          </a:blip>
          <a:srcRect l="5152" r="5152"/>
          <a:stretch>
            <a:fillRect/>
          </a:stretch>
        </p:blipFill>
        <p:spPr>
          <a:xfrm>
            <a:off x="-1" y="548680"/>
            <a:ext cx="9318533" cy="4896544"/>
          </a:xfrm>
        </p:spPr>
      </p:pic>
    </p:spTree>
    <p:extLst>
      <p:ext uri="{BB962C8B-B14F-4D97-AF65-F5344CB8AC3E}">
        <p14:creationId xmlns:p14="http://schemas.microsoft.com/office/powerpoint/2010/main" val="2684991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95386" y="-1"/>
            <a:ext cx="9721314" cy="7502769"/>
          </a:xfrm>
        </p:spPr>
        <p:txBody>
          <a:bodyPr rtlCol="0">
            <a:normAutofit fontScale="70000" lnSpcReduction="20000"/>
          </a:bodyPr>
          <a:lstStyle/>
          <a:p>
            <a:pPr eaLnBrk="1" fontAlgn="auto" hangingPunct="1">
              <a:spcAft>
                <a:spcPts val="0"/>
              </a:spcAft>
              <a:buFont typeface="Arial"/>
              <a:buChar char="•"/>
              <a:defRPr/>
            </a:pPr>
            <a:r>
              <a:rPr lang="fi-FI" sz="3400" b="1" dirty="0">
                <a:ea typeface="+mn-ea"/>
                <a:cs typeface="+mn-cs"/>
              </a:rPr>
              <a:t>1.2. Edustamani kehityshanke</a:t>
            </a:r>
            <a:r>
              <a:rPr lang="fi-FI" sz="3400" b="1" dirty="0" smtClean="0">
                <a:ea typeface="+mn-ea"/>
                <a:cs typeface="+mn-cs"/>
              </a:rPr>
              <a:t>:</a:t>
            </a:r>
          </a:p>
          <a:p>
            <a:pPr eaLnBrk="1" fontAlgn="auto" hangingPunct="1">
              <a:spcAft>
                <a:spcPts val="0"/>
              </a:spcAft>
              <a:buFont typeface="Arial"/>
              <a:buChar char="•"/>
              <a:defRPr/>
            </a:pPr>
            <a:endParaRPr lang="fi-FI" sz="3400" b="1" dirty="0" smtClean="0">
              <a:ea typeface="+mn-ea"/>
              <a:cs typeface="+mn-cs"/>
            </a:endParaRPr>
          </a:p>
          <a:p>
            <a:pPr eaLnBrk="1" fontAlgn="auto" hangingPunct="1">
              <a:spcAft>
                <a:spcPts val="0"/>
              </a:spcAft>
              <a:buFont typeface="Arial"/>
              <a:buChar char="•"/>
              <a:defRPr/>
            </a:pPr>
            <a:endParaRPr lang="fi-FI" sz="3400" b="1" dirty="0">
              <a:ea typeface="+mn-ea"/>
              <a:cs typeface="+mn-cs"/>
            </a:endParaRPr>
          </a:p>
          <a:p>
            <a:pPr eaLnBrk="1" fontAlgn="auto" hangingPunct="1">
              <a:spcAft>
                <a:spcPts val="0"/>
              </a:spcAft>
              <a:buFont typeface="Arial"/>
              <a:buChar char="•"/>
              <a:defRPr/>
            </a:pPr>
            <a:endParaRPr lang="fi-FI" sz="3400" b="1" dirty="0">
              <a:ea typeface="+mn-ea"/>
              <a:cs typeface="+mn-cs"/>
            </a:endParaRPr>
          </a:p>
          <a:p>
            <a:pPr eaLnBrk="1" fontAlgn="auto" hangingPunct="1">
              <a:spcAft>
                <a:spcPts val="0"/>
              </a:spcAft>
              <a:buFont typeface="Arial"/>
              <a:buChar char="•"/>
              <a:defRPr/>
            </a:pPr>
            <a:r>
              <a:rPr lang="fi-FI" dirty="0">
                <a:ea typeface="+mn-ea"/>
                <a:cs typeface="+mn-cs"/>
              </a:rPr>
              <a:t>1 </a:t>
            </a:r>
            <a:r>
              <a:rPr lang="fi-FI" dirty="0" smtClean="0">
                <a:ea typeface="+mn-ea"/>
                <a:cs typeface="+mn-cs"/>
              </a:rPr>
              <a:t>   1</a:t>
            </a:r>
            <a:r>
              <a:rPr lang="fi-FI" dirty="0">
                <a:ea typeface="+mn-ea"/>
                <a:cs typeface="+mn-cs"/>
              </a:rPr>
              <a:t>. PEPE - Pelipedagogiikka ja portfolio-oppiminen</a:t>
            </a:r>
          </a:p>
          <a:p>
            <a:pPr eaLnBrk="1" fontAlgn="auto" hangingPunct="1">
              <a:spcAft>
                <a:spcPts val="0"/>
              </a:spcAft>
              <a:buFont typeface="Arial"/>
              <a:buChar char="•"/>
              <a:defRPr/>
            </a:pPr>
            <a:r>
              <a:rPr lang="fi-FI" dirty="0">
                <a:ea typeface="+mn-ea"/>
                <a:cs typeface="+mn-cs"/>
              </a:rPr>
              <a:t>0 </a:t>
            </a:r>
            <a:r>
              <a:rPr lang="fi-FI" dirty="0" smtClean="0">
                <a:ea typeface="+mn-ea"/>
                <a:cs typeface="+mn-cs"/>
              </a:rPr>
              <a:t>   2</a:t>
            </a:r>
            <a:r>
              <a:rPr lang="fi-FI" dirty="0">
                <a:ea typeface="+mn-ea"/>
                <a:cs typeface="+mn-cs"/>
              </a:rPr>
              <a:t>. Näkymätön havaittavaksi (NÄKYVÄ): Oppiminen ja Lisäketodellisuus </a:t>
            </a:r>
          </a:p>
          <a:p>
            <a:pPr eaLnBrk="1" fontAlgn="auto" hangingPunct="1">
              <a:spcAft>
                <a:spcPts val="0"/>
              </a:spcAft>
              <a:buFont typeface="Arial"/>
              <a:buChar char="•"/>
              <a:defRPr/>
            </a:pPr>
            <a:r>
              <a:rPr lang="fi-FI" dirty="0" smtClean="0">
                <a:ea typeface="+mn-ea"/>
                <a:cs typeface="+mn-cs"/>
              </a:rPr>
              <a:t>1    3</a:t>
            </a:r>
            <a:r>
              <a:rPr lang="fi-FI" dirty="0">
                <a:ea typeface="+mn-ea"/>
                <a:cs typeface="+mn-cs"/>
              </a:rPr>
              <a:t>.Unelmakoulupalveluiden </a:t>
            </a:r>
            <a:r>
              <a:rPr lang="fi-FI" dirty="0" err="1">
                <a:ea typeface="+mn-ea"/>
                <a:cs typeface="+mn-cs"/>
              </a:rPr>
              <a:t>pilotointi</a:t>
            </a:r>
            <a:r>
              <a:rPr lang="fi-FI" dirty="0">
                <a:ea typeface="+mn-ea"/>
                <a:cs typeface="+mn-cs"/>
              </a:rPr>
              <a:t> ja levittäminen: tabletit ja </a:t>
            </a:r>
            <a:endParaRPr lang="fi-FI" dirty="0" smtClean="0">
              <a:ea typeface="+mn-ea"/>
              <a:cs typeface="+mn-cs"/>
            </a:endParaRPr>
          </a:p>
          <a:p>
            <a:pPr eaLnBrk="1" fontAlgn="auto" hangingPunct="1">
              <a:spcAft>
                <a:spcPts val="0"/>
              </a:spcAft>
              <a:buFont typeface="Arial"/>
              <a:buChar char="•"/>
              <a:defRPr/>
            </a:pPr>
            <a:r>
              <a:rPr lang="fi-FI" dirty="0" smtClean="0">
                <a:ea typeface="+mn-ea"/>
                <a:cs typeface="+mn-cs"/>
              </a:rPr>
              <a:t>0    4</a:t>
            </a:r>
            <a:r>
              <a:rPr lang="fi-FI" dirty="0">
                <a:ea typeface="+mn-ea"/>
                <a:cs typeface="+mn-cs"/>
              </a:rPr>
              <a:t>.Oppimisympäristönä peliohjelmointi</a:t>
            </a:r>
          </a:p>
          <a:p>
            <a:pPr eaLnBrk="1" fontAlgn="auto" hangingPunct="1">
              <a:spcAft>
                <a:spcPts val="0"/>
              </a:spcAft>
              <a:buFont typeface="Arial"/>
              <a:buChar char="•"/>
              <a:defRPr/>
            </a:pPr>
            <a:r>
              <a:rPr lang="fi-FI" dirty="0">
                <a:ea typeface="+mn-ea"/>
                <a:cs typeface="+mn-cs"/>
              </a:rPr>
              <a:t>1 </a:t>
            </a:r>
            <a:r>
              <a:rPr lang="fi-FI" dirty="0" smtClean="0">
                <a:ea typeface="+mn-ea"/>
                <a:cs typeface="+mn-cs"/>
              </a:rPr>
              <a:t>   5</a:t>
            </a:r>
            <a:r>
              <a:rPr lang="fi-FI" dirty="0">
                <a:ea typeface="+mn-ea"/>
                <a:cs typeface="+mn-cs"/>
              </a:rPr>
              <a:t>. </a:t>
            </a:r>
            <a:r>
              <a:rPr lang="fi-FI" dirty="0" err="1">
                <a:ea typeface="+mn-ea"/>
                <a:cs typeface="+mn-cs"/>
              </a:rPr>
              <a:t>Tvt-ratkaisut</a:t>
            </a:r>
            <a:r>
              <a:rPr lang="fi-FI" dirty="0">
                <a:ea typeface="+mn-ea"/>
                <a:cs typeface="+mn-cs"/>
              </a:rPr>
              <a:t> tutkimusyhteisön ja lukioiden vuorovaikutuksen tukena: </a:t>
            </a:r>
            <a:endParaRPr lang="fi-FI" dirty="0" smtClean="0">
              <a:ea typeface="+mn-ea"/>
              <a:cs typeface="+mn-cs"/>
            </a:endParaRPr>
          </a:p>
          <a:p>
            <a:pPr eaLnBrk="1" fontAlgn="auto" hangingPunct="1">
              <a:spcAft>
                <a:spcPts val="0"/>
              </a:spcAft>
              <a:buFont typeface="Arial"/>
              <a:buChar char="•"/>
              <a:defRPr/>
            </a:pPr>
            <a:r>
              <a:rPr lang="fi-FI" dirty="0" smtClean="0">
                <a:ea typeface="+mn-ea"/>
                <a:cs typeface="+mn-cs"/>
              </a:rPr>
              <a:t>1    6</a:t>
            </a:r>
            <a:r>
              <a:rPr lang="fi-FI" dirty="0">
                <a:ea typeface="+mn-ea"/>
                <a:cs typeface="+mn-cs"/>
              </a:rPr>
              <a:t>. Kokemuksellisen oppimisen uudet tavat virtuaalisissa verkoissa 3.0</a:t>
            </a:r>
          </a:p>
          <a:p>
            <a:pPr eaLnBrk="1" fontAlgn="auto" hangingPunct="1">
              <a:spcAft>
                <a:spcPts val="0"/>
              </a:spcAft>
              <a:buFont typeface="Arial"/>
              <a:buChar char="•"/>
              <a:defRPr/>
            </a:pPr>
            <a:r>
              <a:rPr lang="fi-FI" dirty="0">
                <a:ea typeface="+mn-ea"/>
                <a:cs typeface="+mn-cs"/>
              </a:rPr>
              <a:t>1 </a:t>
            </a:r>
            <a:r>
              <a:rPr lang="fi-FI" dirty="0" smtClean="0">
                <a:ea typeface="+mn-ea"/>
                <a:cs typeface="+mn-cs"/>
              </a:rPr>
              <a:t>   7</a:t>
            </a:r>
            <a:r>
              <a:rPr lang="fi-FI" dirty="0">
                <a:ea typeface="+mn-ea"/>
                <a:cs typeface="+mn-cs"/>
              </a:rPr>
              <a:t>. </a:t>
            </a:r>
            <a:r>
              <a:rPr lang="fi-FI" dirty="0" err="1">
                <a:ea typeface="+mn-ea"/>
                <a:cs typeface="+mn-cs"/>
              </a:rPr>
              <a:t>SLoppi</a:t>
            </a:r>
            <a:r>
              <a:rPr lang="fi-FI" dirty="0">
                <a:ea typeface="+mn-ea"/>
                <a:cs typeface="+mn-cs"/>
              </a:rPr>
              <a:t> - Second life oppimis- ja opetusympäristönä</a:t>
            </a:r>
          </a:p>
          <a:p>
            <a:pPr eaLnBrk="1" fontAlgn="auto" hangingPunct="1">
              <a:spcAft>
                <a:spcPts val="0"/>
              </a:spcAft>
              <a:buFont typeface="Arial"/>
              <a:buChar char="•"/>
              <a:defRPr/>
            </a:pPr>
            <a:r>
              <a:rPr lang="fi-FI" dirty="0">
                <a:ea typeface="+mn-ea"/>
                <a:cs typeface="+mn-cs"/>
              </a:rPr>
              <a:t>0 </a:t>
            </a:r>
            <a:r>
              <a:rPr lang="fi-FI" dirty="0" smtClean="0">
                <a:ea typeface="+mn-ea"/>
                <a:cs typeface="+mn-cs"/>
              </a:rPr>
              <a:t>   8</a:t>
            </a:r>
            <a:r>
              <a:rPr lang="fi-FI" dirty="0">
                <a:ea typeface="+mn-ea"/>
                <a:cs typeface="+mn-cs"/>
              </a:rPr>
              <a:t>. Osallistu, Pelaa ja Opi! (OPO!)</a:t>
            </a:r>
          </a:p>
          <a:p>
            <a:pPr eaLnBrk="1" fontAlgn="auto" hangingPunct="1">
              <a:spcAft>
                <a:spcPts val="0"/>
              </a:spcAft>
              <a:buFont typeface="Arial"/>
              <a:buChar char="•"/>
              <a:defRPr/>
            </a:pPr>
            <a:r>
              <a:rPr lang="fi-FI" dirty="0">
                <a:ea typeface="+mn-ea"/>
                <a:cs typeface="+mn-cs"/>
              </a:rPr>
              <a:t>1 </a:t>
            </a:r>
            <a:r>
              <a:rPr lang="fi-FI" dirty="0" smtClean="0">
                <a:ea typeface="+mn-ea"/>
                <a:cs typeface="+mn-cs"/>
              </a:rPr>
              <a:t>   9</a:t>
            </a:r>
            <a:r>
              <a:rPr lang="fi-FI" dirty="0">
                <a:ea typeface="+mn-ea"/>
                <a:cs typeface="+mn-cs"/>
              </a:rPr>
              <a:t>. Hyvä paha peli - tiellä oppimispeleihin</a:t>
            </a:r>
          </a:p>
          <a:p>
            <a:pPr eaLnBrk="1" fontAlgn="auto" hangingPunct="1">
              <a:spcAft>
                <a:spcPts val="0"/>
              </a:spcAft>
              <a:buFont typeface="Arial"/>
              <a:buChar char="•"/>
              <a:defRPr/>
            </a:pPr>
            <a:r>
              <a:rPr lang="fi-FI" dirty="0">
                <a:ea typeface="+mn-ea"/>
                <a:cs typeface="+mn-cs"/>
              </a:rPr>
              <a:t>0 </a:t>
            </a:r>
            <a:r>
              <a:rPr lang="fi-FI" dirty="0" smtClean="0">
                <a:ea typeface="+mn-ea"/>
                <a:cs typeface="+mn-cs"/>
              </a:rPr>
              <a:t>   10</a:t>
            </a:r>
            <a:r>
              <a:rPr lang="fi-FI" dirty="0">
                <a:ea typeface="+mn-ea"/>
                <a:cs typeface="+mn-cs"/>
              </a:rPr>
              <a:t>. PROFICOM: </a:t>
            </a:r>
            <a:r>
              <a:rPr lang="fi-FI" dirty="0" err="1">
                <a:ea typeface="+mn-ea"/>
                <a:cs typeface="+mn-cs"/>
              </a:rPr>
              <a:t>Profiling</a:t>
            </a:r>
            <a:r>
              <a:rPr lang="fi-FI" dirty="0">
                <a:ea typeface="+mn-ea"/>
                <a:cs typeface="+mn-cs"/>
              </a:rPr>
              <a:t> Learning Progression in CLIL </a:t>
            </a:r>
            <a:r>
              <a:rPr lang="fi-FI" dirty="0" err="1">
                <a:ea typeface="+mn-ea"/>
                <a:cs typeface="+mn-cs"/>
              </a:rPr>
              <a:t>Environments</a:t>
            </a:r>
            <a:r>
              <a:rPr lang="fi-FI" dirty="0">
                <a:ea typeface="+mn-ea"/>
                <a:cs typeface="+mn-cs"/>
              </a:rPr>
              <a:t> </a:t>
            </a:r>
            <a:endParaRPr lang="fi-FI" dirty="0" smtClean="0">
              <a:ea typeface="+mn-ea"/>
              <a:cs typeface="+mn-cs"/>
            </a:endParaRPr>
          </a:p>
          <a:p>
            <a:pPr eaLnBrk="1" fontAlgn="auto" hangingPunct="1">
              <a:spcAft>
                <a:spcPts val="0"/>
              </a:spcAft>
              <a:buFont typeface="Arial"/>
              <a:buChar char="•"/>
              <a:defRPr/>
            </a:pPr>
            <a:r>
              <a:rPr lang="fi-FI" dirty="0" smtClean="0">
                <a:ea typeface="+mn-ea"/>
                <a:cs typeface="+mn-cs"/>
              </a:rPr>
              <a:t>1    11</a:t>
            </a:r>
            <a:r>
              <a:rPr lang="fi-FI" dirty="0">
                <a:ea typeface="+mn-ea"/>
                <a:cs typeface="+mn-cs"/>
              </a:rPr>
              <a:t>. Simulaatiosta reaalimaailmaan ja takaisin</a:t>
            </a:r>
          </a:p>
          <a:p>
            <a:pPr eaLnBrk="1" fontAlgn="auto" hangingPunct="1">
              <a:spcAft>
                <a:spcPts val="0"/>
              </a:spcAft>
              <a:buFont typeface="Arial"/>
              <a:buChar char="•"/>
              <a:defRPr/>
            </a:pPr>
            <a:r>
              <a:rPr lang="fi-FI" dirty="0">
                <a:ea typeface="+mn-ea"/>
                <a:cs typeface="+mn-cs"/>
              </a:rPr>
              <a:t>1 </a:t>
            </a:r>
            <a:r>
              <a:rPr lang="fi-FI" dirty="0" smtClean="0">
                <a:ea typeface="+mn-ea"/>
                <a:cs typeface="+mn-cs"/>
              </a:rPr>
              <a:t>   12</a:t>
            </a:r>
            <a:r>
              <a:rPr lang="fi-FI" dirty="0">
                <a:ea typeface="+mn-ea"/>
                <a:cs typeface="+mn-cs"/>
              </a:rPr>
              <a:t>. Second Life Viikki</a:t>
            </a:r>
          </a:p>
          <a:p>
            <a:pPr eaLnBrk="1" fontAlgn="auto" hangingPunct="1">
              <a:spcAft>
                <a:spcPts val="0"/>
              </a:spcAft>
              <a:buFont typeface="Arial"/>
              <a:buChar char="•"/>
              <a:defRPr/>
            </a:pPr>
            <a:r>
              <a:rPr lang="fi-FI" dirty="0" smtClean="0">
                <a:ea typeface="+mn-ea"/>
                <a:cs typeface="+mn-cs"/>
              </a:rPr>
              <a:t>5    </a:t>
            </a:r>
            <a:r>
              <a:rPr lang="fi-FI" dirty="0">
                <a:ea typeface="+mn-ea"/>
                <a:cs typeface="+mn-cs"/>
              </a:rPr>
              <a:t>13. muu, mikä ?</a:t>
            </a:r>
          </a:p>
          <a:p>
            <a:pPr lvl="2" eaLnBrk="1" fontAlgn="auto" hangingPunct="1">
              <a:spcAft>
                <a:spcPts val="0"/>
              </a:spcAft>
              <a:buFont typeface="Arial"/>
              <a:buChar char="•"/>
              <a:defRPr/>
            </a:pPr>
            <a:r>
              <a:rPr lang="fi-FI" dirty="0">
                <a:ea typeface="+mn-ea"/>
                <a:cs typeface="+mn-cs"/>
              </a:rPr>
              <a:t>OVI; OPH</a:t>
            </a:r>
            <a:endParaRPr lang="fi-FI" dirty="0">
              <a:ea typeface="+mn-ea"/>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isällön paikkamerkki 2"/>
          <p:cNvSpPr>
            <a:spLocks noGrp="1"/>
          </p:cNvSpPr>
          <p:nvPr>
            <p:ph idx="1"/>
          </p:nvPr>
        </p:nvSpPr>
        <p:spPr>
          <a:xfrm>
            <a:off x="0" y="8238"/>
            <a:ext cx="9144000" cy="4525963"/>
          </a:xfrm>
        </p:spPr>
        <p:txBody>
          <a:bodyPr/>
          <a:lstStyle/>
          <a:p>
            <a:pPr eaLnBrk="1" hangingPunct="1"/>
            <a:r>
              <a:rPr lang="fi-FI" sz="2000" b="1" dirty="0">
                <a:latin typeface="Calibri" charset="0"/>
              </a:rPr>
              <a:t>1. Koota koordinointihankkeen kautta pelien ja virtuaaliympäristöjen pedagogisen käytön valtakunnallinen osaaminen yhteen luomalla aktiivisesti toimiva kehittämisverkosto, jonka tehtävänä on kehittämishankkeissa syntyneiden pedagogis-teknisten innovaatioiden koonti ja arviointi, niiden opetussuunnitelmavastaavuuden edistäminen ja niihin liittyvän asiantuntemuksen sekä hyvien käytäntöjen levittäminen valtakunnallisesti. </a:t>
            </a:r>
          </a:p>
        </p:txBody>
      </p:sp>
      <p:sp>
        <p:nvSpPr>
          <p:cNvPr id="3" name="Suorakulmio 2"/>
          <p:cNvSpPr/>
          <p:nvPr/>
        </p:nvSpPr>
        <p:spPr>
          <a:xfrm>
            <a:off x="261458" y="4990339"/>
            <a:ext cx="9151002" cy="1754327"/>
          </a:xfrm>
          <a:prstGeom prst="rect">
            <a:avLst/>
          </a:prstGeom>
        </p:spPr>
        <p:txBody>
          <a:bodyPr wrap="square">
            <a:spAutoFit/>
          </a:bodyPr>
          <a:lstStyle/>
          <a:p>
            <a:r>
              <a:rPr lang="fi-FI" dirty="0"/>
              <a:t>Perusteluni:</a:t>
            </a:r>
          </a:p>
          <a:p>
            <a:r>
              <a:rPr lang="fi-FI" dirty="0" smtClean="0"/>
              <a:t>-    Verkosto </a:t>
            </a:r>
            <a:r>
              <a:rPr lang="fi-FI" dirty="0"/>
              <a:t>on koottu ja se toimii erinomaisesti. </a:t>
            </a:r>
            <a:endParaRPr lang="fi-FI" dirty="0" smtClean="0"/>
          </a:p>
          <a:p>
            <a:pPr marL="285750" indent="-285750">
              <a:buFontTx/>
              <a:buChar char="-"/>
            </a:pPr>
            <a:r>
              <a:rPr lang="fi-FI" dirty="0" smtClean="0"/>
              <a:t>Mitä </a:t>
            </a:r>
            <a:r>
              <a:rPr lang="fi-FI" dirty="0"/>
              <a:t>verkostolle ja sen tekemälle hyvälle työlle tapahtuu hankkeen </a:t>
            </a:r>
            <a:r>
              <a:rPr lang="fi-FI" dirty="0" smtClean="0"/>
              <a:t>päättymisen </a:t>
            </a:r>
            <a:r>
              <a:rPr lang="fi-FI" dirty="0"/>
              <a:t>jälkeen?</a:t>
            </a:r>
            <a:r>
              <a:rPr lang="fi-FI" dirty="0" smtClean="0"/>
              <a:t>;</a:t>
            </a:r>
          </a:p>
          <a:p>
            <a:pPr marL="285750" indent="-285750">
              <a:buFontTx/>
              <a:buChar char="-"/>
            </a:pPr>
            <a:r>
              <a:rPr lang="fi-FI" dirty="0" smtClean="0"/>
              <a:t> - Hanke </a:t>
            </a:r>
            <a:r>
              <a:rPr lang="fi-FI" dirty="0"/>
              <a:t>on toteutettu hyvin ja ammattitaitoisesti. </a:t>
            </a:r>
            <a:endParaRPr lang="fi-FI" dirty="0" smtClean="0"/>
          </a:p>
          <a:p>
            <a:pPr marL="285750" indent="-285750">
              <a:buFontTx/>
              <a:buChar char="-"/>
            </a:pPr>
            <a:r>
              <a:rPr lang="fi-FI" dirty="0" smtClean="0"/>
              <a:t>Kentän </a:t>
            </a:r>
            <a:r>
              <a:rPr lang="fi-FI" dirty="0"/>
              <a:t>tarpeiden tuntemus on ollut selkeä </a:t>
            </a:r>
            <a:r>
              <a:rPr lang="fi-FI" dirty="0" smtClean="0"/>
              <a:t>vahvuus</a:t>
            </a:r>
          </a:p>
          <a:p>
            <a:pPr marL="285750" indent="-285750">
              <a:buFontTx/>
              <a:buChar char="-"/>
            </a:pPr>
            <a:r>
              <a:rPr lang="fi-FI" dirty="0"/>
              <a:t>Osaaminen koottu helposti löydettäväksi ja jäsennellyksi kokonaisuudeksi. .</a:t>
            </a:r>
          </a:p>
        </p:txBody>
      </p:sp>
      <p:graphicFrame>
        <p:nvGraphicFramePr>
          <p:cNvPr id="5" name="Kaavio 4"/>
          <p:cNvGraphicFramePr>
            <a:graphicFrameLocks/>
          </p:cNvGraphicFramePr>
          <p:nvPr>
            <p:extLst>
              <p:ext uri="{D42A27DB-BD31-4B8C-83A1-F6EECF244321}">
                <p14:modId xmlns:p14="http://schemas.microsoft.com/office/powerpoint/2010/main" val="1213963426"/>
              </p:ext>
            </p:extLst>
          </p:nvPr>
        </p:nvGraphicFramePr>
        <p:xfrm>
          <a:off x="261458" y="2057399"/>
          <a:ext cx="8882542" cy="293293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isällön paikkamerkki 2"/>
          <p:cNvSpPr>
            <a:spLocks noGrp="1"/>
          </p:cNvSpPr>
          <p:nvPr>
            <p:ph idx="1"/>
          </p:nvPr>
        </p:nvSpPr>
        <p:spPr>
          <a:xfrm>
            <a:off x="0" y="80851"/>
            <a:ext cx="9398000" cy="4525963"/>
          </a:xfrm>
        </p:spPr>
        <p:txBody>
          <a:bodyPr/>
          <a:lstStyle/>
          <a:p>
            <a:pPr marL="0" indent="0" eaLnBrk="1" hangingPunct="1">
              <a:buNone/>
            </a:pPr>
            <a:r>
              <a:rPr lang="fi-FI" sz="2400" dirty="0">
                <a:latin typeface="Calibri" charset="0"/>
              </a:rPr>
              <a:t> 2. Lisätä oppilaiden opinpolkujen sujuvuutta tarjoamalla laajempaa, opetussuunnitelmiin saumattomasti nivoutuvaa oppimateriaalivalikoimaa. Tavoite kattaa oppimispelien ja virtuaalisten oppimisympäristöjen käytön perusopetuksesta toisen asteen koulutukseen sekä näihin linkittyen mm. </a:t>
            </a:r>
            <a:r>
              <a:rPr lang="fi-FI" sz="2400" dirty="0" err="1">
                <a:latin typeface="Calibri" charset="0"/>
              </a:rPr>
              <a:t>mobiiliteknologian</a:t>
            </a:r>
            <a:r>
              <a:rPr lang="fi-FI" sz="2400" dirty="0">
                <a:latin typeface="Calibri" charset="0"/>
              </a:rPr>
              <a:t> antamien mahdollisuuksien hyödyntämisen. </a:t>
            </a:r>
          </a:p>
        </p:txBody>
      </p:sp>
      <p:sp>
        <p:nvSpPr>
          <p:cNvPr id="3" name="Suorakulmio 2"/>
          <p:cNvSpPr/>
          <p:nvPr/>
        </p:nvSpPr>
        <p:spPr>
          <a:xfrm>
            <a:off x="1" y="5384915"/>
            <a:ext cx="9143999" cy="1200329"/>
          </a:xfrm>
          <a:prstGeom prst="rect">
            <a:avLst/>
          </a:prstGeom>
        </p:spPr>
        <p:txBody>
          <a:bodyPr wrap="square">
            <a:spAutoFit/>
          </a:bodyPr>
          <a:lstStyle/>
          <a:p>
            <a:r>
              <a:rPr lang="fi-FI" dirty="0"/>
              <a:t>Perusteluni:</a:t>
            </a:r>
          </a:p>
          <a:p>
            <a:r>
              <a:rPr lang="fi-FI" dirty="0" smtClean="0"/>
              <a:t>- Peliportaali </a:t>
            </a:r>
            <a:r>
              <a:rPr lang="fi-FI" dirty="0"/>
              <a:t>on otettu innostuneesti vastaan opettajien joukossa.</a:t>
            </a:r>
            <a:r>
              <a:rPr lang="fi-FI" dirty="0" smtClean="0"/>
              <a:t>;</a:t>
            </a:r>
          </a:p>
          <a:p>
            <a:r>
              <a:rPr lang="fi-FI" dirty="0" smtClean="0"/>
              <a:t> - Käytettävissä </a:t>
            </a:r>
            <a:r>
              <a:rPr lang="fi-FI" dirty="0"/>
              <a:t>oleva materiaalivalikoima pelien ja virtuaalimaailmojen osalta on laajentunut merkittävästi.</a:t>
            </a:r>
          </a:p>
        </p:txBody>
      </p:sp>
      <p:graphicFrame>
        <p:nvGraphicFramePr>
          <p:cNvPr id="6" name="Kaavio 5"/>
          <p:cNvGraphicFramePr>
            <a:graphicFrameLocks/>
          </p:cNvGraphicFramePr>
          <p:nvPr>
            <p:extLst>
              <p:ext uri="{D42A27DB-BD31-4B8C-83A1-F6EECF244321}">
                <p14:modId xmlns:p14="http://schemas.microsoft.com/office/powerpoint/2010/main" val="3929484012"/>
              </p:ext>
            </p:extLst>
          </p:nvPr>
        </p:nvGraphicFramePr>
        <p:xfrm>
          <a:off x="1" y="2057399"/>
          <a:ext cx="9143999" cy="33275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isällön paikkamerkki 2"/>
          <p:cNvSpPr>
            <a:spLocks noGrp="1"/>
          </p:cNvSpPr>
          <p:nvPr>
            <p:ph idx="1"/>
          </p:nvPr>
        </p:nvSpPr>
        <p:spPr>
          <a:xfrm>
            <a:off x="0" y="0"/>
            <a:ext cx="9300307" cy="4525962"/>
          </a:xfrm>
        </p:spPr>
        <p:txBody>
          <a:bodyPr/>
          <a:lstStyle/>
          <a:p>
            <a:pPr eaLnBrk="1" hangingPunct="1"/>
            <a:r>
              <a:rPr lang="fi-FI" sz="2400" dirty="0">
                <a:latin typeface="Calibri" charset="0"/>
              </a:rPr>
              <a:t> 3. Parantaa verkkopedagogiikan osaamista sekä tehostaa oppimis- ja opetusprosesseja parantamalla verkko-oppimisen laatua opetussuunnitelmaa tukevien pelien ja virtuaalisten oppimisympäristöjen sekä niiden käyttöön liittyvän koulutuksen avulla. </a:t>
            </a:r>
          </a:p>
        </p:txBody>
      </p:sp>
      <p:sp>
        <p:nvSpPr>
          <p:cNvPr id="2" name="Suorakulmio 1"/>
          <p:cNvSpPr/>
          <p:nvPr/>
        </p:nvSpPr>
        <p:spPr>
          <a:xfrm>
            <a:off x="195385" y="5457539"/>
            <a:ext cx="9104922" cy="1200329"/>
          </a:xfrm>
          <a:prstGeom prst="rect">
            <a:avLst/>
          </a:prstGeom>
        </p:spPr>
        <p:txBody>
          <a:bodyPr wrap="square">
            <a:spAutoFit/>
          </a:bodyPr>
          <a:lstStyle/>
          <a:p>
            <a:r>
              <a:rPr lang="fi-FI" dirty="0"/>
              <a:t>Perusteluni:</a:t>
            </a:r>
          </a:p>
          <a:p>
            <a:r>
              <a:rPr lang="fi-FI" dirty="0" smtClean="0"/>
              <a:t>- Koulutuksissa </a:t>
            </a:r>
            <a:r>
              <a:rPr lang="fi-FI" dirty="0"/>
              <a:t>pelit on otettu kiinnostuneena vastaan, mutta niiden siirtyminen opetuskäytänteisiin on vielä arkaa</a:t>
            </a:r>
            <a:r>
              <a:rPr lang="fi-FI" dirty="0" smtClean="0"/>
              <a:t>.</a:t>
            </a:r>
          </a:p>
          <a:p>
            <a:r>
              <a:rPr lang="fi-FI" dirty="0" smtClean="0"/>
              <a:t>-  </a:t>
            </a:r>
            <a:r>
              <a:rPr lang="fi-FI" dirty="0"/>
              <a:t>Opettajat arastelevat uusia ympäristöjä ja niiden mahdollisuuksia.</a:t>
            </a:r>
          </a:p>
        </p:txBody>
      </p:sp>
      <p:graphicFrame>
        <p:nvGraphicFramePr>
          <p:cNvPr id="6" name="Kaavio 5"/>
          <p:cNvGraphicFramePr>
            <a:graphicFrameLocks/>
          </p:cNvGraphicFramePr>
          <p:nvPr>
            <p:extLst>
              <p:ext uri="{D42A27DB-BD31-4B8C-83A1-F6EECF244321}">
                <p14:modId xmlns:p14="http://schemas.microsoft.com/office/powerpoint/2010/main" val="4220771384"/>
              </p:ext>
            </p:extLst>
          </p:nvPr>
        </p:nvGraphicFramePr>
        <p:xfrm>
          <a:off x="0" y="2057399"/>
          <a:ext cx="9144000" cy="340014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isällön paikkamerkki 2"/>
          <p:cNvSpPr>
            <a:spLocks noGrp="1"/>
          </p:cNvSpPr>
          <p:nvPr>
            <p:ph idx="1"/>
          </p:nvPr>
        </p:nvSpPr>
        <p:spPr>
          <a:xfrm>
            <a:off x="-1" y="0"/>
            <a:ext cx="9534769" cy="4525963"/>
          </a:xfrm>
        </p:spPr>
        <p:txBody>
          <a:bodyPr/>
          <a:lstStyle/>
          <a:p>
            <a:pPr eaLnBrk="1" hangingPunct="1"/>
            <a:r>
              <a:rPr lang="fi-FI" sz="2400" dirty="0">
                <a:latin typeface="Calibri" charset="0"/>
              </a:rPr>
              <a:t>4. Hankkeen tavoitteena on em. ympäristöjen hyödyntäminen systemaattisesti esimerkiksi opettajien täydennyskoulutuksessa valtakunnallisesti.</a:t>
            </a:r>
          </a:p>
        </p:txBody>
      </p:sp>
      <p:sp>
        <p:nvSpPr>
          <p:cNvPr id="2" name="Suorakulmio 1"/>
          <p:cNvSpPr/>
          <p:nvPr/>
        </p:nvSpPr>
        <p:spPr>
          <a:xfrm>
            <a:off x="0" y="5684984"/>
            <a:ext cx="9144000" cy="923330"/>
          </a:xfrm>
          <a:prstGeom prst="rect">
            <a:avLst/>
          </a:prstGeom>
        </p:spPr>
        <p:txBody>
          <a:bodyPr wrap="square">
            <a:spAutoFit/>
          </a:bodyPr>
          <a:lstStyle/>
          <a:p>
            <a:r>
              <a:rPr lang="fi-FI" dirty="0"/>
              <a:t>Perusteluni</a:t>
            </a:r>
            <a:r>
              <a:rPr lang="fi-FI" dirty="0" smtClean="0"/>
              <a:t>:</a:t>
            </a:r>
          </a:p>
          <a:p>
            <a:endParaRPr lang="fi-FI" dirty="0"/>
          </a:p>
          <a:p>
            <a:r>
              <a:rPr lang="fi-FI" dirty="0"/>
              <a:t>Löytöretkiseminaarit </a:t>
            </a:r>
            <a:r>
              <a:rPr lang="fi-FI" dirty="0" err="1"/>
              <a:t>täydennyskouluttivat</a:t>
            </a:r>
            <a:r>
              <a:rPr lang="fi-FI" dirty="0"/>
              <a:t> ja levittivät tietoa em. ympäristöjen opetuskäyttöön.</a:t>
            </a:r>
          </a:p>
        </p:txBody>
      </p:sp>
      <p:graphicFrame>
        <p:nvGraphicFramePr>
          <p:cNvPr id="6" name="Kaavio 5"/>
          <p:cNvGraphicFramePr>
            <a:graphicFrameLocks/>
          </p:cNvGraphicFramePr>
          <p:nvPr>
            <p:extLst>
              <p:ext uri="{D42A27DB-BD31-4B8C-83A1-F6EECF244321}">
                <p14:modId xmlns:p14="http://schemas.microsoft.com/office/powerpoint/2010/main" val="386379162"/>
              </p:ext>
            </p:extLst>
          </p:nvPr>
        </p:nvGraphicFramePr>
        <p:xfrm>
          <a:off x="0" y="1270115"/>
          <a:ext cx="9144000" cy="420881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isällön paikkamerkki 2"/>
          <p:cNvSpPr>
            <a:spLocks noGrp="1"/>
          </p:cNvSpPr>
          <p:nvPr>
            <p:ph idx="1"/>
          </p:nvPr>
        </p:nvSpPr>
        <p:spPr>
          <a:xfrm>
            <a:off x="0" y="406400"/>
            <a:ext cx="9144000" cy="4525963"/>
          </a:xfrm>
        </p:spPr>
        <p:txBody>
          <a:bodyPr/>
          <a:lstStyle/>
          <a:p>
            <a:pPr eaLnBrk="1" hangingPunct="1"/>
            <a:r>
              <a:rPr lang="fi-FI" sz="2400" dirty="0">
                <a:latin typeface="Calibri" charset="0"/>
              </a:rPr>
              <a:t>5. Rakentaa yhteisesti kehittämisverkoston puitteissa ja levittää laaja-alaisesti tietämystä pelien ja virtuaaliympäristöjen pedagogisesta käytöstä.</a:t>
            </a:r>
          </a:p>
        </p:txBody>
      </p:sp>
      <p:sp>
        <p:nvSpPr>
          <p:cNvPr id="3" name="Suorakulmio 2"/>
          <p:cNvSpPr/>
          <p:nvPr/>
        </p:nvSpPr>
        <p:spPr>
          <a:xfrm>
            <a:off x="0" y="4397534"/>
            <a:ext cx="9144000" cy="2308324"/>
          </a:xfrm>
          <a:prstGeom prst="rect">
            <a:avLst/>
          </a:prstGeom>
        </p:spPr>
        <p:txBody>
          <a:bodyPr wrap="square">
            <a:spAutoFit/>
          </a:bodyPr>
          <a:lstStyle/>
          <a:p>
            <a:r>
              <a:rPr lang="fi-FI" dirty="0"/>
              <a:t>Perusteluni</a:t>
            </a:r>
            <a:r>
              <a:rPr lang="fi-FI" dirty="0" smtClean="0"/>
              <a:t>:</a:t>
            </a:r>
          </a:p>
          <a:p>
            <a:endParaRPr lang="fi-FI" dirty="0"/>
          </a:p>
          <a:p>
            <a:r>
              <a:rPr lang="fi-FI" dirty="0" smtClean="0"/>
              <a:t>- Hyvien </a:t>
            </a:r>
            <a:r>
              <a:rPr lang="fi-FI" dirty="0"/>
              <a:t>käytänteiden levitystä on ollut Suomen koulutustapahtumien lisäksi Eurooppaan, </a:t>
            </a:r>
            <a:r>
              <a:rPr lang="fi-FI" dirty="0" smtClean="0"/>
              <a:t> puheenvuorot </a:t>
            </a:r>
            <a:r>
              <a:rPr lang="fi-FI" dirty="0"/>
              <a:t>3 x Berliinin </a:t>
            </a:r>
            <a:r>
              <a:rPr lang="fi-FI" dirty="0" err="1"/>
              <a:t>OnEduca</a:t>
            </a:r>
            <a:r>
              <a:rPr lang="fi-FI" dirty="0"/>
              <a:t> 2012-14 ja Lontoon BETT 2013</a:t>
            </a:r>
            <a:r>
              <a:rPr lang="fi-FI" dirty="0" smtClean="0"/>
              <a:t>;</a:t>
            </a:r>
          </a:p>
          <a:p>
            <a:pPr marL="285750" indent="-285750">
              <a:buFontTx/>
              <a:buChar char="-"/>
            </a:pPr>
            <a:r>
              <a:rPr lang="fi-FI" dirty="0" smtClean="0"/>
              <a:t>Kehittämisverkosto </a:t>
            </a:r>
            <a:r>
              <a:rPr lang="fi-FI" dirty="0"/>
              <a:t>on ollut aktiivinen ja levittämistoimet onnistuneet hyvin</a:t>
            </a:r>
            <a:r>
              <a:rPr lang="fi-FI" dirty="0" smtClean="0"/>
              <a:t>.</a:t>
            </a:r>
          </a:p>
          <a:p>
            <a:pPr marL="285750" indent="-285750">
              <a:buFontTx/>
              <a:buChar char="-"/>
            </a:pPr>
            <a:r>
              <a:rPr lang="fi-FI" dirty="0"/>
              <a:t> Erilaisia koulutustilaisuuksia ja seminaareja on järjestetty laajasti</a:t>
            </a:r>
            <a:r>
              <a:rPr lang="fi-FI" dirty="0" smtClean="0"/>
              <a:t>.</a:t>
            </a:r>
          </a:p>
          <a:p>
            <a:pPr marL="285750" indent="-285750">
              <a:buFontTx/>
              <a:buChar char="-"/>
            </a:pPr>
            <a:r>
              <a:rPr lang="fi-FI" dirty="0" smtClean="0"/>
              <a:t> </a:t>
            </a:r>
            <a:r>
              <a:rPr lang="fi-FI" dirty="0"/>
              <a:t>Hankkeen tuottamien julkaisujen hyödyllisyydestä on kantautunut positiivista palautetta myös hankeverkoston ulkopuolelta.</a:t>
            </a:r>
          </a:p>
        </p:txBody>
      </p:sp>
      <p:graphicFrame>
        <p:nvGraphicFramePr>
          <p:cNvPr id="6" name="Kaavio 5"/>
          <p:cNvGraphicFramePr>
            <a:graphicFrameLocks/>
          </p:cNvGraphicFramePr>
          <p:nvPr>
            <p:extLst>
              <p:ext uri="{D42A27DB-BD31-4B8C-83A1-F6EECF244321}">
                <p14:modId xmlns:p14="http://schemas.microsoft.com/office/powerpoint/2010/main" val="1979606368"/>
              </p:ext>
            </p:extLst>
          </p:nvPr>
        </p:nvGraphicFramePr>
        <p:xfrm>
          <a:off x="0" y="1444444"/>
          <a:ext cx="9144000" cy="300289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isällön paikkamerkki 2"/>
          <p:cNvSpPr>
            <a:spLocks noGrp="1"/>
          </p:cNvSpPr>
          <p:nvPr>
            <p:ph idx="1"/>
          </p:nvPr>
        </p:nvSpPr>
        <p:spPr>
          <a:xfrm>
            <a:off x="-49798" y="-11114"/>
            <a:ext cx="9850808" cy="4525963"/>
          </a:xfrm>
        </p:spPr>
        <p:txBody>
          <a:bodyPr/>
          <a:lstStyle/>
          <a:p>
            <a:pPr eaLnBrk="1" hangingPunct="1"/>
            <a:r>
              <a:rPr lang="fi-FI" sz="2400" b="1" dirty="0">
                <a:latin typeface="Calibri" charset="0"/>
              </a:rPr>
              <a:t>Arvioi miten OVI -koordinaatiohanke on toiminut </a:t>
            </a:r>
            <a:r>
              <a:rPr lang="fi-FI" sz="2400" b="1" dirty="0" smtClean="0">
                <a:latin typeface="Calibri" charset="0"/>
              </a:rPr>
              <a:t>kehittämis-</a:t>
            </a:r>
          </a:p>
          <a:p>
            <a:pPr marL="0" indent="0" eaLnBrk="1" hangingPunct="1">
              <a:buNone/>
            </a:pPr>
            <a:r>
              <a:rPr lang="fi-FI" sz="2400" b="1" dirty="0">
                <a:latin typeface="Calibri" charset="0"/>
              </a:rPr>
              <a:t> </a:t>
            </a:r>
            <a:r>
              <a:rPr lang="fi-FI" sz="2400" b="1" dirty="0" smtClean="0">
                <a:latin typeface="Calibri" charset="0"/>
              </a:rPr>
              <a:t>    hankkeiden näkökulmasta</a:t>
            </a:r>
            <a:endParaRPr lang="fi-FI" sz="2400" b="1" dirty="0">
              <a:latin typeface="Calibri" charset="0"/>
            </a:endParaRPr>
          </a:p>
          <a:p>
            <a:pPr marL="0" indent="0" eaLnBrk="1" hangingPunct="1">
              <a:buNone/>
            </a:pPr>
            <a:r>
              <a:rPr lang="fi-FI" sz="2400" dirty="0" smtClean="0">
                <a:latin typeface="Calibri" charset="0"/>
              </a:rPr>
              <a:t>       </a:t>
            </a:r>
            <a:r>
              <a:rPr lang="fi-FI" sz="2400" b="1" dirty="0" smtClean="0">
                <a:latin typeface="Calibri" charset="0"/>
              </a:rPr>
              <a:t>Hankkeen </a:t>
            </a:r>
            <a:r>
              <a:rPr lang="fi-FI" sz="2400" b="1" dirty="0">
                <a:latin typeface="Calibri" charset="0"/>
              </a:rPr>
              <a:t>keskeisiä toimenpiteitä ovat olleet</a:t>
            </a:r>
            <a:r>
              <a:rPr lang="fi-FI" sz="2400" b="1" dirty="0" smtClean="0">
                <a:latin typeface="Calibri" charset="0"/>
              </a:rPr>
              <a:t>:</a:t>
            </a:r>
            <a:endParaRPr lang="fi-FI" sz="2400" b="1" dirty="0">
              <a:latin typeface="Calibri" charset="0"/>
            </a:endParaRPr>
          </a:p>
          <a:p>
            <a:pPr eaLnBrk="1" hangingPunct="1"/>
            <a:r>
              <a:rPr lang="fi-FI" dirty="0" smtClean="0">
                <a:latin typeface="Calibri" charset="0"/>
              </a:rPr>
              <a:t>1 - </a:t>
            </a:r>
            <a:r>
              <a:rPr lang="fi-FI" dirty="0">
                <a:latin typeface="Calibri" charset="0"/>
              </a:rPr>
              <a:t>Hankeverkoston koonti ja </a:t>
            </a:r>
            <a:r>
              <a:rPr lang="fi-FI" dirty="0" smtClean="0">
                <a:latin typeface="Calibri" charset="0"/>
              </a:rPr>
              <a:t>ohjaus </a:t>
            </a:r>
            <a:endParaRPr lang="fi-FI" dirty="0">
              <a:latin typeface="Calibri" charset="0"/>
            </a:endParaRPr>
          </a:p>
        </p:txBody>
      </p:sp>
      <p:sp>
        <p:nvSpPr>
          <p:cNvPr id="2" name="Suorakulmio 1"/>
          <p:cNvSpPr/>
          <p:nvPr/>
        </p:nvSpPr>
        <p:spPr>
          <a:xfrm>
            <a:off x="273889" y="5139728"/>
            <a:ext cx="9144000" cy="1754327"/>
          </a:xfrm>
          <a:prstGeom prst="rect">
            <a:avLst/>
          </a:prstGeom>
        </p:spPr>
        <p:txBody>
          <a:bodyPr wrap="square">
            <a:spAutoFit/>
          </a:bodyPr>
          <a:lstStyle/>
          <a:p>
            <a:r>
              <a:rPr lang="fi-FI" dirty="0"/>
              <a:t>Perusteluni:</a:t>
            </a:r>
          </a:p>
          <a:p>
            <a:r>
              <a:rPr lang="fi-FI" dirty="0" smtClean="0"/>
              <a:t>- Aito </a:t>
            </a:r>
            <a:r>
              <a:rPr lang="fi-FI" dirty="0"/>
              <a:t>koulujen verkosto syntyi kannaltamme. </a:t>
            </a:r>
            <a:endParaRPr lang="fi-FI" dirty="0" smtClean="0"/>
          </a:p>
          <a:p>
            <a:r>
              <a:rPr lang="fi-FI" dirty="0" smtClean="0"/>
              <a:t>- Hyödynnämme </a:t>
            </a:r>
            <a:r>
              <a:rPr lang="fi-FI" dirty="0"/>
              <a:t>syntyneitä verkostoja nykyiselläänkin.; </a:t>
            </a:r>
            <a:endParaRPr lang="fi-FI" dirty="0" smtClean="0"/>
          </a:p>
          <a:p>
            <a:pPr marL="285750" indent="-285750">
              <a:buFontTx/>
              <a:buChar char="-"/>
            </a:pPr>
            <a:r>
              <a:rPr lang="fi-FI" dirty="0" smtClean="0"/>
              <a:t>Mahdollisuus </a:t>
            </a:r>
            <a:r>
              <a:rPr lang="fi-FI" dirty="0"/>
              <a:t>yhteistyöhön hankkeiden välillä olisi voinut olla </a:t>
            </a:r>
            <a:r>
              <a:rPr lang="fi-FI" dirty="0" smtClean="0"/>
              <a:t>ohjatumpaakin</a:t>
            </a:r>
          </a:p>
          <a:p>
            <a:pPr marL="285750" indent="-285750">
              <a:buFontTx/>
              <a:buChar char="-"/>
            </a:pPr>
            <a:r>
              <a:rPr lang="fi-FI" dirty="0"/>
              <a:t>Koordinaatiohankkeen järjestämät tapaamiset ja hankepalaverit ovat jäsentäneet hanketoimintaa..</a:t>
            </a:r>
          </a:p>
        </p:txBody>
      </p:sp>
      <p:graphicFrame>
        <p:nvGraphicFramePr>
          <p:cNvPr id="6" name="Kaavio 5"/>
          <p:cNvGraphicFramePr>
            <a:graphicFrameLocks/>
          </p:cNvGraphicFramePr>
          <p:nvPr>
            <p:extLst>
              <p:ext uri="{D42A27DB-BD31-4B8C-83A1-F6EECF244321}">
                <p14:modId xmlns:p14="http://schemas.microsoft.com/office/powerpoint/2010/main" val="4145891393"/>
              </p:ext>
            </p:extLst>
          </p:nvPr>
        </p:nvGraphicFramePr>
        <p:xfrm>
          <a:off x="0" y="1773805"/>
          <a:ext cx="9144000" cy="35306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4458</TotalTime>
  <Words>1244</Words>
  <Application>Microsoft Macintosh PowerPoint</Application>
  <PresentationFormat>Näytössä katseltava diaesitys (4:3)</PresentationFormat>
  <Paragraphs>126</Paragraphs>
  <Slides>21</Slides>
  <Notes>0</Notes>
  <HiddenSlides>0</HiddenSlides>
  <MMClips>0</MMClips>
  <ScaleCrop>false</ScaleCrop>
  <HeadingPairs>
    <vt:vector size="4" baseType="variant">
      <vt:variant>
        <vt:lpstr>Teema</vt:lpstr>
      </vt:variant>
      <vt:variant>
        <vt:i4>1</vt:i4>
      </vt:variant>
      <vt:variant>
        <vt:lpstr>Dian otsikot</vt:lpstr>
      </vt:variant>
      <vt:variant>
        <vt:i4>21</vt:i4>
      </vt:variant>
    </vt:vector>
  </HeadingPairs>
  <TitlesOfParts>
    <vt:vector size="22" baseType="lpstr">
      <vt:lpstr>Office-teema</vt:lpstr>
      <vt:lpstr>OVI -Koordinaatiohankkeen arviointia kevät 2014 </vt:lpstr>
      <vt:lpstr>Osallistujat  yht 13</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NewTEC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Osaamiskaskartoitus alustava</dc:title>
  <dc:creator>Petri Lounaskorpi</dc:creator>
  <cp:lastModifiedBy>Petri Lounaskorpi</cp:lastModifiedBy>
  <cp:revision>99</cp:revision>
  <dcterms:created xsi:type="dcterms:W3CDTF">2013-02-12T11:17:05Z</dcterms:created>
  <dcterms:modified xsi:type="dcterms:W3CDTF">2014-05-06T04:22:16Z</dcterms:modified>
</cp:coreProperties>
</file>