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58" r:id="rId4"/>
    <p:sldId id="259" r:id="rId5"/>
    <p:sldId id="260" r:id="rId6"/>
    <p:sldId id="257" r:id="rId7"/>
    <p:sldId id="276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9" r:id="rId21"/>
    <p:sldId id="280" r:id="rId22"/>
    <p:sldId id="281" r:id="rId23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4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i-FI" smtClean="0"/>
              <a:t>Muokkaa alaotsikon perustyyliä napsautt.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F80A-31E7-4B4F-A738-8F1C70BE59BE}" type="datetimeFigureOut">
              <a:rPr lang="fi-FI" smtClean="0"/>
              <a:t>1.10.2012</a:t>
            </a:fld>
            <a:endParaRPr lang="fi-FI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A992-15FE-48D0-B1E3-1346D6E97728}" type="slidenum">
              <a:rPr lang="fi-FI" smtClean="0"/>
              <a:t>‹#›</a:t>
            </a:fld>
            <a:endParaRPr lang="fi-F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F80A-31E7-4B4F-A738-8F1C70BE59BE}" type="datetimeFigureOut">
              <a:rPr lang="fi-FI" smtClean="0"/>
              <a:t>1.10.2012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A992-15FE-48D0-B1E3-1346D6E97728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F80A-31E7-4B4F-A738-8F1C70BE59BE}" type="datetimeFigureOut">
              <a:rPr lang="fi-FI" smtClean="0"/>
              <a:t>1.10.2012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A992-15FE-48D0-B1E3-1346D6E97728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F80A-31E7-4B4F-A738-8F1C70BE59BE}" type="datetimeFigureOut">
              <a:rPr lang="fi-FI" smtClean="0"/>
              <a:t>1.10.2012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A992-15FE-48D0-B1E3-1346D6E97728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F80A-31E7-4B4F-A738-8F1C70BE59BE}" type="datetimeFigureOut">
              <a:rPr lang="fi-FI" smtClean="0"/>
              <a:t>1.10.2012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A992-15FE-48D0-B1E3-1346D6E97728}" type="slidenum">
              <a:rPr lang="fi-FI" smtClean="0"/>
              <a:t>‹#›</a:t>
            </a:fld>
            <a:endParaRPr lang="fi-F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F80A-31E7-4B4F-A738-8F1C70BE59BE}" type="datetimeFigureOut">
              <a:rPr lang="fi-FI" smtClean="0"/>
              <a:t>1.10.2012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A992-15FE-48D0-B1E3-1346D6E97728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F80A-31E7-4B4F-A738-8F1C70BE59BE}" type="datetimeFigureOut">
              <a:rPr lang="fi-FI" smtClean="0"/>
              <a:t>1.10.2012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A992-15FE-48D0-B1E3-1346D6E97728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F80A-31E7-4B4F-A738-8F1C70BE59BE}" type="datetimeFigureOut">
              <a:rPr lang="fi-FI" smtClean="0"/>
              <a:t>1.10.2012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A992-15FE-48D0-B1E3-1346D6E97728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F80A-31E7-4B4F-A738-8F1C70BE59BE}" type="datetimeFigureOut">
              <a:rPr lang="fi-FI" smtClean="0"/>
              <a:t>1.10.2012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A992-15FE-48D0-B1E3-1346D6E97728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F80A-31E7-4B4F-A738-8F1C70BE59BE}" type="datetimeFigureOut">
              <a:rPr lang="fi-FI" smtClean="0"/>
              <a:t>1.10.2012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A992-15FE-48D0-B1E3-1346D6E97728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F80A-31E7-4B4F-A738-8F1C70BE59BE}" type="datetimeFigureOut">
              <a:rPr lang="fi-FI" smtClean="0"/>
              <a:t>1.10.2012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A28A992-15FE-48D0-B1E3-1346D6E97728}" type="slidenum">
              <a:rPr lang="fi-FI" smtClean="0"/>
              <a:t>‹#›</a:t>
            </a:fld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i-FI" smtClean="0"/>
              <a:t>Lisää kuva napsauttamalla kuvaketta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  <a:p>
            <a:pPr lvl="1" eaLnBrk="1" latinLnBrk="0" hangingPunct="1"/>
            <a:r>
              <a:rPr kumimoji="0" lang="fi-FI" smtClean="0"/>
              <a:t>toinen taso</a:t>
            </a:r>
          </a:p>
          <a:p>
            <a:pPr lvl="2" eaLnBrk="1" latinLnBrk="0" hangingPunct="1"/>
            <a:r>
              <a:rPr kumimoji="0" lang="fi-FI" smtClean="0"/>
              <a:t>kolmas taso</a:t>
            </a:r>
          </a:p>
          <a:p>
            <a:pPr lvl="3" eaLnBrk="1" latinLnBrk="0" hangingPunct="1"/>
            <a:r>
              <a:rPr kumimoji="0" lang="fi-FI" smtClean="0"/>
              <a:t>neljäs taso</a:t>
            </a:r>
          </a:p>
          <a:p>
            <a:pPr lvl="4" eaLnBrk="1" latinLnBrk="0" hangingPunct="1"/>
            <a:r>
              <a:rPr kumimoji="0" lang="fi-FI" smtClean="0"/>
              <a:t>viides taso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531F80A-31E7-4B4F-A738-8F1C70BE59BE}" type="datetimeFigureOut">
              <a:rPr lang="fi-FI" smtClean="0"/>
              <a:t>1.10.2012</a:t>
            </a:fld>
            <a:endParaRPr lang="fi-FI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28A992-15FE-48D0-B1E3-1346D6E97728}" type="slidenum">
              <a:rPr lang="fi-FI" smtClean="0"/>
              <a:t>‹#›</a:t>
            </a:fld>
            <a:endParaRPr lang="fi-FI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hyperlink" Target="http://peda.net/polku/liveohje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petri.lounaskorpi@gmail.com" TargetMode="External"/><Relationship Id="rId2" Type="http://schemas.openxmlformats.org/officeDocument/2006/relationships/hyperlink" Target="mailto:minna.kytola@jkl.f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auri.pirkkalainen@konnevesi.fi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12" Type="http://schemas.openxmlformats.org/officeDocument/2006/relationships/image" Target="../media/image44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utlook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Live@edu-pilvipalvelun</a:t>
            </a:r>
            <a:r>
              <a:rPr lang="fi-FI" dirty="0" smtClean="0"/>
              <a:t> käyttöönotto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Minna </a:t>
            </a:r>
            <a:r>
              <a:rPr lang="fi-FI" dirty="0" err="1" smtClean="0"/>
              <a:t>Kytölä</a:t>
            </a:r>
            <a:endParaRPr lang="fi-FI" dirty="0" smtClean="0"/>
          </a:p>
          <a:p>
            <a:r>
              <a:rPr lang="fi-FI" dirty="0" smtClean="0"/>
              <a:t>Vaajakosken koulu</a:t>
            </a:r>
          </a:p>
          <a:p>
            <a:r>
              <a:rPr lang="fi-FI" dirty="0" smtClean="0"/>
              <a:t>Syksy 2012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4464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556792"/>
            <a:ext cx="8712969" cy="5181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3095" y="620688"/>
            <a:ext cx="8305800" cy="720080"/>
          </a:xfrm>
        </p:spPr>
        <p:txBody>
          <a:bodyPr>
            <a:normAutofit fontScale="90000"/>
          </a:bodyPr>
          <a:lstStyle/>
          <a:p>
            <a:r>
              <a:rPr lang="fi-FI" dirty="0" err="1" smtClean="0"/>
              <a:t>WordWebApp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0307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27" y="2132856"/>
            <a:ext cx="9144000" cy="4492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305800" cy="108012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Word</a:t>
            </a:r>
            <a:br>
              <a:rPr lang="fi-FI" dirty="0" smtClean="0"/>
            </a:br>
            <a:r>
              <a:rPr lang="fi-FI" dirty="0" smtClean="0"/>
              <a:t>- muokkaa selaimessa -näkymä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0296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9180000" cy="4729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Paluu dokumentista takaisin </a:t>
            </a:r>
            <a:r>
              <a:rPr lang="fi-FI" dirty="0" err="1" smtClean="0"/>
              <a:t>SkyDriveen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678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" y="1916832"/>
            <a:ext cx="8964000" cy="5039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dirty="0" smtClean="0"/>
              <a:t>OneNote</a:t>
            </a:r>
            <a:br>
              <a:rPr lang="fi-FI" sz="3600" dirty="0" smtClean="0"/>
            </a:br>
            <a:r>
              <a:rPr lang="fi-FI" sz="3600" dirty="0" smtClean="0"/>
              <a:t>- ryhmätyömuistion näkymä</a:t>
            </a:r>
            <a:br>
              <a:rPr lang="fi-FI" sz="3600" dirty="0" smtClean="0"/>
            </a:br>
            <a:r>
              <a:rPr lang="fi-FI" sz="3600" dirty="0" smtClean="0"/>
              <a:t>- jaettu dokumentti</a:t>
            </a: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95173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08688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Ryhmän muodostaminen</a:t>
            </a:r>
            <a:endParaRPr lang="fi-FI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08000" cy="51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5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08688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Luo ryhmä</a:t>
            </a:r>
            <a:endParaRPr lang="fi-FI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80000" cy="5161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000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80696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Ryhmän luominen</a:t>
            </a:r>
            <a:endParaRPr lang="fi-FI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70" y="1757490"/>
            <a:ext cx="9072000" cy="5100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47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80696"/>
          </a:xfrm>
        </p:spPr>
        <p:txBody>
          <a:bodyPr>
            <a:normAutofit fontScale="90000"/>
          </a:bodyPr>
          <a:lstStyle/>
          <a:p>
            <a:r>
              <a:rPr lang="fi-FI" dirty="0" err="1" smtClean="0"/>
              <a:t>Ryhmät-</a:t>
            </a:r>
            <a:r>
              <a:rPr lang="fi-FI" dirty="0" smtClean="0"/>
              <a:t> näkymä</a:t>
            </a:r>
            <a:endParaRPr lang="fi-FI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43" y="1653121"/>
            <a:ext cx="9036000" cy="5080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144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Messenger</a:t>
            </a:r>
            <a:endParaRPr lang="fi-FI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0" y="1743347"/>
            <a:ext cx="9072000" cy="5100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078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924712"/>
          </a:xfrm>
        </p:spPr>
        <p:txBody>
          <a:bodyPr>
            <a:noAutofit/>
          </a:bodyPr>
          <a:lstStyle/>
          <a:p>
            <a:r>
              <a:rPr lang="fi-FI" sz="3600" dirty="0" smtClean="0"/>
              <a:t>Messenger  – lisää ystäviä, joiden kanssa voit keskustella </a:t>
            </a:r>
            <a:r>
              <a:rPr lang="fi-FI" sz="3600" dirty="0" err="1"/>
              <a:t>V</a:t>
            </a:r>
            <a:r>
              <a:rPr lang="fi-FI" sz="3600" dirty="0" err="1" smtClean="0"/>
              <a:t>iestit-toiminnolla</a:t>
            </a:r>
            <a:endParaRPr lang="fi-FI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05" y="1757637"/>
            <a:ext cx="9036000" cy="5080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04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itä 14"/>
          <p:cNvGrpSpPr>
            <a:grpSpLocks/>
          </p:cNvGrpSpPr>
          <p:nvPr/>
        </p:nvGrpSpPr>
        <p:grpSpPr bwMode="auto">
          <a:xfrm>
            <a:off x="-873125" y="-198438"/>
            <a:ext cx="9590088" cy="4841876"/>
            <a:chOff x="-873062" y="-198448"/>
            <a:chExt cx="9590446" cy="4842107"/>
          </a:xfrm>
        </p:grpSpPr>
        <p:sp>
          <p:nvSpPr>
            <p:cNvPr id="5" name="Kuvatekstipilvi 4"/>
            <p:cNvSpPr>
              <a:spLocks noChangeArrowheads="1"/>
            </p:cNvSpPr>
            <p:nvPr/>
          </p:nvSpPr>
          <p:spPr bwMode="auto">
            <a:xfrm rot="10800000">
              <a:off x="-873062" y="-198448"/>
              <a:ext cx="9590446" cy="4842107"/>
            </a:xfrm>
            <a:prstGeom prst="cloudCallout">
              <a:avLst>
                <a:gd name="adj1" fmla="val -20833"/>
                <a:gd name="adj2" fmla="val 62500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134" name="Tekstiruutu 10"/>
            <p:cNvSpPr txBox="1">
              <a:spLocks noChangeArrowheads="1"/>
            </p:cNvSpPr>
            <p:nvPr/>
          </p:nvSpPr>
          <p:spPr bwMode="auto">
            <a:xfrm>
              <a:off x="7239509" y="662040"/>
              <a:ext cx="11208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r>
                <a:rPr lang="fi-FI"/>
                <a:t>INTERNET</a:t>
              </a:r>
            </a:p>
          </p:txBody>
        </p:sp>
      </p:grpSp>
      <p:grpSp>
        <p:nvGrpSpPr>
          <p:cNvPr id="3" name="Ryhmitä 16"/>
          <p:cNvGrpSpPr>
            <a:grpSpLocks/>
          </p:cNvGrpSpPr>
          <p:nvPr/>
        </p:nvGrpSpPr>
        <p:grpSpPr bwMode="auto">
          <a:xfrm>
            <a:off x="3810000" y="1800225"/>
            <a:ext cx="3852863" cy="1625600"/>
            <a:chOff x="3809932" y="1799869"/>
            <a:chExt cx="3852873" cy="1625715"/>
          </a:xfrm>
        </p:grpSpPr>
        <p:pic>
          <p:nvPicPr>
            <p:cNvPr id="5131" name="Kuva 5" descr="PLE.tif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7182" y="1799869"/>
              <a:ext cx="2855623" cy="1625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" name="Suora nuoliyhdysviiva 12"/>
            <p:cNvCxnSpPr>
              <a:cxnSpLocks noChangeShapeType="1"/>
            </p:cNvCxnSpPr>
            <p:nvPr/>
          </p:nvCxnSpPr>
          <p:spPr bwMode="auto">
            <a:xfrm rot="10800000">
              <a:off x="3809932" y="2023723"/>
              <a:ext cx="898527" cy="542963"/>
            </a:xfrm>
            <a:prstGeom prst="straightConnector1">
              <a:avLst/>
            </a:prstGeom>
            <a:noFill/>
            <a:ln w="101600">
              <a:solidFill>
                <a:schemeClr val="accent1">
                  <a:alpha val="92155"/>
                </a:schemeClr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" name="Ryhmitä 17"/>
          <p:cNvGrpSpPr>
            <a:grpSpLocks/>
          </p:cNvGrpSpPr>
          <p:nvPr/>
        </p:nvGrpSpPr>
        <p:grpSpPr bwMode="auto">
          <a:xfrm>
            <a:off x="0" y="0"/>
            <a:ext cx="3743325" cy="3425825"/>
            <a:chOff x="0" y="0"/>
            <a:chExt cx="3743792" cy="3425584"/>
          </a:xfrm>
        </p:grpSpPr>
        <p:sp>
          <p:nvSpPr>
            <p:cNvPr id="5129" name="Tekstiruutu 11"/>
            <p:cNvSpPr txBox="1">
              <a:spLocks noChangeArrowheads="1"/>
            </p:cNvSpPr>
            <p:nvPr/>
          </p:nvSpPr>
          <p:spPr bwMode="auto">
            <a:xfrm>
              <a:off x="0" y="2779253"/>
              <a:ext cx="109728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r>
                <a:rPr lang="fi-FI"/>
                <a:t>PILVI</a:t>
              </a:r>
            </a:p>
            <a:p>
              <a:r>
                <a:rPr lang="fi-FI"/>
                <a:t>PALVELUT</a:t>
              </a:r>
            </a:p>
          </p:txBody>
        </p:sp>
        <p:pic>
          <p:nvPicPr>
            <p:cNvPr id="5130" name="Kuva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743792" cy="2831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4" name="Tekstiruutu 13"/>
          <p:cNvSpPr txBox="1">
            <a:spLocks noChangeArrowheads="1"/>
          </p:cNvSpPr>
          <p:nvPr/>
        </p:nvSpPr>
        <p:spPr bwMode="auto">
          <a:xfrm>
            <a:off x="-66675" y="5424488"/>
            <a:ext cx="6230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fi-FI" sz="2400" b="1">
                <a:latin typeface="Comic Sans MS" pitchFamily="66" charset="0"/>
              </a:rPr>
              <a:t>TIETOTEKNIIKKA SIIRTYY </a:t>
            </a:r>
            <a:r>
              <a:rPr lang="ja-JP" altLang="fi-FI" sz="2400" b="1">
                <a:latin typeface="Comic Sans MS" pitchFamily="66" charset="0"/>
              </a:rPr>
              <a:t>”</a:t>
            </a:r>
            <a:r>
              <a:rPr lang="fi-FI" altLang="ja-JP" sz="2400" b="1">
                <a:latin typeface="Comic Sans MS" pitchFamily="66" charset="0"/>
              </a:rPr>
              <a:t>PILVEEN</a:t>
            </a:r>
            <a:r>
              <a:rPr lang="ja-JP" altLang="fi-FI" sz="2400" b="1">
                <a:latin typeface="Comic Sans MS" pitchFamily="66" charset="0"/>
              </a:rPr>
              <a:t>”</a:t>
            </a:r>
            <a:endParaRPr lang="fi-FI" sz="2400" b="1">
              <a:latin typeface="Comic Sans MS" pitchFamily="66" charset="0"/>
            </a:endParaRPr>
          </a:p>
        </p:txBody>
      </p:sp>
      <p:grpSp>
        <p:nvGrpSpPr>
          <p:cNvPr id="9" name="Ryhmitä 15"/>
          <p:cNvGrpSpPr>
            <a:grpSpLocks/>
          </p:cNvGrpSpPr>
          <p:nvPr/>
        </p:nvGrpSpPr>
        <p:grpSpPr bwMode="auto">
          <a:xfrm>
            <a:off x="5876925" y="3425825"/>
            <a:ext cx="3267075" cy="3432175"/>
            <a:chOff x="5877004" y="3425584"/>
            <a:chExt cx="3266996" cy="3432416"/>
          </a:xfrm>
        </p:grpSpPr>
        <p:pic>
          <p:nvPicPr>
            <p:cNvPr id="5127" name="Kuva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7004" y="4186938"/>
              <a:ext cx="3266996" cy="2671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Suora nuoliyhdysviiva 9"/>
            <p:cNvCxnSpPr>
              <a:cxnSpLocks noChangeShapeType="1"/>
            </p:cNvCxnSpPr>
            <p:nvPr/>
          </p:nvCxnSpPr>
          <p:spPr bwMode="auto">
            <a:xfrm rot="16200000" flipV="1">
              <a:off x="6170626" y="3908231"/>
              <a:ext cx="1217698" cy="252406"/>
            </a:xfrm>
            <a:prstGeom prst="straightConnector1">
              <a:avLst/>
            </a:prstGeom>
            <a:noFill/>
            <a:ln w="101600">
              <a:solidFill>
                <a:schemeClr val="accent1">
                  <a:alpha val="92155"/>
                </a:schemeClr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" name="Tekstiruutu 3"/>
          <p:cNvSpPr txBox="1">
            <a:spLocks noChangeArrowheads="1"/>
          </p:cNvSpPr>
          <p:nvPr/>
        </p:nvSpPr>
        <p:spPr bwMode="auto">
          <a:xfrm>
            <a:off x="4132263" y="338138"/>
            <a:ext cx="2032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fi-FI" sz="3600" b="1">
                <a:latin typeface="Arial" pitchFamily="34" charset="0"/>
              </a:rPr>
              <a:t>PedaNet</a:t>
            </a:r>
          </a:p>
        </p:txBody>
      </p:sp>
    </p:spTree>
    <p:extLst>
      <p:ext uri="{BB962C8B-B14F-4D97-AF65-F5344CB8AC3E}">
        <p14:creationId xmlns:p14="http://schemas.microsoft.com/office/powerpoint/2010/main" val="391654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1666" y="332656"/>
            <a:ext cx="8229600" cy="1440160"/>
          </a:xfrm>
        </p:spPr>
        <p:txBody>
          <a:bodyPr>
            <a:noAutofit/>
          </a:bodyPr>
          <a:lstStyle/>
          <a:p>
            <a:r>
              <a:rPr lang="fi-FI" sz="3200" u="sng" dirty="0" err="1" smtClean="0"/>
              <a:t>Live@edu</a:t>
            </a:r>
            <a:r>
              <a:rPr lang="fi-FI" sz="3200" u="sng" dirty="0" smtClean="0"/>
              <a:t> - ohjeita videoina ja teksteinä</a:t>
            </a:r>
            <a:r>
              <a:rPr lang="fi-FI" sz="3200" dirty="0" smtClean="0"/>
              <a:t/>
            </a:r>
            <a:br>
              <a:rPr lang="fi-FI" sz="3200" dirty="0" smtClean="0"/>
            </a:br>
            <a:r>
              <a:rPr lang="fi-FI" sz="3200" dirty="0">
                <a:hlinkClick r:id="rId2"/>
              </a:rPr>
              <a:t>http://peda.net/polku/liveohje</a:t>
            </a:r>
            <a:r>
              <a:rPr lang="fi-FI" sz="3200" dirty="0" smtClean="0"/>
              <a:t/>
            </a:r>
            <a:br>
              <a:rPr lang="fi-FI" sz="3200" dirty="0" smtClean="0"/>
            </a:br>
            <a:endParaRPr lang="fi-FI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0" y="1948790"/>
            <a:ext cx="9072000" cy="5100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89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Otsikk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http://www.peda.net/openkortti</a:t>
            </a:r>
          </a:p>
        </p:txBody>
      </p:sp>
      <p:pic>
        <p:nvPicPr>
          <p:cNvPr id="17410" name="Sisällön paikkamerkki 3" descr="sky8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189" y="1935163"/>
            <a:ext cx="6237621" cy="4389437"/>
          </a:xfrm>
        </p:spPr>
      </p:pic>
    </p:spTree>
    <p:extLst>
      <p:ext uri="{BB962C8B-B14F-4D97-AF65-F5344CB8AC3E}">
        <p14:creationId xmlns:p14="http://schemas.microsoft.com/office/powerpoint/2010/main" val="271078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Lisätietoja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Minna </a:t>
            </a:r>
            <a:r>
              <a:rPr lang="fi-FI" dirty="0" err="1" smtClean="0"/>
              <a:t>Kytölä</a:t>
            </a:r>
            <a:endParaRPr lang="fi-FI" dirty="0" smtClean="0"/>
          </a:p>
          <a:p>
            <a:pPr marL="0" indent="0">
              <a:buNone/>
            </a:pPr>
            <a:r>
              <a:rPr lang="fi-FI" dirty="0" err="1">
                <a:hlinkClick r:id="rId2"/>
              </a:rPr>
              <a:t>m</a:t>
            </a:r>
            <a:r>
              <a:rPr lang="fi-FI" dirty="0" err="1" smtClean="0">
                <a:hlinkClick r:id="rId2"/>
              </a:rPr>
              <a:t>inna.kytola@jkl.fi</a:t>
            </a: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Petri Lounaskorpi</a:t>
            </a:r>
          </a:p>
          <a:p>
            <a:pPr marL="0" indent="0">
              <a:buNone/>
            </a:pPr>
            <a:r>
              <a:rPr lang="fi-FI" dirty="0" err="1" smtClean="0">
                <a:hlinkClick r:id="rId3"/>
              </a:rPr>
              <a:t>p</a:t>
            </a:r>
            <a:r>
              <a:rPr lang="fi-FI" dirty="0" err="1" smtClean="0">
                <a:hlinkClick r:id="rId3"/>
              </a:rPr>
              <a:t>etri.lounaskorpi@gmail.com</a:t>
            </a: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Lauri Pirkkalainen</a:t>
            </a:r>
          </a:p>
          <a:p>
            <a:pPr marL="0" indent="0">
              <a:buNone/>
            </a:pPr>
            <a:r>
              <a:rPr lang="fi-FI" dirty="0" err="1" smtClean="0">
                <a:hlinkClick r:id="rId4"/>
              </a:rPr>
              <a:t>lauri.pirkkalainen@konnevesi.fi</a:t>
            </a:r>
            <a:endParaRPr lang="fi-FI" dirty="0" smtClean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4727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4"/>
          <p:cNvGrpSpPr>
            <a:grpSpLocks/>
          </p:cNvGrpSpPr>
          <p:nvPr/>
        </p:nvGrpSpPr>
        <p:grpSpPr bwMode="auto">
          <a:xfrm>
            <a:off x="762000" y="1901825"/>
            <a:ext cx="7124700" cy="5400675"/>
            <a:chOff x="1835330" y="1901874"/>
            <a:chExt cx="5337703" cy="5400441"/>
          </a:xfrm>
        </p:grpSpPr>
        <p:sp>
          <p:nvSpPr>
            <p:cNvPr id="3" name="Down Arrow 55"/>
            <p:cNvSpPr>
              <a:spLocks noChangeArrowheads="1"/>
            </p:cNvSpPr>
            <p:nvPr/>
          </p:nvSpPr>
          <p:spPr bwMode="auto">
            <a:xfrm rot="-8108442">
              <a:off x="6379752" y="1901874"/>
              <a:ext cx="308036" cy="5400441"/>
            </a:xfrm>
            <a:prstGeom prst="downArrow">
              <a:avLst>
                <a:gd name="adj1" fmla="val 50000"/>
                <a:gd name="adj2" fmla="val 49998"/>
              </a:avLst>
            </a:prstGeom>
            <a:gradFill rotWithShape="1">
              <a:gsLst>
                <a:gs pos="0">
                  <a:srgbClr val="A07400">
                    <a:alpha val="0"/>
                  </a:srgbClr>
                </a:gs>
                <a:gs pos="50000">
                  <a:srgbClr val="E6A900">
                    <a:alpha val="50000"/>
                  </a:srgbClr>
                </a:gs>
                <a:gs pos="100000">
                  <a:srgbClr val="FFCA00"/>
                </a:gs>
              </a:gsLst>
              <a:lin ang="10200000"/>
            </a:gradFill>
            <a:ln w="25400">
              <a:noFill/>
              <a:miter lim="800000"/>
              <a:headEnd/>
              <a:tailEnd/>
            </a:ln>
            <a:effectLst>
              <a:outerShdw blurRad="63500" dist="38100" dir="18900000" algn="b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4" name="Text Box 9"/>
            <p:cNvSpPr txBox="1">
              <a:spLocks noChangeArrowheads="1"/>
            </p:cNvSpPr>
            <p:nvPr/>
          </p:nvSpPr>
          <p:spPr bwMode="auto">
            <a:xfrm rot="18850055">
              <a:off x="6065163" y="4318102"/>
              <a:ext cx="1916029" cy="29971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26267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Informaatio</a:t>
              </a:r>
            </a:p>
          </p:txBody>
        </p:sp>
        <p:sp>
          <p:nvSpPr>
            <p:cNvPr id="5" name="Text Box 10"/>
            <p:cNvSpPr txBox="1">
              <a:spLocks noChangeArrowheads="1"/>
            </p:cNvSpPr>
            <p:nvPr/>
          </p:nvSpPr>
          <p:spPr bwMode="auto">
            <a:xfrm rot="2695249">
              <a:off x="1835330" y="4424303"/>
              <a:ext cx="1313018" cy="40003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26267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Prosessit</a:t>
              </a:r>
            </a:p>
          </p:txBody>
        </p:sp>
        <p:sp>
          <p:nvSpPr>
            <p:cNvPr id="6" name="Down Arrow 56"/>
            <p:cNvSpPr>
              <a:spLocks noChangeArrowheads="1"/>
            </p:cNvSpPr>
            <p:nvPr/>
          </p:nvSpPr>
          <p:spPr bwMode="auto">
            <a:xfrm rot="8108442" flipH="1">
              <a:off x="2674995" y="1901874"/>
              <a:ext cx="308036" cy="5400441"/>
            </a:xfrm>
            <a:prstGeom prst="downArrow">
              <a:avLst>
                <a:gd name="adj1" fmla="val 50000"/>
                <a:gd name="adj2" fmla="val 49998"/>
              </a:avLst>
            </a:prstGeom>
            <a:gradFill rotWithShape="1">
              <a:gsLst>
                <a:gs pos="0">
                  <a:srgbClr val="A07400">
                    <a:alpha val="0"/>
                  </a:srgbClr>
                </a:gs>
                <a:gs pos="50000">
                  <a:srgbClr val="E6A900">
                    <a:alpha val="50000"/>
                  </a:srgbClr>
                </a:gs>
                <a:gs pos="100000">
                  <a:srgbClr val="FFCA00"/>
                </a:gs>
              </a:gsLst>
              <a:lin ang="10200000"/>
            </a:gradFill>
            <a:ln w="25400">
              <a:noFill/>
              <a:miter lim="800000"/>
              <a:headEnd/>
              <a:tailEnd/>
            </a:ln>
            <a:effectLst>
              <a:outerShdw blurRad="63500" dist="38100" dir="18900000" algn="b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7" name="Group 176"/>
          <p:cNvGrpSpPr>
            <a:grpSpLocks/>
          </p:cNvGrpSpPr>
          <p:nvPr/>
        </p:nvGrpSpPr>
        <p:grpSpPr bwMode="auto">
          <a:xfrm>
            <a:off x="2590800" y="4724400"/>
            <a:ext cx="4191000" cy="914400"/>
            <a:chOff x="2591223" y="5410200"/>
            <a:chExt cx="4190577" cy="914101"/>
          </a:xfrm>
        </p:grpSpPr>
        <p:pic>
          <p:nvPicPr>
            <p:cNvPr id="8" name="Rectangle 7203" descr="Database 4 blu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3895" y="5722635"/>
              <a:ext cx="740511" cy="601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Rectangle 3483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932069" y="5842229"/>
              <a:ext cx="1038119" cy="46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2591223" y="5410200"/>
              <a:ext cx="4190577" cy="39991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fi-FI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egoe" charset="0"/>
                </a:rPr>
                <a:t>Tietojärjestelmät</a:t>
              </a:r>
              <a:endPara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" charset="0"/>
              </a:endParaRPr>
            </a:p>
          </p:txBody>
        </p:sp>
      </p:grpSp>
      <p:sp>
        <p:nvSpPr>
          <p:cNvPr id="11" name="Title 49"/>
          <p:cNvSpPr txBox="1">
            <a:spLocks/>
          </p:cNvSpPr>
          <p:nvPr/>
        </p:nvSpPr>
        <p:spPr>
          <a:xfrm>
            <a:off x="0" y="152400"/>
            <a:ext cx="8839200" cy="9144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Oppilaitoksen teknologiaympäristöt </a:t>
            </a:r>
            <a:br>
              <a:rPr lang="fi-FI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fi-FI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tulevaisuudessa</a:t>
            </a:r>
            <a:endParaRPr lang="en-US" sz="36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2" name="Group 175"/>
          <p:cNvGrpSpPr>
            <a:grpSpLocks/>
          </p:cNvGrpSpPr>
          <p:nvPr/>
        </p:nvGrpSpPr>
        <p:grpSpPr bwMode="auto">
          <a:xfrm>
            <a:off x="0" y="3257550"/>
            <a:ext cx="9144000" cy="3381375"/>
            <a:chOff x="0" y="3257346"/>
            <a:chExt cx="9144001" cy="3380451"/>
          </a:xfrm>
        </p:grpSpPr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2209800" y="5714124"/>
              <a:ext cx="5029201" cy="92367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Rakenteellinen tiedonkäsittely</a:t>
              </a:r>
            </a:p>
            <a:p>
              <a:pPr algn="ctr">
                <a:spcBef>
                  <a:spcPct val="50000"/>
                </a:spcBef>
              </a:pPr>
              <a:r>
                <a:rPr lang="fi-FI" sz="1200"/>
                <a:t>Oppilashallintojärjestelmät, reissuvihko, intranet, oppimisympäristö, hallinnon palvelut: sähköiset työnkulut, sähköposti, kalenterit jne</a:t>
              </a:r>
              <a:r>
                <a:rPr lang="fi-FI" sz="12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.</a:t>
              </a:r>
              <a:endParaRPr lang="en-US" sz="12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0" y="3257346"/>
              <a:ext cx="2501900" cy="70783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fi-FI" sz="2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Tarpeen mukaan toimiminen</a:t>
              </a:r>
            </a:p>
          </p:txBody>
        </p:sp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6400801" y="3257346"/>
              <a:ext cx="2743200" cy="39994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Rakenteeton tieto</a:t>
              </a:r>
            </a:p>
          </p:txBody>
        </p:sp>
      </p:grpSp>
      <p:grpSp>
        <p:nvGrpSpPr>
          <p:cNvPr id="16" name="Group 116"/>
          <p:cNvGrpSpPr>
            <a:grpSpLocks/>
          </p:cNvGrpSpPr>
          <p:nvPr/>
        </p:nvGrpSpPr>
        <p:grpSpPr bwMode="auto">
          <a:xfrm>
            <a:off x="838200" y="1143000"/>
            <a:ext cx="7600950" cy="2133600"/>
            <a:chOff x="837505" y="1143000"/>
            <a:chExt cx="7601019" cy="2133600"/>
          </a:xfrm>
          <a:noFill/>
        </p:grpSpPr>
        <p:grpSp>
          <p:nvGrpSpPr>
            <p:cNvPr id="17" name="Group 90"/>
            <p:cNvGrpSpPr>
              <a:grpSpLocks/>
            </p:cNvGrpSpPr>
            <p:nvPr/>
          </p:nvGrpSpPr>
          <p:grpSpPr bwMode="auto">
            <a:xfrm>
              <a:off x="837505" y="2232861"/>
              <a:ext cx="839337" cy="695682"/>
              <a:chOff x="7674428" y="1412022"/>
              <a:chExt cx="1179287" cy="977449"/>
            </a:xfrm>
            <a:grpFill/>
          </p:grpSpPr>
          <p:grpSp>
            <p:nvGrpSpPr>
              <p:cNvPr id="56" name="Group 91"/>
              <p:cNvGrpSpPr>
                <a:grpSpLocks/>
              </p:cNvGrpSpPr>
              <p:nvPr/>
            </p:nvGrpSpPr>
            <p:grpSpPr bwMode="auto">
              <a:xfrm>
                <a:off x="7674428" y="1412022"/>
                <a:ext cx="574964" cy="913199"/>
                <a:chOff x="2166382" y="3088429"/>
                <a:chExt cx="857868" cy="1362528"/>
              </a:xfrm>
              <a:grpFill/>
            </p:grpSpPr>
            <p:pic>
              <p:nvPicPr>
                <p:cNvPr id="65" name="Picture 8" descr="MSN icon envelope only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flipH="1">
                  <a:off x="2166382" y="3088429"/>
                  <a:ext cx="588694" cy="1079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6" name="Picture 8" descr="MSN icon envelope only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flipH="1">
                  <a:off x="2435556" y="3191349"/>
                  <a:ext cx="588694" cy="1079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7" name="Picture 8" descr="MSN icon envelope only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flipH="1">
                  <a:off x="2259406" y="3371457"/>
                  <a:ext cx="588694" cy="1079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57" name="Group 92"/>
              <p:cNvGrpSpPr>
                <a:grpSpLocks/>
              </p:cNvGrpSpPr>
              <p:nvPr/>
            </p:nvGrpSpPr>
            <p:grpSpPr bwMode="auto">
              <a:xfrm>
                <a:off x="7970617" y="1420813"/>
                <a:ext cx="883098" cy="968658"/>
                <a:chOff x="6122538" y="1807654"/>
                <a:chExt cx="883098" cy="968658"/>
              </a:xfrm>
              <a:grpFill/>
            </p:grpSpPr>
            <p:grpSp>
              <p:nvGrpSpPr>
                <p:cNvPr id="58" name="Group 82"/>
                <p:cNvGrpSpPr>
                  <a:grpSpLocks/>
                </p:cNvGrpSpPr>
                <p:nvPr/>
              </p:nvGrpSpPr>
              <p:grpSpPr bwMode="auto">
                <a:xfrm>
                  <a:off x="6415983" y="1807654"/>
                  <a:ext cx="589653" cy="579483"/>
                  <a:chOff x="6762915" y="3232652"/>
                  <a:chExt cx="745441" cy="732585"/>
                </a:xfrm>
                <a:grpFill/>
              </p:grpSpPr>
              <p:pic>
                <p:nvPicPr>
                  <p:cNvPr id="63" name="Rectangle 637961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6762915" y="3232652"/>
                    <a:ext cx="593041" cy="580185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64" name="Rectangle 637961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6915315" y="3385052"/>
                    <a:ext cx="593041" cy="580185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59" name="Group 80"/>
                <p:cNvGrpSpPr>
                  <a:grpSpLocks/>
                </p:cNvGrpSpPr>
                <p:nvPr/>
              </p:nvGrpSpPr>
              <p:grpSpPr bwMode="auto">
                <a:xfrm>
                  <a:off x="6122538" y="1909940"/>
                  <a:ext cx="614201" cy="866372"/>
                  <a:chOff x="5566518" y="2938010"/>
                  <a:chExt cx="776473" cy="1095271"/>
                </a:xfrm>
                <a:grpFill/>
              </p:grpSpPr>
              <p:pic>
                <p:nvPicPr>
                  <p:cNvPr id="60" name="Rectangle 15400"/>
                  <p:cNvPicPr>
                    <a:picLocks noChangeAspect="1" noChangeArrowheads="1"/>
                  </p:cNvPicPr>
                  <p:nvPr/>
                </p:nvPicPr>
                <p:blipFill>
                  <a:blip r:embed="rId6"/>
                  <a:srcRect/>
                  <a:stretch>
                    <a:fillRect/>
                  </a:stretch>
                </p:blipFill>
                <p:spPr bwMode="auto">
                  <a:xfrm>
                    <a:off x="5800066" y="2938010"/>
                    <a:ext cx="542925" cy="903287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61" name="Rectangle 15400"/>
                  <p:cNvPicPr>
                    <a:picLocks noChangeAspect="1" noChangeArrowheads="1"/>
                  </p:cNvPicPr>
                  <p:nvPr/>
                </p:nvPicPr>
                <p:blipFill>
                  <a:blip r:embed="rId6"/>
                  <a:srcRect/>
                  <a:stretch>
                    <a:fillRect/>
                  </a:stretch>
                </p:blipFill>
                <p:spPr bwMode="auto">
                  <a:xfrm>
                    <a:off x="5566518" y="2977594"/>
                    <a:ext cx="542925" cy="903287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62" name="Rectangle 15400"/>
                  <p:cNvPicPr>
                    <a:picLocks noChangeAspect="1" noChangeArrowheads="1"/>
                  </p:cNvPicPr>
                  <p:nvPr/>
                </p:nvPicPr>
                <p:blipFill>
                  <a:blip r:embed="rId6"/>
                  <a:srcRect/>
                  <a:stretch>
                    <a:fillRect/>
                  </a:stretch>
                </p:blipFill>
                <p:spPr bwMode="auto">
                  <a:xfrm>
                    <a:off x="5718918" y="3129994"/>
                    <a:ext cx="542926" cy="903287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</p:grpSp>
        <p:grpSp>
          <p:nvGrpSpPr>
            <p:cNvPr id="18" name="Group 103"/>
            <p:cNvGrpSpPr>
              <a:grpSpLocks/>
            </p:cNvGrpSpPr>
            <p:nvPr/>
          </p:nvGrpSpPr>
          <p:grpSpPr bwMode="auto">
            <a:xfrm>
              <a:off x="7599187" y="2223130"/>
              <a:ext cx="839337" cy="695684"/>
              <a:chOff x="7674428" y="1412022"/>
              <a:chExt cx="1179287" cy="977452"/>
            </a:xfrm>
            <a:grpFill/>
          </p:grpSpPr>
          <p:grpSp>
            <p:nvGrpSpPr>
              <p:cNvPr id="44" name="Group 91"/>
              <p:cNvGrpSpPr>
                <a:grpSpLocks/>
              </p:cNvGrpSpPr>
              <p:nvPr/>
            </p:nvGrpSpPr>
            <p:grpSpPr bwMode="auto">
              <a:xfrm>
                <a:off x="7674428" y="1412022"/>
                <a:ext cx="574964" cy="913199"/>
                <a:chOff x="2166382" y="3088429"/>
                <a:chExt cx="857868" cy="1362528"/>
              </a:xfrm>
              <a:grpFill/>
            </p:grpSpPr>
            <p:pic>
              <p:nvPicPr>
                <p:cNvPr id="53" name="Picture 8" descr="MSN icon envelope only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flipH="1">
                  <a:off x="2166382" y="3088429"/>
                  <a:ext cx="588694" cy="1079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4" name="Picture 8" descr="MSN icon envelope only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flipH="1">
                  <a:off x="2435556" y="3191349"/>
                  <a:ext cx="588694" cy="1079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5" name="Picture 8" descr="MSN icon envelope only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flipH="1">
                  <a:off x="2259406" y="3371457"/>
                  <a:ext cx="588694" cy="1079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45" name="Group 92"/>
              <p:cNvGrpSpPr>
                <a:grpSpLocks/>
              </p:cNvGrpSpPr>
              <p:nvPr/>
            </p:nvGrpSpPr>
            <p:grpSpPr bwMode="auto">
              <a:xfrm>
                <a:off x="7970617" y="1420813"/>
                <a:ext cx="883098" cy="968655"/>
                <a:chOff x="6122538" y="1807654"/>
                <a:chExt cx="883098" cy="968655"/>
              </a:xfrm>
              <a:grpFill/>
            </p:grpSpPr>
            <p:grpSp>
              <p:nvGrpSpPr>
                <p:cNvPr id="46" name="Group 82"/>
                <p:cNvGrpSpPr>
                  <a:grpSpLocks/>
                </p:cNvGrpSpPr>
                <p:nvPr/>
              </p:nvGrpSpPr>
              <p:grpSpPr bwMode="auto">
                <a:xfrm>
                  <a:off x="6415983" y="1807654"/>
                  <a:ext cx="589653" cy="579483"/>
                  <a:chOff x="6762915" y="3232652"/>
                  <a:chExt cx="745441" cy="732585"/>
                </a:xfrm>
                <a:grpFill/>
              </p:grpSpPr>
              <p:pic>
                <p:nvPicPr>
                  <p:cNvPr id="51" name="Rectangle 637961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6762915" y="3232652"/>
                    <a:ext cx="593041" cy="580185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2" name="Rectangle 637961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6915315" y="3385052"/>
                    <a:ext cx="593041" cy="580185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47" name="Group 80"/>
                <p:cNvGrpSpPr>
                  <a:grpSpLocks/>
                </p:cNvGrpSpPr>
                <p:nvPr/>
              </p:nvGrpSpPr>
              <p:grpSpPr bwMode="auto">
                <a:xfrm>
                  <a:off x="6122538" y="1909938"/>
                  <a:ext cx="614201" cy="866371"/>
                  <a:chOff x="5566518" y="2938010"/>
                  <a:chExt cx="776473" cy="1095271"/>
                </a:xfrm>
                <a:grpFill/>
              </p:grpSpPr>
              <p:pic>
                <p:nvPicPr>
                  <p:cNvPr id="48" name="Rectangle 15400"/>
                  <p:cNvPicPr>
                    <a:picLocks noChangeAspect="1" noChangeArrowheads="1"/>
                  </p:cNvPicPr>
                  <p:nvPr/>
                </p:nvPicPr>
                <p:blipFill>
                  <a:blip r:embed="rId6"/>
                  <a:srcRect/>
                  <a:stretch>
                    <a:fillRect/>
                  </a:stretch>
                </p:blipFill>
                <p:spPr bwMode="auto">
                  <a:xfrm>
                    <a:off x="5800066" y="2938010"/>
                    <a:ext cx="542925" cy="903287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9" name="Rectangle 15400"/>
                  <p:cNvPicPr>
                    <a:picLocks noChangeAspect="1" noChangeArrowheads="1"/>
                  </p:cNvPicPr>
                  <p:nvPr/>
                </p:nvPicPr>
                <p:blipFill>
                  <a:blip r:embed="rId6"/>
                  <a:srcRect/>
                  <a:stretch>
                    <a:fillRect/>
                  </a:stretch>
                </p:blipFill>
                <p:spPr bwMode="auto">
                  <a:xfrm>
                    <a:off x="5566518" y="2977594"/>
                    <a:ext cx="542925" cy="903287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0" name="Rectangle 15400"/>
                  <p:cNvPicPr>
                    <a:picLocks noChangeAspect="1" noChangeArrowheads="1"/>
                  </p:cNvPicPr>
                  <p:nvPr/>
                </p:nvPicPr>
                <p:blipFill>
                  <a:blip r:embed="rId6"/>
                  <a:srcRect/>
                  <a:stretch>
                    <a:fillRect/>
                  </a:stretch>
                </p:blipFill>
                <p:spPr bwMode="auto">
                  <a:xfrm>
                    <a:off x="5718918" y="3129994"/>
                    <a:ext cx="542925" cy="903287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</p:grpSp>
        <p:pic>
          <p:nvPicPr>
            <p:cNvPr id="19" name="Picture 10" descr="C:\Program Files\Microsoft Resource DVD Artwork\DVD_ART\BoxShots_Logos\Windows Live\Windows Live Service Logos\Windows Live Expo logo h rev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105400" y="1154715"/>
              <a:ext cx="2161080" cy="44548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</p:pic>
        <p:grpSp>
          <p:nvGrpSpPr>
            <p:cNvPr id="20" name="Group 130"/>
            <p:cNvGrpSpPr>
              <a:grpSpLocks/>
            </p:cNvGrpSpPr>
            <p:nvPr/>
          </p:nvGrpSpPr>
          <p:grpSpPr bwMode="auto">
            <a:xfrm>
              <a:off x="6592224" y="2438400"/>
              <a:ext cx="1137542" cy="734199"/>
              <a:chOff x="7620000" y="990600"/>
              <a:chExt cx="1137542" cy="734199"/>
            </a:xfrm>
            <a:grpFill/>
          </p:grpSpPr>
          <p:pic>
            <p:nvPicPr>
              <p:cNvPr id="42" name="Picture 11" descr="\\EPGM200VISTA\Public\Icons\Windows Live Messenger Icon.png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7848623" y="990600"/>
                <a:ext cx="579442" cy="465138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43" name="Text Box 31"/>
              <p:cNvSpPr txBox="1">
                <a:spLocks noChangeArrowheads="1"/>
              </p:cNvSpPr>
              <p:nvPr/>
            </p:nvSpPr>
            <p:spPr bwMode="auto">
              <a:xfrm>
                <a:off x="7620021" y="1447800"/>
                <a:ext cx="1138247" cy="2762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effectLst>
                      <a:outerShdw blurRad="38100" dist="38100" dir="2700000" algn="tl">
                        <a:srgbClr val="69676D"/>
                      </a:outerShdw>
                    </a:effectLst>
                    <a:latin typeface="+mn-lt"/>
                    <a:ea typeface="+mn-ea"/>
                  </a:rPr>
                  <a:t>Messenger</a:t>
                </a:r>
              </a:p>
            </p:txBody>
          </p:sp>
        </p:grpSp>
        <p:grpSp>
          <p:nvGrpSpPr>
            <p:cNvPr id="21" name="Group 123"/>
            <p:cNvGrpSpPr>
              <a:grpSpLocks/>
            </p:cNvGrpSpPr>
            <p:nvPr/>
          </p:nvGrpSpPr>
          <p:grpSpPr bwMode="auto">
            <a:xfrm>
              <a:off x="4001424" y="1828800"/>
              <a:ext cx="1137542" cy="734199"/>
              <a:chOff x="3510658" y="762000"/>
              <a:chExt cx="1137542" cy="734199"/>
            </a:xfrm>
            <a:grpFill/>
          </p:grpSpPr>
          <p:pic>
            <p:nvPicPr>
              <p:cNvPr id="40" name="Picture 10" descr="\\EPGM200VISTA\Public\Icons\Windows Live Mail Icon.png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3810696" y="762000"/>
                <a:ext cx="563568" cy="457200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41" name="Text Box 31"/>
              <p:cNvSpPr txBox="1">
                <a:spLocks noChangeArrowheads="1"/>
              </p:cNvSpPr>
              <p:nvPr/>
            </p:nvSpPr>
            <p:spPr bwMode="auto">
              <a:xfrm>
                <a:off x="3510656" y="1219200"/>
                <a:ext cx="1138247" cy="2762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effectLst>
                      <a:outerShdw blurRad="38100" dist="38100" dir="2700000" algn="tl">
                        <a:srgbClr val="69676D"/>
                      </a:outerShdw>
                    </a:effectLst>
                    <a:latin typeface="+mn-lt"/>
                    <a:ea typeface="+mn-ea"/>
                  </a:rPr>
                  <a:t>Hotmail</a:t>
                </a:r>
              </a:p>
            </p:txBody>
          </p:sp>
        </p:grpSp>
        <p:grpSp>
          <p:nvGrpSpPr>
            <p:cNvPr id="22" name="Group 129"/>
            <p:cNvGrpSpPr>
              <a:grpSpLocks/>
            </p:cNvGrpSpPr>
            <p:nvPr/>
          </p:nvGrpSpPr>
          <p:grpSpPr bwMode="auto">
            <a:xfrm>
              <a:off x="5754024" y="2043538"/>
              <a:ext cx="1137542" cy="928262"/>
              <a:chOff x="5943600" y="762000"/>
              <a:chExt cx="1137542" cy="928262"/>
            </a:xfrm>
            <a:grpFill/>
          </p:grpSpPr>
          <p:pic>
            <p:nvPicPr>
              <p:cNvPr id="38" name="Picture 3" descr="\\EPGM200VISTA\Public\Icons\MSN icon calendar.png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6248417" y="761575"/>
                <a:ext cx="568330" cy="928687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39" name="Text Box 31"/>
              <p:cNvSpPr txBox="1">
                <a:spLocks noChangeArrowheads="1"/>
              </p:cNvSpPr>
              <p:nvPr/>
            </p:nvSpPr>
            <p:spPr bwMode="auto">
              <a:xfrm>
                <a:off x="5943614" y="1294975"/>
                <a:ext cx="1138247" cy="27781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effectLst>
                      <a:outerShdw blurRad="38100" dist="38100" dir="2700000" algn="tl">
                        <a:srgbClr val="69676D"/>
                      </a:outerShdw>
                    </a:effectLst>
                    <a:latin typeface="+mn-lt"/>
                    <a:ea typeface="+mn-ea"/>
                  </a:rPr>
                  <a:t>Calendar</a:t>
                </a:r>
              </a:p>
            </p:txBody>
          </p:sp>
        </p:grpSp>
        <p:grpSp>
          <p:nvGrpSpPr>
            <p:cNvPr id="23" name="Group 134"/>
            <p:cNvGrpSpPr>
              <a:grpSpLocks/>
            </p:cNvGrpSpPr>
            <p:nvPr/>
          </p:nvGrpSpPr>
          <p:grpSpPr bwMode="auto">
            <a:xfrm>
              <a:off x="1405166" y="2343471"/>
              <a:ext cx="1137542" cy="933129"/>
              <a:chOff x="2348502" y="2084956"/>
              <a:chExt cx="1137542" cy="933129"/>
            </a:xfrm>
            <a:grpFill/>
          </p:grpSpPr>
          <p:pic>
            <p:nvPicPr>
              <p:cNvPr id="36" name="Picture 11" descr="Z:\SharePoint_Marketing_Salk\Art source\work_files\Final_files\People_as_PPT_assets\MS_logo.png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2590473" y="2084635"/>
                <a:ext cx="749307" cy="81121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37" name="Text Box 31"/>
              <p:cNvSpPr txBox="1">
                <a:spLocks noChangeArrowheads="1"/>
              </p:cNvSpPr>
              <p:nvPr/>
            </p:nvSpPr>
            <p:spPr bwMode="auto">
              <a:xfrm>
                <a:off x="2349171" y="2740273"/>
                <a:ext cx="1136660" cy="27781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effectLst>
                      <a:outerShdw blurRad="38100" dist="38100" dir="2700000" algn="tl">
                        <a:srgbClr val="69676D"/>
                      </a:outerShdw>
                    </a:effectLst>
                    <a:latin typeface="+mn-lt"/>
                    <a:ea typeface="+mn-ea"/>
                  </a:rPr>
                  <a:t>Office</a:t>
                </a:r>
              </a:p>
            </p:txBody>
          </p:sp>
        </p:grpSp>
        <p:grpSp>
          <p:nvGrpSpPr>
            <p:cNvPr id="24" name="Group 159"/>
            <p:cNvGrpSpPr>
              <a:grpSpLocks/>
            </p:cNvGrpSpPr>
            <p:nvPr/>
          </p:nvGrpSpPr>
          <p:grpSpPr bwMode="auto">
            <a:xfrm>
              <a:off x="2248824" y="2043073"/>
              <a:ext cx="1137542" cy="852527"/>
              <a:chOff x="1524000" y="4606072"/>
              <a:chExt cx="1137542" cy="852527"/>
            </a:xfrm>
            <a:grpFill/>
          </p:grpSpPr>
          <p:grpSp>
            <p:nvGrpSpPr>
              <p:cNvPr id="32" name="Group 155"/>
              <p:cNvGrpSpPr>
                <a:grpSpLocks/>
              </p:cNvGrpSpPr>
              <p:nvPr/>
            </p:nvGrpSpPr>
            <p:grpSpPr bwMode="auto">
              <a:xfrm>
                <a:off x="1913020" y="4606072"/>
                <a:ext cx="458014" cy="638103"/>
                <a:chOff x="1913020" y="4606072"/>
                <a:chExt cx="458014" cy="638103"/>
              </a:xfrm>
              <a:grpFill/>
            </p:grpSpPr>
            <p:pic>
              <p:nvPicPr>
                <p:cNvPr id="34" name="Picture 60" descr="Document"/>
                <p:cNvPicPr>
                  <a:picLocks noChangeAspect="1" noChangeArrowheads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2065323" y="4607699"/>
                  <a:ext cx="306391" cy="636588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pic>
              <p:nvPicPr>
                <p:cNvPr id="35" name="Picture 64" descr="Template document"/>
                <p:cNvPicPr>
                  <a:picLocks noChangeAspect="1" noChangeArrowheads="1"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1912922" y="4606112"/>
                  <a:ext cx="300041" cy="620712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sp>
            <p:nvSpPr>
              <p:cNvPr id="33" name="Text Box 31"/>
              <p:cNvSpPr txBox="1">
                <a:spLocks noChangeArrowheads="1"/>
              </p:cNvSpPr>
              <p:nvPr/>
            </p:nvSpPr>
            <p:spPr bwMode="auto">
              <a:xfrm>
                <a:off x="1523982" y="5182374"/>
                <a:ext cx="1138247" cy="2762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effectLst>
                      <a:outerShdw blurRad="38100" dist="38100" dir="2700000" algn="tl">
                        <a:srgbClr val="69676D"/>
                      </a:outerShdw>
                    </a:effectLst>
                    <a:latin typeface="+mn-lt"/>
                    <a:ea typeface="+mn-ea"/>
                  </a:rPr>
                  <a:t>Workspaces</a:t>
                </a:r>
              </a:p>
            </p:txBody>
          </p:sp>
        </p:grpSp>
        <p:grpSp>
          <p:nvGrpSpPr>
            <p:cNvPr id="25" name="Group 172"/>
            <p:cNvGrpSpPr>
              <a:grpSpLocks/>
            </p:cNvGrpSpPr>
            <p:nvPr/>
          </p:nvGrpSpPr>
          <p:grpSpPr bwMode="auto">
            <a:xfrm>
              <a:off x="3087024" y="1981200"/>
              <a:ext cx="1137542" cy="734199"/>
              <a:chOff x="3087024" y="1981200"/>
              <a:chExt cx="1137542" cy="734199"/>
            </a:xfrm>
            <a:grpFill/>
          </p:grpSpPr>
          <p:sp>
            <p:nvSpPr>
              <p:cNvPr id="30" name="Text Box 31"/>
              <p:cNvSpPr txBox="1">
                <a:spLocks noChangeArrowheads="1"/>
              </p:cNvSpPr>
              <p:nvPr/>
            </p:nvSpPr>
            <p:spPr bwMode="auto">
              <a:xfrm>
                <a:off x="3087013" y="2438400"/>
                <a:ext cx="1138247" cy="2762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effectLst>
                      <a:outerShdw blurRad="38100" dist="38100" dir="2700000" algn="tl">
                        <a:srgbClr val="69676D"/>
                      </a:outerShdw>
                    </a:effectLst>
                    <a:latin typeface="+mn-lt"/>
                    <a:ea typeface="+mn-ea"/>
                  </a:rPr>
                  <a:t>Sky Drive</a:t>
                </a:r>
              </a:p>
            </p:txBody>
          </p:sp>
          <p:pic>
            <p:nvPicPr>
              <p:cNvPr id="31" name="Picture 5"/>
              <p:cNvPicPr>
                <a:picLocks noChangeAspect="1" noChangeArrowheads="1"/>
              </p:cNvPicPr>
              <p:nvPr/>
            </p:nvPicPr>
            <p:blipFill>
              <a:blip r:embed="rId14">
                <a:clrChange>
                  <a:clrFrom>
                    <a:srgbClr val="FF9966"/>
                  </a:clrFrom>
                  <a:clrTo>
                    <a:srgbClr val="FF9966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275927" y="1981200"/>
                <a:ext cx="944571" cy="471488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grpSp>
          <p:nvGrpSpPr>
            <p:cNvPr id="26" name="Group 127"/>
            <p:cNvGrpSpPr>
              <a:grpSpLocks/>
            </p:cNvGrpSpPr>
            <p:nvPr/>
          </p:nvGrpSpPr>
          <p:grpSpPr bwMode="auto">
            <a:xfrm>
              <a:off x="4915824" y="1828800"/>
              <a:ext cx="1137542" cy="886599"/>
              <a:chOff x="4876800" y="685800"/>
              <a:chExt cx="1137542" cy="886599"/>
            </a:xfrm>
            <a:grpFill/>
          </p:grpSpPr>
          <p:pic>
            <p:nvPicPr>
              <p:cNvPr id="28" name="Picture 12" descr="\\EPGM200VISTA\Public\Icons\Windows Live Spaces Icon.png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5105408" y="685800"/>
                <a:ext cx="733431" cy="638175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29" name="Text Box 31"/>
              <p:cNvSpPr txBox="1">
                <a:spLocks noChangeArrowheads="1"/>
              </p:cNvSpPr>
              <p:nvPr/>
            </p:nvSpPr>
            <p:spPr bwMode="auto">
              <a:xfrm>
                <a:off x="4876806" y="1295400"/>
                <a:ext cx="1138247" cy="2762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effectLst>
                      <a:outerShdw blurRad="38100" dist="38100" dir="2700000" algn="tl">
                        <a:srgbClr val="69676D"/>
                      </a:outerShdw>
                    </a:effectLst>
                    <a:latin typeface="+mn-lt"/>
                    <a:ea typeface="+mn-ea"/>
                  </a:rPr>
                  <a:t>Spaces</a:t>
                </a:r>
              </a:p>
            </p:txBody>
          </p:sp>
        </p:grpSp>
        <p:pic>
          <p:nvPicPr>
            <p:cNvPr id="27" name="Picture 2" descr="E:\Users\egilmore\Desktop\ofc-Live_rgb_r.png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2362200" y="1143000"/>
              <a:ext cx="1981200" cy="50268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8" name="Group 162"/>
          <p:cNvGrpSpPr>
            <a:grpSpLocks/>
          </p:cNvGrpSpPr>
          <p:nvPr/>
        </p:nvGrpSpPr>
        <p:grpSpPr bwMode="auto">
          <a:xfrm>
            <a:off x="3352800" y="2667000"/>
            <a:ext cx="2514600" cy="2438400"/>
            <a:chOff x="3386366" y="2743200"/>
            <a:chExt cx="2514600" cy="2438400"/>
          </a:xfrm>
        </p:grpSpPr>
        <p:grpSp>
          <p:nvGrpSpPr>
            <p:cNvPr id="69" name="Group 25"/>
            <p:cNvGrpSpPr>
              <a:grpSpLocks/>
            </p:cNvGrpSpPr>
            <p:nvPr/>
          </p:nvGrpSpPr>
          <p:grpSpPr bwMode="auto">
            <a:xfrm>
              <a:off x="3386366" y="2743200"/>
              <a:ext cx="2514600" cy="2438400"/>
              <a:chOff x="1840675" y="1652536"/>
              <a:chExt cx="4940136" cy="4785149"/>
            </a:xfrm>
          </p:grpSpPr>
          <p:sp>
            <p:nvSpPr>
              <p:cNvPr id="88" name="Oval 3"/>
              <p:cNvSpPr/>
              <p:nvPr/>
            </p:nvSpPr>
            <p:spPr>
              <a:xfrm>
                <a:off x="1840675" y="1652536"/>
                <a:ext cx="4940136" cy="478514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i-FI" sz="1100">
                  <a:solidFill>
                    <a:srgbClr val="FFFFFF"/>
                  </a:solidFill>
                  <a:ea typeface="Arial" pitchFamily="-110" charset="0"/>
                  <a:cs typeface="Arial" pitchFamily="-110" charset="0"/>
                </a:endParaRPr>
              </a:p>
            </p:txBody>
          </p:sp>
          <p:sp>
            <p:nvSpPr>
              <p:cNvPr id="89" name="TextBox 4"/>
              <p:cNvSpPr txBox="1"/>
              <p:nvPr/>
            </p:nvSpPr>
            <p:spPr>
              <a:xfrm>
                <a:off x="3433231" y="5902038"/>
                <a:ext cx="1755024" cy="344385"/>
              </a:xfrm>
              <a:prstGeom prst="rect">
                <a:avLst/>
              </a:prstGeom>
              <a:noFill/>
            </p:spPr>
            <p:txBody>
              <a:bodyPr spcFirstLastPara="1">
                <a:prstTxWarp prst="textArchDown">
                  <a:avLst/>
                </a:prstTxWarp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</a:rPr>
                  <a:t>Partner Solutions</a:t>
                </a:r>
              </a:p>
            </p:txBody>
          </p:sp>
        </p:grpSp>
        <p:grpSp>
          <p:nvGrpSpPr>
            <p:cNvPr id="70" name="Group 57"/>
            <p:cNvGrpSpPr>
              <a:grpSpLocks/>
            </p:cNvGrpSpPr>
            <p:nvPr/>
          </p:nvGrpSpPr>
          <p:grpSpPr bwMode="auto">
            <a:xfrm>
              <a:off x="3577803" y="2930595"/>
              <a:ext cx="2131728" cy="2043866"/>
              <a:chOff x="3248566" y="2006721"/>
              <a:chExt cx="2567135" cy="2458611"/>
            </a:xfrm>
          </p:grpSpPr>
          <p:pic>
            <p:nvPicPr>
              <p:cNvPr id="77" name="Rectangle 15392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ltGray">
              <a:xfrm>
                <a:off x="3248566" y="2006721"/>
                <a:ext cx="2567135" cy="24586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8" name="Rectangle 15393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invGray">
              <a:xfrm>
                <a:off x="3430443" y="2760148"/>
                <a:ext cx="486648" cy="135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9" name="Rectangle 15394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invGray">
              <a:xfrm>
                <a:off x="3318951" y="2924445"/>
                <a:ext cx="659905" cy="168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" name="Rectangle 15395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invGray">
              <a:xfrm>
                <a:off x="4111414" y="2283109"/>
                <a:ext cx="873927" cy="1528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1" name="Rectangle 15396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invGray">
              <a:xfrm>
                <a:off x="5179686" y="2713142"/>
                <a:ext cx="392376" cy="157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" name="Rectangle 15397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invGray">
              <a:xfrm>
                <a:off x="5127095" y="3523281"/>
                <a:ext cx="448429" cy="155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83" name="Group 63"/>
              <p:cNvGrpSpPr>
                <a:grpSpLocks/>
              </p:cNvGrpSpPr>
              <p:nvPr/>
            </p:nvGrpSpPr>
            <p:grpSpPr bwMode="auto">
              <a:xfrm>
                <a:off x="3443755" y="3521003"/>
                <a:ext cx="611351" cy="298018"/>
                <a:chOff x="1687" y="2207"/>
                <a:chExt cx="1208" cy="399"/>
              </a:xfrm>
            </p:grpSpPr>
            <p:pic>
              <p:nvPicPr>
                <p:cNvPr id="86" name="Rectangle 15401"/>
                <p:cNvPicPr>
                  <a:picLocks noChangeAspect="1" noChangeArrowheads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invGray">
                <a:xfrm>
                  <a:off x="1733" y="2207"/>
                  <a:ext cx="1082" cy="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7" name="Rectangle 15402"/>
                <p:cNvPicPr>
                  <a:picLocks noChangeAspect="1" noChangeArrowheads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invGray">
                <a:xfrm>
                  <a:off x="1687" y="2412"/>
                  <a:ext cx="1208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84" name="Rectangle 15399"/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invGray">
              <a:xfrm>
                <a:off x="4261951" y="4001054"/>
                <a:ext cx="555441" cy="1528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5" name="Rectangle 15400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invGray">
              <a:xfrm>
                <a:off x="4113126" y="4151919"/>
                <a:ext cx="901955" cy="1859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1" name="Group 30"/>
            <p:cNvGrpSpPr>
              <a:grpSpLocks/>
            </p:cNvGrpSpPr>
            <p:nvPr/>
          </p:nvGrpSpPr>
          <p:grpSpPr bwMode="auto">
            <a:xfrm>
              <a:off x="4130952" y="3448954"/>
              <a:ext cx="1006035" cy="1007146"/>
              <a:chOff x="2198" y="1369"/>
              <a:chExt cx="1245" cy="1245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pic>
            <p:nvPicPr>
              <p:cNvPr id="72" name="Rectangle 15380"/>
              <p:cNvPicPr>
                <a:picLocks noChangeAspect="1" noChangeArrowheads="1"/>
              </p:cNvPicPr>
              <p:nvPr/>
            </p:nvPicPr>
            <p:blipFill>
              <a:blip r:embed="rId27" cstate="screen"/>
              <a:srcRect/>
              <a:stretch>
                <a:fillRect/>
              </a:stretch>
            </p:blipFill>
            <p:spPr bwMode="ltGray">
              <a:xfrm>
                <a:off x="2198" y="1369"/>
                <a:ext cx="1245" cy="1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3" name="Group 29"/>
              <p:cNvGrpSpPr>
                <a:grpSpLocks/>
              </p:cNvGrpSpPr>
              <p:nvPr/>
            </p:nvGrpSpPr>
            <p:grpSpPr bwMode="auto">
              <a:xfrm>
                <a:off x="2350" y="1677"/>
                <a:ext cx="976" cy="666"/>
                <a:chOff x="2350" y="1677"/>
                <a:chExt cx="976" cy="666"/>
              </a:xfrm>
            </p:grpSpPr>
            <p:pic>
              <p:nvPicPr>
                <p:cNvPr id="74" name="Rectangle 15382"/>
                <p:cNvPicPr>
                  <a:picLocks noChangeAspect="1" noChangeArrowheads="1"/>
                </p:cNvPicPr>
                <p:nvPr/>
              </p:nvPicPr>
              <p:blipFill>
                <a:blip r:embed="rId28" cstate="screen"/>
                <a:srcRect/>
                <a:stretch>
                  <a:fillRect/>
                </a:stretch>
              </p:blipFill>
              <p:spPr bwMode="invGray">
                <a:xfrm>
                  <a:off x="2350" y="1677"/>
                  <a:ext cx="976" cy="2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5" name="Rectangle 15383"/>
                <p:cNvPicPr>
                  <a:picLocks noChangeAspect="1" noChangeArrowheads="1"/>
                </p:cNvPicPr>
                <p:nvPr/>
              </p:nvPicPr>
              <p:blipFill>
                <a:blip r:embed="rId29" cstate="screen"/>
                <a:srcRect t="-10476" b="-7333"/>
                <a:stretch>
                  <a:fillRect/>
                </a:stretch>
              </p:blipFill>
              <p:spPr bwMode="invGray">
                <a:xfrm>
                  <a:off x="2423" y="1876"/>
                  <a:ext cx="798" cy="2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6" name="Rectangle 15384"/>
                <p:cNvPicPr>
                  <a:picLocks noChangeAspect="1" noChangeArrowheads="1"/>
                </p:cNvPicPr>
                <p:nvPr/>
              </p:nvPicPr>
              <p:blipFill>
                <a:blip r:embed="rId30" cstate="screen"/>
                <a:srcRect t="-6110"/>
                <a:stretch>
                  <a:fillRect/>
                </a:stretch>
              </p:blipFill>
              <p:spPr bwMode="invGray">
                <a:xfrm>
                  <a:off x="2446" y="2098"/>
                  <a:ext cx="719" cy="2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63690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95400" y="609600"/>
            <a:ext cx="69342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chemeClr val="tx2"/>
                </a:solidFill>
                <a:latin typeface="Segoe Semibold" charset="0"/>
              </a:rPr>
              <a:t>Live@Edu</a:t>
            </a:r>
            <a:r>
              <a:rPr lang="en-US" sz="2000" dirty="0">
                <a:solidFill>
                  <a:schemeClr val="tx2"/>
                </a:solidFill>
                <a:latin typeface="Segoe Semibold" charset="0"/>
              </a:rPr>
              <a:t> on </a:t>
            </a:r>
            <a:r>
              <a:rPr lang="en-US" sz="2000" dirty="0" err="1">
                <a:solidFill>
                  <a:schemeClr val="tx2"/>
                </a:solidFill>
                <a:latin typeface="Segoe Light" charset="0"/>
              </a:rPr>
              <a:t>oppijan</a:t>
            </a:r>
            <a:r>
              <a:rPr lang="en-US" sz="2000" dirty="0">
                <a:solidFill>
                  <a:schemeClr val="tx2"/>
                </a:solidFill>
                <a:latin typeface="Segoe Light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Segoe Light" charset="0"/>
              </a:rPr>
              <a:t>sähköpostitunnus</a:t>
            </a:r>
            <a:r>
              <a:rPr lang="en-US" sz="2000" dirty="0">
                <a:solidFill>
                  <a:schemeClr val="tx2"/>
                </a:solidFill>
                <a:latin typeface="Segoe Light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Segoe Light" charset="0"/>
              </a:rPr>
              <a:t>ja</a:t>
            </a:r>
            <a:r>
              <a:rPr lang="en-US" sz="2000" dirty="0">
                <a:solidFill>
                  <a:schemeClr val="tx2"/>
                </a:solidFill>
                <a:latin typeface="Segoe Light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Segoe Light" charset="0"/>
              </a:rPr>
              <a:t>hänen</a:t>
            </a:r>
            <a:r>
              <a:rPr lang="en-US" sz="2000" dirty="0">
                <a:solidFill>
                  <a:schemeClr val="tx2"/>
                </a:solidFill>
                <a:latin typeface="Segoe Light" charset="0"/>
              </a:rPr>
              <a:t> </a:t>
            </a:r>
            <a:r>
              <a:rPr lang="en-US" altLang="fi-FI" sz="2000" dirty="0">
                <a:solidFill>
                  <a:schemeClr val="tx2"/>
                </a:solidFill>
                <a:latin typeface="Segoe Light" charset="0"/>
              </a:rPr>
              <a:t>“</a:t>
            </a:r>
            <a:r>
              <a:rPr lang="en-US" sz="2000" dirty="0" err="1">
                <a:solidFill>
                  <a:schemeClr val="tx2"/>
                </a:solidFill>
                <a:latin typeface="Segoe Light" charset="0"/>
              </a:rPr>
              <a:t>avaimensa</a:t>
            </a:r>
            <a:r>
              <a:rPr lang="en-US" altLang="fi-FI" sz="2000" dirty="0">
                <a:solidFill>
                  <a:schemeClr val="tx2"/>
                </a:solidFill>
                <a:latin typeface="Segoe Light" charset="0"/>
              </a:rPr>
              <a:t>”</a:t>
            </a:r>
            <a:r>
              <a:rPr lang="en-US" sz="2000" dirty="0">
                <a:solidFill>
                  <a:schemeClr val="tx2"/>
                </a:solidFill>
                <a:latin typeface="Segoe Light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Segoe Light" charset="0"/>
              </a:rPr>
              <a:t>ryhmätyö</a:t>
            </a:r>
            <a:r>
              <a:rPr lang="en-US" sz="2000" dirty="0">
                <a:solidFill>
                  <a:schemeClr val="tx2"/>
                </a:solidFill>
                <a:latin typeface="Segoe Light" charset="0"/>
              </a:rPr>
              <a:t>- </a:t>
            </a:r>
            <a:r>
              <a:rPr lang="en-US" sz="2000" dirty="0" err="1">
                <a:solidFill>
                  <a:schemeClr val="tx2"/>
                </a:solidFill>
                <a:latin typeface="Segoe Light" charset="0"/>
              </a:rPr>
              <a:t>ja</a:t>
            </a:r>
            <a:r>
              <a:rPr lang="en-US" sz="2000" dirty="0">
                <a:solidFill>
                  <a:schemeClr val="tx2"/>
                </a:solidFill>
                <a:latin typeface="Segoe Light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Segoe Light" charset="0"/>
              </a:rPr>
              <a:t>viestintäpalveluihin</a:t>
            </a:r>
            <a:r>
              <a:rPr lang="en-US" sz="2000" dirty="0">
                <a:solidFill>
                  <a:schemeClr val="tx2"/>
                </a:solidFill>
                <a:latin typeface="Segoe Light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000" dirty="0">
              <a:solidFill>
                <a:schemeClr val="tx2"/>
              </a:solidFill>
              <a:latin typeface="Segoe Light" charset="0"/>
            </a:endParaRPr>
          </a:p>
        </p:txBody>
      </p:sp>
      <p:sp>
        <p:nvSpPr>
          <p:cNvPr id="3" name="Text Box 25"/>
          <p:cNvSpPr txBox="1">
            <a:spLocks noChangeArrowheads="1"/>
          </p:cNvSpPr>
          <p:nvPr/>
        </p:nvSpPr>
        <p:spPr bwMode="auto">
          <a:xfrm>
            <a:off x="1295400" y="5588000"/>
            <a:ext cx="2133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>
                <a:latin typeface="Segoe Light" charset="0"/>
              </a:rPr>
              <a:t>Windows Live Spaces</a:t>
            </a:r>
          </a:p>
        </p:txBody>
      </p:sp>
      <p:sp>
        <p:nvSpPr>
          <p:cNvPr id="4" name="Text Box 28"/>
          <p:cNvSpPr txBox="1">
            <a:spLocks noChangeArrowheads="1"/>
          </p:cNvSpPr>
          <p:nvPr/>
        </p:nvSpPr>
        <p:spPr bwMode="auto">
          <a:xfrm>
            <a:off x="6819900" y="5024438"/>
            <a:ext cx="14859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>
                <a:latin typeface="Segoe Light" charset="0"/>
              </a:rPr>
              <a:t>Mobiili</a:t>
            </a:r>
          </a:p>
        </p:txBody>
      </p:sp>
      <p:pic>
        <p:nvPicPr>
          <p:cNvPr id="5" name="Picture 105" descr="WL_Spa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588000"/>
            <a:ext cx="5016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W:\MS Client\07-CLI-006 (Windows Live@edu)\From Client\Brochure (.indd)\WL_for_mobile_CMY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25" y="4948238"/>
            <a:ext cx="5365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4038600" y="16002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>
                <a:latin typeface="Segoe Light" charset="0"/>
              </a:rPr>
              <a:t>Sähköposti</a:t>
            </a:r>
          </a:p>
        </p:txBody>
      </p:sp>
      <p:pic>
        <p:nvPicPr>
          <p:cNvPr id="8" name="Picture 54" descr="Skydrive_48x4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76726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1162050" y="5053013"/>
            <a:ext cx="1600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dirty="0">
                <a:latin typeface="Segoe Light" charset="0"/>
              </a:rPr>
              <a:t>SkyDrive</a:t>
            </a:r>
          </a:p>
        </p:txBody>
      </p:sp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4114800" y="2590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>
                <a:latin typeface="Segoe Light" charset="0"/>
              </a:rPr>
              <a:t>Yhteystiedot</a:t>
            </a: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1257300" y="4425950"/>
            <a:ext cx="1600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>
                <a:latin typeface="Segoe Light" charset="0"/>
              </a:rPr>
              <a:t>Shared View</a:t>
            </a:r>
          </a:p>
        </p:txBody>
      </p:sp>
      <p:pic>
        <p:nvPicPr>
          <p:cNvPr id="12" name="Picture 59" descr="EN_Icon_SharedView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4235450"/>
            <a:ext cx="438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00200"/>
            <a:ext cx="609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4" descr="WL_Messenger_F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25" y="4267200"/>
            <a:ext cx="506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6781800" y="42672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>
                <a:latin typeface="Segoe Light" charset="0"/>
              </a:rPr>
              <a:t>Messenger</a:t>
            </a:r>
          </a:p>
        </p:txBody>
      </p: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4114800" y="2057400"/>
            <a:ext cx="14859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>
                <a:latin typeface="Segoe Light" charset="0"/>
              </a:rPr>
              <a:t>Kalenteri</a:t>
            </a:r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6629400" y="3751263"/>
            <a:ext cx="2514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>
                <a:latin typeface="Segoe Light" charset="0"/>
              </a:rPr>
              <a:t>Mobiilihälytykset</a:t>
            </a:r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6819900" y="5681663"/>
            <a:ext cx="1485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>
                <a:latin typeface="Segoe Light" charset="0"/>
              </a:rPr>
              <a:t>Tulevat palvelut…</a:t>
            </a:r>
          </a:p>
        </p:txBody>
      </p:sp>
      <p:pic>
        <p:nvPicPr>
          <p:cNvPr id="19" name="Picture 2" descr="W:\MS Client\07-CLI-006 (Windows Live@edu)\From Client\Brochure (.indd)\WL_Contacts_CMYK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81200"/>
            <a:ext cx="6873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W:\MS Client\07-CLI-006 (Windows Live@edu)\From Client\Brochure (.indd)\WL_Alerts_CMYK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25" y="3521075"/>
            <a:ext cx="52228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C:\Documents and Settings\v-anbank\Desktop\WLive-btn_whtTM_rgb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25" y="5638800"/>
            <a:ext cx="45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Connector 70"/>
          <p:cNvCxnSpPr/>
          <p:nvPr/>
        </p:nvCxnSpPr>
        <p:spPr>
          <a:xfrm rot="16200000" flipV="1">
            <a:off x="2590800" y="3771900"/>
            <a:ext cx="609600" cy="533400"/>
          </a:xfrm>
          <a:prstGeom prst="line">
            <a:avLst/>
          </a:prstGeom>
          <a:ln>
            <a:solidFill>
              <a:srgbClr val="0099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72"/>
          <p:cNvCxnSpPr/>
          <p:nvPr/>
        </p:nvCxnSpPr>
        <p:spPr>
          <a:xfrm rot="10800000" flipV="1">
            <a:off x="2552700" y="4343400"/>
            <a:ext cx="609600" cy="152400"/>
          </a:xfrm>
          <a:prstGeom prst="line">
            <a:avLst/>
          </a:prstGeom>
          <a:ln>
            <a:solidFill>
              <a:srgbClr val="0099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74"/>
          <p:cNvCxnSpPr/>
          <p:nvPr/>
        </p:nvCxnSpPr>
        <p:spPr>
          <a:xfrm rot="5400000">
            <a:off x="2476500" y="4343400"/>
            <a:ext cx="685800" cy="685800"/>
          </a:xfrm>
          <a:prstGeom prst="line">
            <a:avLst/>
          </a:prstGeom>
          <a:ln>
            <a:solidFill>
              <a:srgbClr val="0099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75"/>
          <p:cNvCxnSpPr/>
          <p:nvPr/>
        </p:nvCxnSpPr>
        <p:spPr>
          <a:xfrm flipV="1">
            <a:off x="5064125" y="3886200"/>
            <a:ext cx="762000" cy="304800"/>
          </a:xfrm>
          <a:prstGeom prst="line">
            <a:avLst/>
          </a:prstGeom>
          <a:ln>
            <a:solidFill>
              <a:srgbClr val="0099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77"/>
          <p:cNvCxnSpPr/>
          <p:nvPr/>
        </p:nvCxnSpPr>
        <p:spPr>
          <a:xfrm>
            <a:off x="5064125" y="4191000"/>
            <a:ext cx="838200" cy="304800"/>
          </a:xfrm>
          <a:prstGeom prst="line">
            <a:avLst/>
          </a:prstGeom>
          <a:ln>
            <a:solidFill>
              <a:srgbClr val="0099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79"/>
          <p:cNvCxnSpPr/>
          <p:nvPr/>
        </p:nvCxnSpPr>
        <p:spPr>
          <a:xfrm rot="16200000" flipH="1">
            <a:off x="4987925" y="4267200"/>
            <a:ext cx="990600" cy="838200"/>
          </a:xfrm>
          <a:prstGeom prst="line">
            <a:avLst/>
          </a:prstGeom>
          <a:ln>
            <a:solidFill>
              <a:srgbClr val="0099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80"/>
          <p:cNvSpPr txBox="1">
            <a:spLocks noChangeArrowheads="1"/>
          </p:cNvSpPr>
          <p:nvPr/>
        </p:nvSpPr>
        <p:spPr bwMode="auto">
          <a:xfrm>
            <a:off x="3059113" y="5511800"/>
            <a:ext cx="2414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sz="1400">
                <a:latin typeface="Segoe Light" charset="0"/>
              </a:rPr>
              <a:t>oili.oppilas@peruskoulu.fi</a:t>
            </a:r>
          </a:p>
          <a:p>
            <a:r>
              <a:rPr lang="en-US" sz="1400">
                <a:latin typeface="Segoe Light" charset="0"/>
              </a:rPr>
              <a:t>salasana: *******</a:t>
            </a:r>
          </a:p>
        </p:txBody>
      </p:sp>
      <p:pic>
        <p:nvPicPr>
          <p:cNvPr id="29" name="Picture 11" descr="C:\Documents and Settings\v-anbank\Local Settings\Temp\WL06_Courtney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12"/>
          <a:stretch>
            <a:fillRect/>
          </a:stretch>
        </p:blipFill>
        <p:spPr bwMode="auto">
          <a:xfrm>
            <a:off x="3429000" y="3200400"/>
            <a:ext cx="1371600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04" descr="WL_Messenger_F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90800"/>
            <a:ext cx="506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24"/>
          <p:cNvSpPr txBox="1">
            <a:spLocks noChangeArrowheads="1"/>
          </p:cNvSpPr>
          <p:nvPr/>
        </p:nvSpPr>
        <p:spPr bwMode="auto">
          <a:xfrm>
            <a:off x="1181100" y="3454400"/>
            <a:ext cx="22479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0" hangingPunct="0"/>
            <a:r>
              <a:rPr lang="en-US">
                <a:latin typeface="Segoe Light" charset="0"/>
              </a:rPr>
              <a:t>Office Live Workspace</a:t>
            </a:r>
          </a:p>
        </p:txBody>
      </p:sp>
      <p:pic>
        <p:nvPicPr>
          <p:cNvPr id="32" name="Picture 58" descr="LiveBeta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34893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6"/>
          <p:cNvCxnSpPr/>
          <p:nvPr/>
        </p:nvCxnSpPr>
        <p:spPr>
          <a:xfrm rot="5400000">
            <a:off x="2247900" y="4648200"/>
            <a:ext cx="1219200" cy="609600"/>
          </a:xfrm>
          <a:prstGeom prst="line">
            <a:avLst/>
          </a:prstGeom>
          <a:ln>
            <a:solidFill>
              <a:srgbClr val="0099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40"/>
          <p:cNvCxnSpPr/>
          <p:nvPr/>
        </p:nvCxnSpPr>
        <p:spPr>
          <a:xfrm rot="16200000" flipH="1">
            <a:off x="4759325" y="4495800"/>
            <a:ext cx="1447800" cy="838200"/>
          </a:xfrm>
          <a:prstGeom prst="line">
            <a:avLst/>
          </a:prstGeom>
          <a:ln>
            <a:solidFill>
              <a:srgbClr val="0099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43"/>
          <p:cNvSpPr/>
          <p:nvPr/>
        </p:nvSpPr>
        <p:spPr bwMode="auto">
          <a:xfrm>
            <a:off x="381000" y="2971800"/>
            <a:ext cx="26670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>
                <a:solidFill>
                  <a:srgbClr val="262626"/>
                </a:solidFill>
                <a:latin typeface="Segoe" charset="0"/>
              </a:rPr>
              <a:t>Yhteiskäyttö</a:t>
            </a:r>
          </a:p>
        </p:txBody>
      </p:sp>
      <p:sp>
        <p:nvSpPr>
          <p:cNvPr id="36" name="Rounded Rectangle 44"/>
          <p:cNvSpPr/>
          <p:nvPr/>
        </p:nvSpPr>
        <p:spPr bwMode="auto">
          <a:xfrm>
            <a:off x="5715000" y="2971800"/>
            <a:ext cx="26670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262626"/>
                </a:solidFill>
                <a:latin typeface="Segoe" charset="0"/>
              </a:rPr>
              <a:t>Kommunikointi</a:t>
            </a:r>
          </a:p>
        </p:txBody>
      </p:sp>
      <p:sp>
        <p:nvSpPr>
          <p:cNvPr id="37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2452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l"/>
            <a:fld id="{F5C505C9-5CBB-4582-B81D-E466B9821936}" type="slidenum">
              <a:rPr lang="en-US" sz="1000">
                <a:solidFill>
                  <a:srgbClr val="898989"/>
                </a:solidFill>
                <a:latin typeface="Segoe Semibold" charset="0"/>
              </a:rPr>
              <a:pPr algn="l"/>
              <a:t>4</a:t>
            </a:fld>
            <a:r>
              <a:rPr lang="en-US" sz="1000">
                <a:solidFill>
                  <a:srgbClr val="898989"/>
                </a:solidFill>
                <a:latin typeface="Segoe Semibold" charset="0"/>
              </a:rPr>
              <a:t> </a:t>
            </a:r>
            <a:r>
              <a:rPr lang="en-US" sz="1000">
                <a:solidFill>
                  <a:srgbClr val="0099FF"/>
                </a:solidFill>
                <a:latin typeface="Segoe Light" charset="0"/>
              </a:rPr>
              <a:t>/</a:t>
            </a:r>
            <a:r>
              <a:rPr lang="en-US" sz="1000">
                <a:solidFill>
                  <a:srgbClr val="0099FF"/>
                </a:solidFill>
              </a:rPr>
              <a:t> </a:t>
            </a:r>
            <a:r>
              <a:rPr lang="en-US" sz="1000">
                <a:solidFill>
                  <a:schemeClr val="tx2"/>
                </a:solidFill>
                <a:latin typeface="Segoe Light" charset="0"/>
              </a:rPr>
              <a:t>55</a:t>
            </a:r>
          </a:p>
          <a:p>
            <a:pPr algn="l">
              <a:spcBef>
                <a:spcPct val="50000"/>
              </a:spcBef>
            </a:pPr>
            <a:endParaRPr lang="en-US" sz="1000">
              <a:solidFill>
                <a:srgbClr val="898989"/>
              </a:solidFill>
            </a:endParaRPr>
          </a:p>
          <a:p>
            <a:pPr algn="l">
              <a:spcBef>
                <a:spcPct val="50000"/>
              </a:spcBef>
            </a:pPr>
            <a:endParaRPr lang="en-US" sz="1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82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Mitä hyötyä pilvestä on?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 fontScale="92500" lnSpcReduction="20000"/>
          </a:bodyPr>
          <a:lstStyle/>
          <a:p>
            <a:r>
              <a:rPr lang="fi-FI" dirty="0" smtClean="0"/>
              <a:t>Pääsy tiedostoihin kaikilta Internetissä olevilta koneilta </a:t>
            </a:r>
          </a:p>
          <a:p>
            <a:r>
              <a:rPr lang="fi-FI" dirty="0" smtClean="0"/>
              <a:t>Yhteinen sähköposti kaikille oppilaille ja opettajille</a:t>
            </a:r>
          </a:p>
          <a:p>
            <a:r>
              <a:rPr lang="en-US" dirty="0" smtClean="0">
                <a:latin typeface="Segoe Light" charset="0"/>
              </a:rPr>
              <a:t>SkyDrive</a:t>
            </a:r>
          </a:p>
          <a:p>
            <a:pPr lvl="1"/>
            <a:r>
              <a:rPr lang="fi-FI" dirty="0"/>
              <a:t>7 </a:t>
            </a:r>
            <a:r>
              <a:rPr lang="fi-FI" dirty="0" err="1"/>
              <a:t>GT:n</a:t>
            </a:r>
            <a:r>
              <a:rPr lang="fi-FI" dirty="0"/>
              <a:t> tallennustila </a:t>
            </a:r>
            <a:r>
              <a:rPr lang="en-US" dirty="0" smtClean="0">
                <a:latin typeface="Segoe Light" charset="0"/>
              </a:rPr>
              <a:t>  </a:t>
            </a:r>
          </a:p>
          <a:p>
            <a:pPr lvl="1"/>
            <a:r>
              <a:rPr lang="fi-FI" dirty="0" smtClean="0"/>
              <a:t>MS Officen työskentelyvälineet ilmaiseksi</a:t>
            </a:r>
          </a:p>
          <a:p>
            <a:pPr lvl="1"/>
            <a:r>
              <a:rPr lang="fi-FI" dirty="0" smtClean="0"/>
              <a:t>Samat välineet kotona ja koulussa, ei yhteensovittamisen pulmia tai muistitikkujen käyttöä</a:t>
            </a:r>
          </a:p>
          <a:p>
            <a:pPr lvl="1"/>
            <a:r>
              <a:rPr lang="fi-FI" dirty="0" smtClean="0"/>
              <a:t>Ryhmät</a:t>
            </a:r>
          </a:p>
          <a:p>
            <a:pPr lvl="3"/>
            <a:r>
              <a:rPr lang="fi-FI" dirty="0" smtClean="0"/>
              <a:t>Luokka, työryhmä, aineryhmä, jne.</a:t>
            </a:r>
          </a:p>
          <a:p>
            <a:pPr lvl="3"/>
            <a:r>
              <a:rPr lang="fi-FI" dirty="0" smtClean="0"/>
              <a:t>Ryhmän kalenteri</a:t>
            </a:r>
          </a:p>
          <a:p>
            <a:pPr lvl="3"/>
            <a:r>
              <a:rPr lang="fi-FI" b="1" dirty="0" smtClean="0"/>
              <a:t>Jaetut dokumentit</a:t>
            </a:r>
          </a:p>
          <a:p>
            <a:pPr lvl="1"/>
            <a:r>
              <a:rPr lang="fi-FI" dirty="0" smtClean="0"/>
              <a:t>Messenger </a:t>
            </a:r>
          </a:p>
          <a:p>
            <a:pPr lvl="3"/>
            <a:r>
              <a:rPr lang="fi-FI" dirty="0" smtClean="0"/>
              <a:t>Mahdollistaa  keskustelun esim. jos ryhmätyö tehdäänkin kotona esim. OneNotella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538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tsikko 7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L</a:t>
            </a:r>
            <a:r>
              <a:rPr lang="fi-FI" dirty="0" err="1" smtClean="0"/>
              <a:t>ive@edu-pilven</a:t>
            </a:r>
            <a:r>
              <a:rPr lang="fi-FI" dirty="0" smtClean="0"/>
              <a:t> käyttöönotto</a:t>
            </a:r>
            <a:endParaRPr lang="fi-FI" dirty="0"/>
          </a:p>
        </p:txBody>
      </p:sp>
      <p:sp>
        <p:nvSpPr>
          <p:cNvPr id="77" name="Sisällön paikkamerkki 7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o</a:t>
            </a:r>
            <a:r>
              <a:rPr lang="fi-FI" dirty="0" smtClean="0"/>
              <a:t>soite: </a:t>
            </a:r>
            <a:r>
              <a:rPr lang="fi-FI" dirty="0" err="1" smtClean="0"/>
              <a:t>www</a:t>
            </a:r>
            <a:r>
              <a:rPr lang="fi-FI" dirty="0" err="1" smtClean="0">
                <a:hlinkClick r:id="rId2"/>
              </a:rPr>
              <a:t>.outlook.com</a:t>
            </a:r>
            <a:endParaRPr lang="fi-FI" dirty="0" smtClean="0"/>
          </a:p>
          <a:p>
            <a:r>
              <a:rPr lang="fi-FI" dirty="0"/>
              <a:t>k</a:t>
            </a:r>
            <a:r>
              <a:rPr lang="fi-FI" dirty="0" smtClean="0"/>
              <a:t>äyttäjätunnus: </a:t>
            </a:r>
            <a:r>
              <a:rPr lang="fi-FI" dirty="0" err="1" smtClean="0"/>
              <a:t>etunimi.sukunimi@</a:t>
            </a:r>
            <a:r>
              <a:rPr lang="fi-FI" dirty="0" err="1" smtClean="0">
                <a:solidFill>
                  <a:srgbClr val="FF0000"/>
                </a:solidFill>
              </a:rPr>
              <a:t>live.XXX.fi</a:t>
            </a:r>
            <a:endParaRPr lang="fi-FI" dirty="0" smtClean="0">
              <a:solidFill>
                <a:srgbClr val="FF0000"/>
              </a:solidFill>
            </a:endParaRPr>
          </a:p>
          <a:p>
            <a:r>
              <a:rPr lang="fi-FI" dirty="0"/>
              <a:t>s</a:t>
            </a:r>
            <a:r>
              <a:rPr lang="fi-FI" dirty="0" smtClean="0"/>
              <a:t>alasana</a:t>
            </a:r>
          </a:p>
          <a:p>
            <a:r>
              <a:rPr lang="fi-FI" dirty="0" smtClean="0"/>
              <a:t>Perustietosi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sz="4000" dirty="0" smtClean="0"/>
              <a:t>Jonka jälkeen saat käyttöösi</a:t>
            </a:r>
          </a:p>
          <a:p>
            <a:r>
              <a:rPr lang="fi-FI" dirty="0" smtClean="0"/>
              <a:t>Outlook-sähköposti</a:t>
            </a:r>
          </a:p>
          <a:p>
            <a:r>
              <a:rPr lang="fi-FI" dirty="0" err="1" smtClean="0"/>
              <a:t>Skydrive-tallennustilan</a:t>
            </a:r>
            <a:endParaRPr lang="fi-FI" dirty="0" smtClean="0"/>
          </a:p>
          <a:p>
            <a:endParaRPr lang="fi-FI" dirty="0"/>
          </a:p>
          <a:p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41881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18864" y="62068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Outlook aloitusnäkymä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1628800"/>
            <a:ext cx="9072000" cy="5100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8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Skydrive-aloitusnäkymä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2758"/>
            <a:ext cx="8784000" cy="4938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7188"/>
            <a:ext cx="9035519" cy="614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93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1" y="1556792"/>
            <a:ext cx="9108000" cy="51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305800" cy="864096"/>
          </a:xfrm>
        </p:spPr>
        <p:txBody>
          <a:bodyPr>
            <a:normAutofit/>
          </a:bodyPr>
          <a:lstStyle/>
          <a:p>
            <a:r>
              <a:rPr lang="fi-FI" dirty="0" err="1" smtClean="0"/>
              <a:t>Skydriven</a:t>
            </a:r>
            <a:r>
              <a:rPr lang="fi-FI" dirty="0" smtClean="0"/>
              <a:t> työvälineet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837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rta">
  <a:themeElements>
    <a:clrScheme name="Virta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Virta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irt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1075</TotalTime>
  <Words>226</Words>
  <Application>Microsoft Office PowerPoint</Application>
  <PresentationFormat>Näytössä katseltava diaesitys (4:3)</PresentationFormat>
  <Paragraphs>88</Paragraphs>
  <Slides>22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22</vt:i4>
      </vt:variant>
    </vt:vector>
  </HeadingPairs>
  <TitlesOfParts>
    <vt:vector size="23" baseType="lpstr">
      <vt:lpstr>Virta</vt:lpstr>
      <vt:lpstr>Live@edu-pilvipalvelun käyttöönotto</vt:lpstr>
      <vt:lpstr>PowerPoint-esitys</vt:lpstr>
      <vt:lpstr>PowerPoint-esitys</vt:lpstr>
      <vt:lpstr>PowerPoint-esitys</vt:lpstr>
      <vt:lpstr>Mitä hyötyä pilvestä on?</vt:lpstr>
      <vt:lpstr>Live@edu-pilven käyttöönotto</vt:lpstr>
      <vt:lpstr>Outlook aloitusnäkymä</vt:lpstr>
      <vt:lpstr>Skydrive-aloitusnäkymä</vt:lpstr>
      <vt:lpstr>Skydriven työvälineet</vt:lpstr>
      <vt:lpstr>WordWebApp</vt:lpstr>
      <vt:lpstr>Word - muokkaa selaimessa -näkymä</vt:lpstr>
      <vt:lpstr>Paluu dokumentista takaisin SkyDriveen</vt:lpstr>
      <vt:lpstr>OneNote - ryhmätyömuistion näkymä - jaettu dokumentti</vt:lpstr>
      <vt:lpstr>Ryhmän muodostaminen</vt:lpstr>
      <vt:lpstr>Luo ryhmä</vt:lpstr>
      <vt:lpstr>Ryhmän luominen</vt:lpstr>
      <vt:lpstr>Ryhmät- näkymä</vt:lpstr>
      <vt:lpstr>Messenger</vt:lpstr>
      <vt:lpstr>Messenger  – lisää ystäviä, joiden kanssa voit keskustella Viestit-toiminnolla</vt:lpstr>
      <vt:lpstr>Live@edu - ohjeita videoina ja teksteinä http://peda.net/polku/liveohje </vt:lpstr>
      <vt:lpstr>http://www.peda.net/openkortti</vt:lpstr>
      <vt:lpstr>Lisätietoja</vt:lpstr>
    </vt:vector>
  </TitlesOfParts>
  <Company>Konneveden Kunta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Live@edu-pilvipalvelun käyttöönotto</dc:title>
  <dc:creator>admin</dc:creator>
  <cp:lastModifiedBy>admin</cp:lastModifiedBy>
  <cp:revision>33</cp:revision>
  <dcterms:created xsi:type="dcterms:W3CDTF">2012-09-28T16:32:17Z</dcterms:created>
  <dcterms:modified xsi:type="dcterms:W3CDTF">2012-10-01T17:57:06Z</dcterms:modified>
</cp:coreProperties>
</file>