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9"/>
  </p:notesMasterIdLst>
  <p:handoutMasterIdLst>
    <p:handoutMasterId r:id="rId10"/>
  </p:handoutMasterIdLst>
  <p:sldIdLst>
    <p:sldId id="256" r:id="rId2"/>
    <p:sldId id="298" r:id="rId3"/>
    <p:sldId id="304" r:id="rId4"/>
    <p:sldId id="303" r:id="rId5"/>
    <p:sldId id="299" r:id="rId6"/>
    <p:sldId id="289" r:id="rId7"/>
    <p:sldId id="305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1" autoAdjust="0"/>
    <p:restoredTop sz="94718" autoAdjust="0"/>
  </p:normalViewPr>
  <p:slideViewPr>
    <p:cSldViewPr>
      <p:cViewPr>
        <p:scale>
          <a:sx n="114" d="100"/>
          <a:sy n="114" d="100"/>
        </p:scale>
        <p:origin x="-2296" y="-10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5885-56CE-4CDF-85EA-745288205565}" type="datetimeFigureOut">
              <a:rPr lang="fi-FI" smtClean="0"/>
              <a:pPr/>
              <a:t>21.3.2013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937A-5CBD-4CBD-81F8-73050A7833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834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020272" cy="119675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" sz="4000" dirty="0">
                <a:solidFill>
                  <a:srgbClr val="006DA7"/>
                </a:solidFill>
              </a:rPr>
              <a:t>8</a:t>
            </a:r>
            <a:r>
              <a:rPr lang="fi" sz="4000" dirty="0" smtClean="0">
                <a:solidFill>
                  <a:srgbClr val="006DA7"/>
                </a:solidFill>
              </a:rPr>
              <a:t>. Fotosynteesi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4" name="Kuva 3" descr="viherhiukkan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981200"/>
            <a:ext cx="7010400" cy="361960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Omavaraiset eliöt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Tuottavat oman ravintonsa.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2000" b="1" dirty="0" smtClean="0">
                <a:solidFill>
                  <a:schemeClr val="tx1"/>
                </a:solidFill>
              </a:rPr>
              <a:t>Kasvit</a:t>
            </a:r>
            <a:r>
              <a:rPr lang="fi-FI" sz="2000" b="1" dirty="0" smtClean="0">
                <a:solidFill>
                  <a:schemeClr val="tx1"/>
                </a:solidFill>
              </a:rPr>
              <a:t>, jotkin </a:t>
            </a:r>
            <a:r>
              <a:rPr lang="fi-FI" sz="2000" b="1" dirty="0" smtClean="0">
                <a:solidFill>
                  <a:schemeClr val="tx1"/>
                </a:solidFill>
              </a:rPr>
              <a:t>bakteerit</a:t>
            </a:r>
            <a:endParaRPr lang="fi-FI" sz="20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Fotosynteesi = valon avulla yhteyttäminen.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err="1" smtClean="0">
                <a:solidFill>
                  <a:schemeClr val="tx1"/>
                </a:solidFill>
              </a:rPr>
              <a:t>Kemosynteesi</a:t>
            </a:r>
            <a:r>
              <a:rPr lang="fi-FI" sz="2400" b="1" dirty="0" smtClean="0">
                <a:solidFill>
                  <a:schemeClr val="tx1"/>
                </a:solidFill>
              </a:rPr>
              <a:t> = epäorgaaniset yhdisteet.</a:t>
            </a: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6" name="Kuva 5" descr="mäntyemi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600200"/>
            <a:ext cx="26193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Fotosynteesi ekosysteemissä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468052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Tuottajat omavaraisia.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Tuottajien sitomaa energiaa hyödyntävät kuluttajat ja hajottajat.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Kuluttajien käyttöön siirtyvä energia = nettotuotanto.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2194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Fotosynteesi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453650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Lähtöaineina vesi ja hiilidioksidi.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Tuottaa sokeria (glukoosia) ja vapauttaa happea.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Energianlähteenä auringon säteilyenergia.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Fotosynteesin kokonaisreaktio: 6 CO</a:t>
            </a:r>
            <a:r>
              <a:rPr lang="fi-FI" sz="2400" b="1" baseline="-25000" dirty="0" smtClean="0">
                <a:solidFill>
                  <a:schemeClr val="tx1"/>
                </a:solidFill>
              </a:rPr>
              <a:t>2</a:t>
            </a:r>
            <a:r>
              <a:rPr lang="fi-FI" sz="2400" b="1" dirty="0" smtClean="0">
                <a:solidFill>
                  <a:schemeClr val="tx1"/>
                </a:solidFill>
              </a:rPr>
              <a:t> + 6 H</a:t>
            </a:r>
            <a:r>
              <a:rPr lang="fi-FI" sz="2400" b="1" baseline="-25000" dirty="0" smtClean="0">
                <a:solidFill>
                  <a:schemeClr val="tx1"/>
                </a:solidFill>
              </a:rPr>
              <a:t>2</a:t>
            </a:r>
            <a:r>
              <a:rPr lang="fi-FI" sz="2400" b="1" dirty="0" smtClean="0">
                <a:solidFill>
                  <a:schemeClr val="tx1"/>
                </a:solidFill>
              </a:rPr>
              <a:t>O </a:t>
            </a:r>
            <a:r>
              <a:rPr lang="fi-FI" sz="2400" b="1" dirty="0" smtClean="0">
                <a:solidFill>
                  <a:schemeClr val="tx1"/>
                </a:solidFill>
                <a:sym typeface="Wingdings"/>
              </a:rPr>
              <a:t> C</a:t>
            </a:r>
            <a:r>
              <a:rPr lang="fi-FI" sz="2400" b="1" baseline="-25000" dirty="0" smtClean="0">
                <a:solidFill>
                  <a:schemeClr val="tx1"/>
                </a:solidFill>
                <a:sym typeface="Wingdings"/>
              </a:rPr>
              <a:t>6</a:t>
            </a:r>
            <a:r>
              <a:rPr lang="fi-FI" sz="2400" b="1" dirty="0" smtClean="0">
                <a:solidFill>
                  <a:schemeClr val="tx1"/>
                </a:solidFill>
                <a:sym typeface="Wingdings"/>
              </a:rPr>
              <a:t>H</a:t>
            </a:r>
            <a:r>
              <a:rPr lang="fi-FI" sz="2400" b="1" baseline="-25000" dirty="0" smtClean="0">
                <a:solidFill>
                  <a:schemeClr val="tx1"/>
                </a:solidFill>
                <a:sym typeface="Wingdings"/>
              </a:rPr>
              <a:t>12</a:t>
            </a:r>
            <a:r>
              <a:rPr lang="fi-FI" sz="2400" b="1" dirty="0" smtClean="0">
                <a:solidFill>
                  <a:schemeClr val="tx1"/>
                </a:solidFill>
                <a:sym typeface="Wingdings"/>
              </a:rPr>
              <a:t>O</a:t>
            </a:r>
            <a:r>
              <a:rPr lang="fi-FI" sz="2400" b="1" baseline="-25000" dirty="0" smtClean="0">
                <a:solidFill>
                  <a:schemeClr val="tx1"/>
                </a:solidFill>
                <a:sym typeface="Wingdings"/>
              </a:rPr>
              <a:t>6</a:t>
            </a:r>
            <a:r>
              <a:rPr lang="fi-FI" sz="2400" b="1" dirty="0" smtClean="0">
                <a:solidFill>
                  <a:schemeClr val="tx1"/>
                </a:solidFill>
                <a:sym typeface="Wingdings"/>
              </a:rPr>
              <a:t> + 6 O</a:t>
            </a:r>
            <a:r>
              <a:rPr lang="fi-FI" sz="2400" b="1" baseline="-25000" dirty="0" smtClean="0">
                <a:solidFill>
                  <a:schemeClr val="tx1"/>
                </a:solidFill>
                <a:sym typeface="Wingdings"/>
              </a:rPr>
              <a:t>2</a:t>
            </a: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6" name="Kuva 5" descr="Fotosyntees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524000"/>
            <a:ext cx="3146857" cy="44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60890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6DA7"/>
                </a:solidFill>
              </a:rPr>
              <a:t>Valoreaktiot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453650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Viherhiukkasten </a:t>
            </a:r>
            <a:r>
              <a:rPr lang="fi-FI" sz="2400" b="1" dirty="0" err="1" smtClean="0">
                <a:solidFill>
                  <a:schemeClr val="tx1"/>
                </a:solidFill>
              </a:rPr>
              <a:t>yhteyttämiskalvostoilla</a:t>
            </a:r>
            <a:r>
              <a:rPr lang="fi-FI" sz="2400" b="1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Pigmentit absorboivat auringon valoa.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Reaktiokeskus hajottaa veden hapeksi ja tuottaa elektroninsiirtäjiä sekä </a:t>
            </a:r>
            <a:r>
              <a:rPr lang="fi-FI" sz="2400" b="1" dirty="0" err="1" smtClean="0">
                <a:solidFill>
                  <a:schemeClr val="tx1"/>
                </a:solidFill>
              </a:rPr>
              <a:t>ATP:ta</a:t>
            </a:r>
            <a:r>
              <a:rPr lang="fi-FI" sz="2400" b="1" dirty="0" smtClean="0">
                <a:solidFill>
                  <a:schemeClr val="tx1"/>
                </a:solidFill>
              </a:rPr>
              <a:t>.</a:t>
            </a: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6" name="Kuva 5" descr="BI2_lehden_rakenne_olli_seppala_justu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7526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51657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6DA7"/>
                </a:solidFill>
              </a:rPr>
              <a:t>Hiilen sitomisreaktiot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07504" y="1628800"/>
            <a:ext cx="362629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Käytetään </a:t>
            </a:r>
            <a:r>
              <a:rPr lang="fi-FI" sz="2400" b="1" dirty="0" err="1" smtClean="0">
                <a:solidFill>
                  <a:schemeClr val="tx1"/>
                </a:solidFill>
              </a:rPr>
              <a:t>ATP:ta</a:t>
            </a:r>
            <a:r>
              <a:rPr lang="fi-FI" sz="2400" b="1" dirty="0" smtClean="0">
                <a:solidFill>
                  <a:schemeClr val="tx1"/>
                </a:solidFill>
              </a:rPr>
              <a:t> ja elektroninsiirtäjiä.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Sidotaan ilmakehän hiilidioksidia.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Tuottaa lopputuotteena glukoosia.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Kuluttaa paljon energiaa.</a:t>
            </a:r>
            <a:endParaRPr lang="fi-FI" sz="2400" b="1" dirty="0" smtClean="0">
              <a:solidFill>
                <a:schemeClr val="tx1"/>
              </a:solidFill>
            </a:endParaRPr>
          </a:p>
        </p:txBody>
      </p:sp>
      <p:pic>
        <p:nvPicPr>
          <p:cNvPr id="6" name="Kuva 5" descr="BI2_fotosynteesi_justu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676400"/>
            <a:ext cx="5139267" cy="38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10027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6DA7"/>
                </a:solidFill>
              </a:rPr>
              <a:t>Fotosynteesiin vaikuttavat tekijät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340768"/>
            <a:ext cx="453650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Valon määrä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Pigmentit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Hiilidioksidin määrä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Lämpötila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Veden määrä</a:t>
            </a:r>
            <a:endParaRPr lang="fi-FI" sz="2400" b="1" dirty="0">
              <a:solidFill>
                <a:schemeClr val="tx1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6889857" y="5840057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Vanamo (</a:t>
            </a:r>
            <a:r>
              <a:rPr lang="fi-FI" i="1" dirty="0" smtClean="0">
                <a:solidFill>
                  <a:schemeClr val="bg1"/>
                </a:solidFill>
              </a:rPr>
              <a:t>Linnea Borealis</a:t>
            </a:r>
            <a:r>
              <a:rPr lang="fi-FI" dirty="0" smtClean="0">
                <a:solidFill>
                  <a:schemeClr val="bg1"/>
                </a:solidFill>
              </a:rPr>
              <a:t>)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6" name="Kuva 5" descr="lampotila_kasvu_justus_mutan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295400"/>
            <a:ext cx="5069416" cy="38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16633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130</Words>
  <Application>Microsoft Macintosh PowerPoint</Application>
  <PresentationFormat>Näytössä katseltava diaesitys (4:3)</PresentationFormat>
  <Paragraphs>31</Paragraphs>
  <Slides>7</Slides>
  <Notes>7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/>
      <vt:lpstr>8. Fotosynteesi</vt:lpstr>
      <vt:lpstr>Omavaraiset eliöt</vt:lpstr>
      <vt:lpstr>Fotosynteesi ekosysteemissä</vt:lpstr>
      <vt:lpstr>Fotosynteesi</vt:lpstr>
      <vt:lpstr>Valoreaktiot</vt:lpstr>
      <vt:lpstr>Hiilen sitomisreaktiot</vt:lpstr>
      <vt:lpstr>Fotosynteesiin vaikuttavat tekijät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56</cp:revision>
  <dcterms:created xsi:type="dcterms:W3CDTF">2013-03-21T21:40:34Z</dcterms:created>
  <dcterms:modified xsi:type="dcterms:W3CDTF">2013-03-21T21:56:01Z</dcterms:modified>
</cp:coreProperties>
</file>