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80" r:id="rId5"/>
    <p:sldId id="282" r:id="rId6"/>
    <p:sldId id="265" r:id="rId7"/>
    <p:sldId id="266" r:id="rId8"/>
    <p:sldId id="267" r:id="rId9"/>
    <p:sldId id="273" r:id="rId10"/>
    <p:sldId id="277" r:id="rId11"/>
    <p:sldId id="274" r:id="rId12"/>
    <p:sldId id="268" r:id="rId13"/>
    <p:sldId id="270" r:id="rId14"/>
    <p:sldId id="271" r:id="rId15"/>
    <p:sldId id="276" r:id="rId16"/>
    <p:sldId id="288" r:id="rId17"/>
    <p:sldId id="287" r:id="rId18"/>
    <p:sldId id="289" r:id="rId19"/>
    <p:sldId id="290" r:id="rId20"/>
    <p:sldId id="272" r:id="rId21"/>
    <p:sldId id="281" r:id="rId22"/>
  </p:sldIdLst>
  <p:sldSz cx="9144000" cy="6858000" type="screen4x3"/>
  <p:notesSz cx="6858000" cy="99472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5567681-D217-4096-8E7E-5F1263631DF7}" type="datetimeFigureOut">
              <a:rPr lang="fi-FI" smtClean="0"/>
              <a:t>14.11.2013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277CB0-AFC2-4DD6-ABDF-BA017B488120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peda.net/veraja/rauma/tehostettujaerityinentuk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 smtClean="0"/>
              <a:t>Kerrataan</a:t>
            </a:r>
            <a:br>
              <a:rPr lang="fi-FI" sz="3600" dirty="0" smtClean="0"/>
            </a:br>
            <a:r>
              <a:rPr lang="fi-FI" sz="3600" dirty="0" smtClean="0"/>
              <a:t>KOLMIPORTAINEN TUKI &amp; PEDAGOGISET ASIAKIRJAT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07704" y="3597449"/>
            <a:ext cx="6550496" cy="1199704"/>
          </a:xfrm>
        </p:spPr>
        <p:txBody>
          <a:bodyPr>
            <a:normAutofit fontScale="70000" lnSpcReduction="20000"/>
          </a:bodyPr>
          <a:lstStyle/>
          <a:p>
            <a:r>
              <a:rPr lang="fi-FI" sz="2000" dirty="0" smtClean="0"/>
              <a:t>Syksy 2013</a:t>
            </a:r>
          </a:p>
          <a:p>
            <a:endParaRPr lang="fi-FI" sz="2000" dirty="0"/>
          </a:p>
          <a:p>
            <a:pPr algn="l"/>
            <a:r>
              <a:rPr lang="fi-FI" sz="2000" dirty="0" smtClean="0"/>
              <a:t>Sari Ågren</a:t>
            </a:r>
          </a:p>
          <a:p>
            <a:pPr algn="l"/>
            <a:r>
              <a:rPr lang="fi-FI" sz="2000" dirty="0" smtClean="0"/>
              <a:t>YTM, Hankekoordinaattori</a:t>
            </a:r>
          </a:p>
          <a:p>
            <a:pPr algn="l"/>
            <a:r>
              <a:rPr lang="fi-FI" sz="2000" dirty="0" smtClean="0"/>
              <a:t>Rauman kasvatus- ja opetustoimi</a:t>
            </a:r>
            <a:endParaRPr lang="fi-FI" sz="2000" dirty="0"/>
          </a:p>
        </p:txBody>
      </p:sp>
      <p:pic>
        <p:nvPicPr>
          <p:cNvPr id="4" name="Picture 2" descr="http://neronet/attachments/keskusvirasto/viestinta/kuvat/kampvaaka_1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71450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394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ärkeimpien oppisisältöjen valikoimista, ylimääräisen karsimista</a:t>
            </a:r>
          </a:p>
          <a:p>
            <a:r>
              <a:rPr lang="fi-FI" dirty="0" smtClean="0"/>
              <a:t>Arvosana vaatii erityisharkintaa, mutta tarjoamalla suppeampi oppimäärä, varmistetaan tiettyjen asioiden oppiminen</a:t>
            </a:r>
          </a:p>
          <a:p>
            <a:r>
              <a:rPr lang="fi-FI" dirty="0" smtClean="0"/>
              <a:t>Sama koe tai eri koe </a:t>
            </a:r>
          </a:p>
          <a:p>
            <a:r>
              <a:rPr lang="fi-FI" dirty="0" smtClean="0"/>
              <a:t>Jos arvosanat nousevat seitsemään, painoalueittain opiskelu on tuottanut toivotun tuloksen ja se voidaan lopettaa</a:t>
            </a:r>
          </a:p>
          <a:p>
            <a:r>
              <a:rPr lang="fi-FI" dirty="0" smtClean="0"/>
              <a:t>Epäreilua? EI OLE!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Painoalueet käytännössä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2943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827992"/>
          </a:xfrm>
        </p:spPr>
        <p:txBody>
          <a:bodyPr>
            <a:normAutofit fontScale="92500" lnSpcReduction="10000"/>
          </a:bodyPr>
          <a:lstStyle/>
          <a:p>
            <a:pPr marL="64008" indent="0">
              <a:buNone/>
            </a:pPr>
            <a:r>
              <a:rPr lang="fi-FI" sz="1600" dirty="0" smtClean="0"/>
              <a:t>Tukiopetus/ etukäteisopetus</a:t>
            </a:r>
          </a:p>
          <a:p>
            <a:pPr marL="64008" indent="0">
              <a:buNone/>
            </a:pPr>
            <a:r>
              <a:rPr lang="fi-FI" sz="1600" dirty="0" smtClean="0"/>
              <a:t>	lisäaika	</a:t>
            </a:r>
            <a:r>
              <a:rPr lang="fi-FI" sz="1600" dirty="0" smtClean="0">
                <a:solidFill>
                  <a:srgbClr val="FF0000"/>
                </a:solidFill>
              </a:rPr>
              <a:t>yksilöllistäminen</a:t>
            </a:r>
            <a:endParaRPr lang="fi-FI" sz="1600" dirty="0">
              <a:solidFill>
                <a:srgbClr val="FF0000"/>
              </a:solidFill>
            </a:endParaRPr>
          </a:p>
          <a:p>
            <a:pPr marL="64008" indent="0">
              <a:buNone/>
            </a:pPr>
            <a:r>
              <a:rPr lang="fi-FI" sz="1600" dirty="0" smtClean="0"/>
              <a:t>Joustavat ryhmittelyt</a:t>
            </a:r>
          </a:p>
          <a:p>
            <a:pPr marL="64008" indent="0">
              <a:buNone/>
            </a:pPr>
            <a:r>
              <a:rPr lang="fi-FI" sz="1600" dirty="0" smtClean="0"/>
              <a:t>		paikka luokassa</a:t>
            </a:r>
            <a:endParaRPr lang="fi-FI" sz="1600" dirty="0"/>
          </a:p>
          <a:p>
            <a:pPr marL="64008" indent="0">
              <a:buNone/>
            </a:pPr>
            <a:r>
              <a:rPr lang="fi-FI" sz="1600" dirty="0" smtClean="0"/>
              <a:t>	</a:t>
            </a:r>
            <a:r>
              <a:rPr lang="fi-FI" sz="1600" dirty="0" smtClean="0">
                <a:solidFill>
                  <a:srgbClr val="FF0000"/>
                </a:solidFill>
              </a:rPr>
              <a:t>kokoaikainen erityisopetus</a:t>
            </a:r>
          </a:p>
          <a:p>
            <a:pPr marL="64008" indent="0">
              <a:buNone/>
            </a:pPr>
            <a:r>
              <a:rPr lang="fi-FI" sz="1600" dirty="0" smtClean="0"/>
              <a:t>Osa-aikainen erityisopetus</a:t>
            </a:r>
          </a:p>
          <a:p>
            <a:pPr marL="64008" indent="0">
              <a:buNone/>
            </a:pPr>
            <a:r>
              <a:rPr lang="fi-FI" sz="1600" dirty="0" smtClean="0"/>
              <a:t>	yhteistoiminnallinen oppiminen</a:t>
            </a:r>
            <a:endParaRPr lang="fi-FI" sz="1600" dirty="0"/>
          </a:p>
          <a:p>
            <a:pPr marL="64008" indent="0">
              <a:buNone/>
            </a:pPr>
            <a:r>
              <a:rPr lang="fi-FI" sz="1600" dirty="0" smtClean="0">
                <a:solidFill>
                  <a:srgbClr val="FF0000"/>
                </a:solidFill>
              </a:rPr>
              <a:t>erityiset painoalueet</a:t>
            </a:r>
          </a:p>
          <a:p>
            <a:pPr marL="64008" indent="0">
              <a:buNone/>
            </a:pPr>
            <a:r>
              <a:rPr lang="fi-FI" sz="1600" dirty="0" smtClean="0"/>
              <a:t>      Koulunkäyntiohjaaja</a:t>
            </a:r>
          </a:p>
          <a:p>
            <a:pPr marL="64008" indent="0">
              <a:buNone/>
            </a:pPr>
            <a:r>
              <a:rPr lang="fi-FI" sz="1600" dirty="0"/>
              <a:t>	</a:t>
            </a:r>
            <a:r>
              <a:rPr lang="fi-FI" sz="1600" dirty="0" smtClean="0"/>
              <a:t>	rytmittäminen	eriyttäminen</a:t>
            </a:r>
          </a:p>
          <a:p>
            <a:pPr marL="64008" indent="0">
              <a:buNone/>
            </a:pPr>
            <a:r>
              <a:rPr lang="fi-FI" sz="1600" dirty="0" smtClean="0"/>
              <a:t>Samanaikaisopetus/ yhteisopettajuus</a:t>
            </a:r>
          </a:p>
          <a:p>
            <a:pPr marL="64008" indent="0">
              <a:buNone/>
            </a:pPr>
            <a:r>
              <a:rPr lang="fi-FI" sz="1600" dirty="0"/>
              <a:t>	</a:t>
            </a:r>
            <a:r>
              <a:rPr lang="fi-FI" sz="1600" dirty="0" smtClean="0"/>
              <a:t>apuvälineet/-materiaalit</a:t>
            </a:r>
          </a:p>
          <a:p>
            <a:pPr marL="64008" indent="0">
              <a:buNone/>
            </a:pPr>
            <a:r>
              <a:rPr lang="fi-FI" sz="1600" dirty="0" smtClean="0"/>
              <a:t>Oppilashuollon tukitoimet</a:t>
            </a:r>
          </a:p>
          <a:p>
            <a:pPr marL="64008" indent="0">
              <a:buNone/>
            </a:pPr>
            <a:r>
              <a:rPr lang="fi-FI" sz="1600" dirty="0"/>
              <a:t>	</a:t>
            </a:r>
            <a:r>
              <a:rPr lang="fi-FI" sz="1600" dirty="0" smtClean="0"/>
              <a:t>	kodin tuki</a:t>
            </a:r>
          </a:p>
          <a:p>
            <a:pPr marL="64008" indent="0">
              <a:buNone/>
            </a:pPr>
            <a:r>
              <a:rPr lang="fi-FI" sz="1600" dirty="0" smtClean="0"/>
              <a:t>Oppilaanohjaus</a:t>
            </a:r>
          </a:p>
          <a:p>
            <a:pPr marL="64008" indent="0">
              <a:buNone/>
            </a:pPr>
            <a:r>
              <a:rPr lang="fi-FI" sz="1600" dirty="0" smtClean="0"/>
              <a:t>oppimisen näyttäminen eri tavoin</a:t>
            </a:r>
          </a:p>
          <a:p>
            <a:pPr marL="64008" indent="0">
              <a:buNone/>
            </a:pPr>
            <a:r>
              <a:rPr lang="fi-FI" sz="1600" dirty="0" smtClean="0"/>
              <a:t>    </a:t>
            </a:r>
            <a:r>
              <a:rPr lang="fi-FI" sz="1600" dirty="0" smtClean="0">
                <a:solidFill>
                  <a:srgbClr val="FF0000"/>
                </a:solidFill>
              </a:rPr>
              <a:t>Oppiaineesta vapauttaminen</a:t>
            </a:r>
            <a:endParaRPr lang="fi-FI" sz="1600" dirty="0">
              <a:solidFill>
                <a:srgbClr val="FF0000"/>
              </a:solidFill>
            </a:endParaRP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297336"/>
            <a:ext cx="2376264" cy="3257527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Tukitoimien viidakko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0104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/>
          <a:lstStyle/>
          <a:p>
            <a:pPr marL="64008" indent="0">
              <a:buNone/>
            </a:pPr>
            <a:r>
              <a:rPr lang="fi-FI" dirty="0" smtClean="0"/>
              <a:t>… noustaan tai laskeudutaan aina porras kerrallaan</a:t>
            </a:r>
          </a:p>
          <a:p>
            <a:pPr marL="64008" indent="0">
              <a:buNone/>
            </a:pPr>
            <a:r>
              <a:rPr lang="fi-FI" dirty="0" smtClean="0"/>
              <a:t>…suoraan erityisen tuen portaalle vain erityistapauksissa (pidennetty oppivelvollisuus, sairaus </a:t>
            </a:r>
            <a:r>
              <a:rPr lang="fi-FI" dirty="0" err="1" smtClean="0"/>
              <a:t>tmv</a:t>
            </a:r>
            <a:r>
              <a:rPr lang="fi-FI" dirty="0" smtClean="0"/>
              <a:t>., asiasta päätetty jo ennen kouluuntuloa)</a:t>
            </a:r>
          </a:p>
          <a:p>
            <a:pPr marL="64008" indent="0">
              <a:buNone/>
            </a:pPr>
            <a:r>
              <a:rPr lang="fi-FI" dirty="0" smtClean="0"/>
              <a:t>… portailla siirtyminen suunnitellaan aina yhteistyössä oppilaan huoltajien kanssa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Tuen portailla…</a:t>
            </a:r>
            <a:endParaRPr lang="fi-FI" dirty="0"/>
          </a:p>
        </p:txBody>
      </p:sp>
      <p:pic>
        <p:nvPicPr>
          <p:cNvPr id="3074" name="Picture 2" descr="https://encrypted-tbn3.gstatic.com/images?q=tbn:ANd9GcT0SRC0zTPQbTUTwMw7V2iQfbsKw0VttCxRZxoVvM3brgMluL8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3"/>
            <a:ext cx="2083161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848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Siirryttäessä yleisestä tehostettuun tukeen tai päinvastoin</a:t>
            </a:r>
          </a:p>
          <a:p>
            <a:r>
              <a:rPr lang="fi-FI" dirty="0" smtClean="0"/>
              <a:t>Oppilaan kokonaistilanne ja vahvuudet</a:t>
            </a:r>
          </a:p>
          <a:p>
            <a:r>
              <a:rPr lang="fi-FI" dirty="0" smtClean="0"/>
              <a:t>Saatu tuki ja arvio sen vaikutuksista</a:t>
            </a:r>
          </a:p>
          <a:p>
            <a:r>
              <a:rPr lang="fi-FI" dirty="0" smtClean="0"/>
              <a:t>Perustelut tehostetun tuen tarpeelle</a:t>
            </a:r>
          </a:p>
          <a:p>
            <a:r>
              <a:rPr lang="fi-FI" dirty="0" smtClean="0"/>
              <a:t>Tuen tarpeet jatkossa</a:t>
            </a:r>
          </a:p>
          <a:p>
            <a:r>
              <a:rPr lang="fi-FI" dirty="0" smtClean="0"/>
              <a:t>Käsitellään </a:t>
            </a:r>
            <a:r>
              <a:rPr lang="fi-FI" dirty="0" err="1" smtClean="0"/>
              <a:t>OHR:ssä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972008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Siirryttäessä tehostetusta tuesta erityiseen tukeen tai päinvastoin (sekä 2. ja 6. luokan päätteeksi) </a:t>
            </a:r>
            <a:r>
              <a:rPr lang="fi-FI" dirty="0" smtClean="0">
                <a:solidFill>
                  <a:srgbClr val="FF0000"/>
                </a:solidFill>
              </a:rPr>
              <a:t>Maaliskuu!</a:t>
            </a:r>
            <a:endParaRPr lang="fi-FI" dirty="0" smtClean="0"/>
          </a:p>
          <a:p>
            <a:r>
              <a:rPr lang="fi-FI" dirty="0" smtClean="0"/>
              <a:t>Oppilaan kokonaistilanne, oppimisvalmiudet ja vahvuudet</a:t>
            </a:r>
          </a:p>
          <a:p>
            <a:r>
              <a:rPr lang="fi-FI" dirty="0" smtClean="0"/>
              <a:t>Saatu tehostettu tuki ja arvio sen vaikutuksista</a:t>
            </a:r>
          </a:p>
          <a:p>
            <a:r>
              <a:rPr lang="fi-FI" dirty="0" smtClean="0"/>
              <a:t>Perustelut erityisen tuen tarpeelle </a:t>
            </a:r>
          </a:p>
          <a:p>
            <a:r>
              <a:rPr lang="fi-FI" dirty="0" smtClean="0"/>
              <a:t>Tuen tarpeet jatkossa (miten toteutetaan, opetusryhmä, palvelut, välineet </a:t>
            </a:r>
            <a:r>
              <a:rPr lang="fi-FI" dirty="0" err="1" smtClean="0"/>
              <a:t>jne</a:t>
            </a:r>
            <a:r>
              <a:rPr lang="fi-FI" dirty="0" smtClean="0"/>
              <a:t>)</a:t>
            </a:r>
          </a:p>
          <a:p>
            <a:r>
              <a:rPr lang="fi-FI" dirty="0" smtClean="0"/>
              <a:t>Käsitellään </a:t>
            </a:r>
            <a:r>
              <a:rPr lang="fi-FI" dirty="0" err="1" smtClean="0"/>
              <a:t>OHR:ssä</a:t>
            </a:r>
            <a:endParaRPr lang="fi-FI" dirty="0" smtClean="0"/>
          </a:p>
          <a:p>
            <a:r>
              <a:rPr lang="fi-FI" dirty="0" smtClean="0"/>
              <a:t>Toimitetaan </a:t>
            </a:r>
            <a:r>
              <a:rPr lang="fi-FI" dirty="0" smtClean="0"/>
              <a:t>aina </a:t>
            </a:r>
            <a:r>
              <a:rPr lang="fi-FI" dirty="0" smtClean="0"/>
              <a:t>psykologille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Oppilashuoltoryhmän käsittely –kohta tulee olla täytetty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Pedagogiset asiakirjat</a:t>
            </a:r>
            <a:br>
              <a:rPr lang="fi-FI" dirty="0" smtClean="0"/>
            </a:br>
            <a:r>
              <a:rPr lang="fi-FI" dirty="0" smtClean="0"/>
              <a:t>ARVIO				SELVITYS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5004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Pohjautuu pedagogisessa arviossa tuotettuun tietoon</a:t>
            </a:r>
          </a:p>
          <a:p>
            <a:r>
              <a:rPr lang="fi-FI" dirty="0" smtClean="0"/>
              <a:t>Oppimisvalmiudet</a:t>
            </a:r>
          </a:p>
          <a:p>
            <a:r>
              <a:rPr lang="fi-FI" dirty="0" smtClean="0"/>
              <a:t>Oppimistavoitteet, painoalueet, pedagogiset ratkaisut, yhteistyö ja edistymisen seuranta</a:t>
            </a:r>
          </a:p>
          <a:p>
            <a:pPr marL="64008" indent="0"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Pohjautuu pedagogisessa selvityksessä tuotettuun tietoon</a:t>
            </a:r>
          </a:p>
          <a:p>
            <a:r>
              <a:rPr lang="fi-FI" dirty="0" smtClean="0"/>
              <a:t>Suunnitelma tavoitteista, opetuksen sisällöistä, menetelmistä ja tukitoimista</a:t>
            </a:r>
          </a:p>
          <a:p>
            <a:r>
              <a:rPr lang="fi-FI" dirty="0" smtClean="0"/>
              <a:t>Kuvaus oppimäärän toteuttamisesta yksilöllisesti</a:t>
            </a:r>
          </a:p>
          <a:p>
            <a:r>
              <a:rPr lang="fi-FI" dirty="0" smtClean="0"/>
              <a:t>Pohja yksilölliselle arvioinnille</a:t>
            </a:r>
          </a:p>
          <a:p>
            <a:r>
              <a:rPr lang="fi-FI" dirty="0" smtClean="0"/>
              <a:t>Kaikki yksilöllistetyt ja ei-yksilöllistetyt oppiaineet kirjattava </a:t>
            </a:r>
          </a:p>
          <a:p>
            <a:pPr marL="64008" indent="0"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Oppimissuunnitelma</a:t>
            </a:r>
            <a:r>
              <a:rPr lang="fi-FI" dirty="0" smtClean="0"/>
              <a:t>	HOJKS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5573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r>
              <a:rPr lang="fi-FI" sz="2400" dirty="0" smtClean="0"/>
              <a:t>Oppimissuunnitelma/ HOJKS eivät saa sisältää kuvausta oppilaan henkilökohtaisista ominaisuuksista</a:t>
            </a:r>
            <a:endParaRPr lang="fi-FI" sz="2400" dirty="0"/>
          </a:p>
          <a:p>
            <a:r>
              <a:rPr lang="fi-FI" sz="2400" dirty="0" smtClean="0"/>
              <a:t>Oppimissuunnitelma/ HOJKS tarkistetaan ja päivitetään tarvittaessa – kuitenkin vähintään kerran lukuvuodessa. </a:t>
            </a:r>
          </a:p>
          <a:p>
            <a:r>
              <a:rPr lang="fi-FI" sz="2400" u="sng" dirty="0" smtClean="0"/>
              <a:t>Pedagogisista asiakirjoista huolehtii LUOKAN-/ AINEENOPETTAJA. </a:t>
            </a:r>
            <a:r>
              <a:rPr lang="fi-FI" sz="2400" dirty="0" smtClean="0"/>
              <a:t>Viime käden vastuussa on rehtori.</a:t>
            </a:r>
          </a:p>
          <a:p>
            <a:r>
              <a:rPr lang="fi-FI" sz="2400" dirty="0" smtClean="0"/>
              <a:t>Huolellisuus erityisesti pedagogisessa selvityksessä, tarvittavat tiedot (ei viittauksia) ja yhteistyö koulupsykologin kanssa.</a:t>
            </a:r>
          </a:p>
          <a:p>
            <a:endParaRPr lang="fi-FI" sz="2400" dirty="0" smtClean="0"/>
          </a:p>
          <a:p>
            <a:endParaRPr lang="fi-FI" sz="2400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 muistaa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0980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</a:t>
            </a:r>
            <a:r>
              <a:rPr lang="fi-FI" dirty="0" smtClean="0"/>
              <a:t>n oppilashuollon muistio</a:t>
            </a:r>
          </a:p>
          <a:p>
            <a:r>
              <a:rPr lang="fi-FI" dirty="0"/>
              <a:t>t</a:t>
            </a:r>
            <a:r>
              <a:rPr lang="fi-FI" dirty="0" smtClean="0"/>
              <a:t>äytetään pedagogisen arvion ja –selvityksen yhteydessä</a:t>
            </a:r>
          </a:p>
          <a:p>
            <a:r>
              <a:rPr lang="fi-FI" dirty="0"/>
              <a:t>t</a:t>
            </a:r>
            <a:r>
              <a:rPr lang="fi-FI" dirty="0" smtClean="0"/>
              <a:t>oimii tehostetun tuen päätöksenä</a:t>
            </a:r>
          </a:p>
          <a:p>
            <a:r>
              <a:rPr lang="fi-FI" dirty="0"/>
              <a:t>e</a:t>
            </a:r>
            <a:r>
              <a:rPr lang="fi-FI" dirty="0" smtClean="0"/>
              <a:t>i tarvita huoltajan allekirjoitusta</a:t>
            </a:r>
          </a:p>
          <a:p>
            <a:r>
              <a:rPr lang="fi-FI" dirty="0"/>
              <a:t>s</a:t>
            </a:r>
            <a:r>
              <a:rPr lang="fi-FI" dirty="0" smtClean="0"/>
              <a:t>äilytetään yhtenä kappaleena lukkojen takana eikä lähetetä kopioita minnekään</a:t>
            </a:r>
          </a:p>
          <a:p>
            <a:r>
              <a:rPr lang="fi-FI" dirty="0"/>
              <a:t>s</a:t>
            </a:r>
            <a:r>
              <a:rPr lang="fi-FI" dirty="0" smtClean="0"/>
              <a:t>äilytetään pitkään</a:t>
            </a:r>
          </a:p>
          <a:p>
            <a:r>
              <a:rPr lang="fi-FI" dirty="0"/>
              <a:t>v</a:t>
            </a:r>
            <a:r>
              <a:rPr lang="fi-FI" dirty="0" smtClean="0"/>
              <a:t>arovaisuus arkaluonteisia asioita kirjattaessa</a:t>
            </a:r>
          </a:p>
          <a:p>
            <a:pPr marL="109728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Oppilashuoltolomake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869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Pedagogiset asiakirjat ovat </a:t>
            </a:r>
            <a:r>
              <a:rPr lang="fi-FI" dirty="0" err="1" smtClean="0"/>
              <a:t>salassapidettäviä</a:t>
            </a:r>
            <a:endParaRPr lang="fi-FI" dirty="0" smtClean="0"/>
          </a:p>
          <a:p>
            <a:r>
              <a:rPr lang="fi-FI" dirty="0" smtClean="0"/>
              <a:t>Pedagogisten asiakirjojen siirtämiseen perusopetuksen sisällä ei tarvita huoltajan lupaa</a:t>
            </a:r>
          </a:p>
          <a:p>
            <a:r>
              <a:rPr lang="fi-FI" dirty="0" smtClean="0"/>
              <a:t>Huoltajan allekirjoitukset eivät ole lain vaatimat, mutta yhteistyö huoltajien kanssa on tärkeää.</a:t>
            </a:r>
          </a:p>
          <a:p>
            <a:r>
              <a:rPr lang="fi-FI" dirty="0" smtClean="0"/>
              <a:t>Pedagogiset asiakirjat säilytettävä 10 vuotta oppivelvollisuuden päättymisestä</a:t>
            </a:r>
            <a:r>
              <a:rPr lang="fi-FI" dirty="0" smtClean="0"/>
              <a:t>.</a:t>
            </a:r>
          </a:p>
          <a:p>
            <a:r>
              <a:rPr lang="fi-FI" dirty="0" smtClean="0"/>
              <a:t>Salassapito huomioitava myös </a:t>
            </a:r>
            <a:r>
              <a:rPr lang="fi-FI" smtClean="0"/>
              <a:t>keskusteluissa opettajainhuoneessa</a:t>
            </a:r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Asiakirjat ja salassapito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2948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n paikkamerkki 7" descr="Document-Management.jpg"/>
          <p:cNvPicPr>
            <a:picLocks noChangeAspect="1"/>
          </p:cNvPicPr>
          <p:nvPr/>
        </p:nvPicPr>
        <p:blipFill>
          <a:blip r:embed="rId2" cstate="print"/>
          <a:srcRect t="24744" b="24744"/>
          <a:stretch>
            <a:fillRect/>
          </a:stretch>
        </p:blipFill>
        <p:spPr>
          <a:xfrm>
            <a:off x="228600" y="189968"/>
            <a:ext cx="8686800" cy="43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84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Tukitoimien </a:t>
            </a:r>
            <a:r>
              <a:rPr lang="fi-FI" dirty="0" err="1" smtClean="0"/>
              <a:t>kirjaamisesti</a:t>
            </a:r>
            <a:r>
              <a:rPr lang="fi-FI" dirty="0" smtClean="0"/>
              <a:t> sovittava koulukohtaisesti</a:t>
            </a:r>
          </a:p>
          <a:p>
            <a:r>
              <a:rPr lang="fi-FI" dirty="0" smtClean="0"/>
              <a:t>Kaikki annetut tukitoimet olisi hyvä kirjata </a:t>
            </a:r>
            <a:r>
              <a:rPr lang="fi-FI" dirty="0" err="1" smtClean="0"/>
              <a:t>Wilmaan</a:t>
            </a:r>
            <a:endParaRPr lang="fi-FI" dirty="0" smtClean="0"/>
          </a:p>
          <a:p>
            <a:r>
              <a:rPr lang="fi-FI" dirty="0" smtClean="0"/>
              <a:t>Tukitoimia ei saa/ tarvitse merkitä yksittäin vaan isompana kokonaisuutena</a:t>
            </a:r>
          </a:p>
          <a:p>
            <a:r>
              <a:rPr lang="fi-FI" dirty="0" smtClean="0"/>
              <a:t>Tukitoimia voi muokata jälkeenpäin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Tukitoimien merkitseminen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8801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Perusopetuksen lakimuutos 1.1. 2011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Opetussuunnitelmamuutos 1.8. 2011</a:t>
            </a:r>
          </a:p>
          <a:p>
            <a:pPr marL="109728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 ei ole enää ihan uusi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0761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Henkilötiedot valmiina asiakirjoissa</a:t>
            </a:r>
          </a:p>
          <a:p>
            <a:r>
              <a:rPr lang="fi-FI" dirty="0" smtClean="0"/>
              <a:t>Kirjatut tukitoimet saa siirrettyä suoraan lomakkeisiin</a:t>
            </a:r>
          </a:p>
          <a:p>
            <a:r>
              <a:rPr lang="fi-FI" dirty="0" smtClean="0"/>
              <a:t>Vanhoja /eri asiakirjoja voi muokata ja käyttää uusien pohjana – </a:t>
            </a:r>
            <a:r>
              <a:rPr lang="fi-FI" dirty="0" smtClean="0">
                <a:solidFill>
                  <a:srgbClr val="FF0000"/>
                </a:solidFill>
              </a:rPr>
              <a:t>mutta muista varovaisuus</a:t>
            </a:r>
            <a:r>
              <a:rPr lang="fi-FI" dirty="0" smtClean="0"/>
              <a:t>. </a:t>
            </a:r>
          </a:p>
          <a:p>
            <a:r>
              <a:rPr lang="fi-FI" dirty="0" smtClean="0"/>
              <a:t>Tieto siirtyy ja asiakirjat pysyvät tallessa</a:t>
            </a:r>
          </a:p>
          <a:p>
            <a:r>
              <a:rPr lang="fi-FI" dirty="0" smtClean="0"/>
              <a:t>Vanhemmat pystyvät lukemaan asiakirjoja kotonaan</a:t>
            </a:r>
          </a:p>
          <a:p>
            <a:pPr marL="64008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WILMA auttaa</a:t>
            </a:r>
            <a:endParaRPr lang="fi-FI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6632"/>
            <a:ext cx="1520247" cy="1409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64715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fi-FI" dirty="0" smtClean="0"/>
          </a:p>
          <a:p>
            <a:pPr marL="109728" indent="0">
              <a:buNone/>
            </a:pPr>
            <a:r>
              <a:rPr lang="fi-FI" dirty="0" smtClean="0"/>
              <a:t>”Näin täytän pedagogisia asiakirjoja”</a:t>
            </a:r>
            <a:endParaRPr lang="fi-FI" dirty="0"/>
          </a:p>
          <a:p>
            <a:pPr marL="109728" indent="0">
              <a:buNone/>
            </a:pPr>
            <a:endParaRPr lang="fi-FI" dirty="0" smtClean="0"/>
          </a:p>
          <a:p>
            <a:pPr marL="109728" indent="0">
              <a:buNone/>
            </a:pPr>
            <a:r>
              <a:rPr lang="fi-FI" sz="2000" dirty="0" err="1" smtClean="0">
                <a:hlinkClick r:id="rId2"/>
              </a:rPr>
              <a:t>www.peda.net/veraja/rauma/tehostettujaerityinentuki</a:t>
            </a:r>
            <a:endParaRPr lang="fi-FI" sz="2000" dirty="0" smtClean="0"/>
          </a:p>
          <a:p>
            <a:pPr marL="109728" indent="0">
              <a:buNone/>
            </a:pPr>
            <a:endParaRPr lang="fi-FI" sz="2000" dirty="0"/>
          </a:p>
          <a:p>
            <a:pPr marL="109728" indent="0">
              <a:buNone/>
            </a:pPr>
            <a:endParaRPr lang="fi-FI" sz="2000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Apua saatavilla</a:t>
            </a:r>
            <a:endParaRPr lang="fi-FI" dirty="0"/>
          </a:p>
        </p:txBody>
      </p:sp>
      <p:pic>
        <p:nvPicPr>
          <p:cNvPr id="5" name="Picture 2" descr="http://neronet/attachments/keskusvirasto/viestinta/kuvat/kampvaaka_1_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149080"/>
            <a:ext cx="171450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386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</a:t>
            </a:r>
            <a:r>
              <a:rPr lang="fi-FI" dirty="0" smtClean="0"/>
              <a:t>isätä yhteistyötä huoltajien kanssa</a:t>
            </a:r>
          </a:p>
          <a:p>
            <a:r>
              <a:rPr lang="fi-FI" dirty="0"/>
              <a:t>a</a:t>
            </a:r>
            <a:r>
              <a:rPr lang="fi-FI" dirty="0" smtClean="0"/>
              <a:t>loittaa riittävä tuki oikeaan aikaan</a:t>
            </a:r>
          </a:p>
          <a:p>
            <a:r>
              <a:rPr lang="fi-FI" dirty="0" err="1" smtClean="0"/>
              <a:t>moniammatillisen</a:t>
            </a:r>
            <a:r>
              <a:rPr lang="fi-FI" dirty="0" smtClean="0"/>
              <a:t> yhteistyön lisääminen</a:t>
            </a:r>
          </a:p>
          <a:p>
            <a:r>
              <a:rPr lang="fi-FI" dirty="0"/>
              <a:t>o</a:t>
            </a:r>
            <a:r>
              <a:rPr lang="fi-FI" dirty="0" smtClean="0"/>
              <a:t>ppilashuoltoon panostaminen</a:t>
            </a:r>
          </a:p>
          <a:p>
            <a:r>
              <a:rPr lang="fi-FI" dirty="0"/>
              <a:t>r</a:t>
            </a:r>
            <a:r>
              <a:rPr lang="fi-FI" dirty="0" smtClean="0"/>
              <a:t>yhmäkokojen pienentäminen (jakotunnit, </a:t>
            </a:r>
            <a:r>
              <a:rPr lang="fi-FI" dirty="0" err="1" smtClean="0"/>
              <a:t>resurssiopet</a:t>
            </a:r>
            <a:r>
              <a:rPr lang="fi-FI" dirty="0" smtClean="0"/>
              <a:t>)</a:t>
            </a:r>
          </a:p>
          <a:p>
            <a:r>
              <a:rPr lang="fi-FI" dirty="0"/>
              <a:t>e</a:t>
            </a:r>
            <a:r>
              <a:rPr lang="fi-FI" dirty="0" smtClean="0"/>
              <a:t>rityisopetuksen ja tukitoimien kehittäminen</a:t>
            </a:r>
          </a:p>
          <a:p>
            <a:r>
              <a:rPr lang="fi-FI" dirty="0"/>
              <a:t>v</a:t>
            </a:r>
            <a:r>
              <a:rPr lang="fi-FI" dirty="0" smtClean="0"/>
              <a:t>ähentää erityisen tuen tarvetta (ja päätöksiä)</a:t>
            </a:r>
          </a:p>
          <a:p>
            <a:r>
              <a:rPr lang="fi-FI" dirty="0"/>
              <a:t>p</a:t>
            </a:r>
            <a:r>
              <a:rPr lang="fi-FI" dirty="0" smtClean="0"/>
              <a:t>ainottaa pedagogista asiantuntemusta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Uudistuksen tavoitteena mm.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1730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”Koko suurella sydämellä tehty työ vesitetään kaikella tällä paperien pyörittelyllä.”</a:t>
            </a:r>
          </a:p>
          <a:p>
            <a:endParaRPr lang="fi-FI" sz="2400" dirty="0"/>
          </a:p>
          <a:p>
            <a:r>
              <a:rPr lang="fi-FI" sz="2400" dirty="0" smtClean="0"/>
              <a:t>”Jos auttaminen vaatii tällaista määrää paperitöitä, taitaa oppilas sitten jäädä auttamatta.”</a:t>
            </a:r>
          </a:p>
          <a:p>
            <a:pPr marL="109728" indent="0">
              <a:buNone/>
            </a:pPr>
            <a:endParaRPr lang="fi-FI" sz="2400" dirty="0" smtClean="0"/>
          </a:p>
          <a:p>
            <a:r>
              <a:rPr lang="fi-FI" sz="2400" dirty="0" smtClean="0"/>
              <a:t>” Nämä erityisopetuksen asiat eivät koske minua.”</a:t>
            </a:r>
          </a:p>
          <a:p>
            <a:pPr marL="109728" indent="0">
              <a:buNone/>
            </a:pPr>
            <a:endParaRPr lang="fi-FI" sz="2400" dirty="0" smtClean="0"/>
          </a:p>
          <a:p>
            <a:r>
              <a:rPr lang="fi-FI" sz="2400" dirty="0" smtClean="0"/>
              <a:t>”Kuka hullu näitä töitä tekee, eihän näistä edes makseta!”</a:t>
            </a:r>
            <a:endParaRPr lang="fi-FI" sz="24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Opehuoneessa kuultua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8721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Kulmayhdysviiva 6"/>
          <p:cNvCxnSpPr/>
          <p:nvPr/>
        </p:nvCxnSpPr>
        <p:spPr>
          <a:xfrm flipV="1">
            <a:off x="1043608" y="3816256"/>
            <a:ext cx="4680520" cy="1224136"/>
          </a:xfrm>
          <a:prstGeom prst="bentConnector3">
            <a:avLst>
              <a:gd name="adj1" fmla="val 498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>
            <a:off x="1043608" y="5040392"/>
            <a:ext cx="0" cy="836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5724128" y="2780928"/>
            <a:ext cx="0" cy="1035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5724128" y="2780928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1115616" y="5040392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Yleinen tuki</a:t>
            </a:r>
            <a:endParaRPr lang="fi-FI" sz="2800" b="1" dirty="0"/>
          </a:p>
        </p:txBody>
      </p:sp>
      <p:sp>
        <p:nvSpPr>
          <p:cNvPr id="30" name="Tekstiruutu 29"/>
          <p:cNvSpPr txBox="1"/>
          <p:nvPr/>
        </p:nvSpPr>
        <p:spPr>
          <a:xfrm>
            <a:off x="3635896" y="3816256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Tehostettu tuki</a:t>
            </a:r>
            <a:endParaRPr lang="fi-FI" sz="28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6084168" y="2780928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Erityinen tuki</a:t>
            </a:r>
            <a:endParaRPr lang="fi-FI" sz="2800" b="1" dirty="0"/>
          </a:p>
        </p:txBody>
      </p:sp>
      <p:sp>
        <p:nvSpPr>
          <p:cNvPr id="32" name="Tekstiruutu 31"/>
          <p:cNvSpPr txBox="1"/>
          <p:nvPr/>
        </p:nvSpPr>
        <p:spPr>
          <a:xfrm>
            <a:off x="2645204" y="3222268"/>
            <a:ext cx="738664" cy="1800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ARVIO</a:t>
            </a:r>
            <a:endParaRPr lang="fi-FI" dirty="0"/>
          </a:p>
        </p:txBody>
      </p:sp>
      <p:sp>
        <p:nvSpPr>
          <p:cNvPr id="34" name="Tekstiruutu 33"/>
          <p:cNvSpPr txBox="1"/>
          <p:nvPr/>
        </p:nvSpPr>
        <p:spPr>
          <a:xfrm>
            <a:off x="5004048" y="2086109"/>
            <a:ext cx="738664" cy="17281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SELVITYS</a:t>
            </a:r>
            <a:endParaRPr lang="fi-FI" dirty="0"/>
          </a:p>
        </p:txBody>
      </p:sp>
      <p:sp>
        <p:nvSpPr>
          <p:cNvPr id="35" name="Tekstiruutu 34"/>
          <p:cNvSpPr txBox="1"/>
          <p:nvPr/>
        </p:nvSpPr>
        <p:spPr>
          <a:xfrm>
            <a:off x="3203848" y="285293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OPPIMIS-SUUNNITELMA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6228184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HOJKS</a:t>
            </a:r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43111"/>
            <a:ext cx="1895475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uora nuoliyhdysviiva 2"/>
          <p:cNvCxnSpPr/>
          <p:nvPr/>
        </p:nvCxnSpPr>
        <p:spPr>
          <a:xfrm flipV="1">
            <a:off x="1043608" y="1340768"/>
            <a:ext cx="4329772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uora nuoliyhdysviiva 4"/>
          <p:cNvCxnSpPr/>
          <p:nvPr/>
        </p:nvCxnSpPr>
        <p:spPr>
          <a:xfrm flipH="1">
            <a:off x="1115616" y="1484784"/>
            <a:ext cx="4392488" cy="2637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580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fi-FI" dirty="0" smtClean="0"/>
              <a:t>Kuuluu kaikille</a:t>
            </a:r>
          </a:p>
          <a:p>
            <a:r>
              <a:rPr lang="fi-FI" dirty="0" smtClean="0"/>
              <a:t>Kestolta lyhytaikaista</a:t>
            </a:r>
          </a:p>
          <a:p>
            <a:r>
              <a:rPr lang="fi-FI" dirty="0" smtClean="0"/>
              <a:t>Käytössä 1-2 eri tukimuotoa</a:t>
            </a:r>
          </a:p>
          <a:p>
            <a:r>
              <a:rPr lang="fi-FI" dirty="0" smtClean="0"/>
              <a:t>Sisältää eriyttämistä, tukiopetusta, osa-aikaista erityisopetusta, monipuolisia osaamisen osoittamistapoja, joustavia ryhmittelyjä, oppilashuollon tukea, apuvälineitä, oppilaanohjausta jne.</a:t>
            </a:r>
          </a:p>
          <a:p>
            <a:pPr marL="64008" indent="0">
              <a:buNone/>
            </a:pPr>
            <a:endParaRPr lang="fi-FI" dirty="0" smtClean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</a:t>
            </a:r>
            <a:r>
              <a:rPr lang="fi-FI" dirty="0" smtClean="0"/>
              <a:t>leinen tuki</a:t>
            </a:r>
            <a:endParaRPr lang="fi-FI" dirty="0"/>
          </a:p>
        </p:txBody>
      </p:sp>
      <p:pic>
        <p:nvPicPr>
          <p:cNvPr id="2050" name="Picture 2" descr="https://encrypted-tbn1.gstatic.com/images?q=tbn:ANd9GcT68csjdjFUPI6hG_HdgUzpjhvrHAQxVhmHOef7HKY3rjpZj-o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60648"/>
            <a:ext cx="196215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9553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Kun yleinen tuki ei riitä / yleistä tukea on annettu</a:t>
            </a:r>
          </a:p>
          <a:p>
            <a:r>
              <a:rPr lang="fi-FI" dirty="0" smtClean="0"/>
              <a:t>Yleistä tukea pitkäkestoisempaa</a:t>
            </a:r>
          </a:p>
          <a:p>
            <a:r>
              <a:rPr lang="fi-FI" dirty="0" smtClean="0"/>
              <a:t>Sisältää useampia tukimuotoja kuin yleisessä tuessa</a:t>
            </a:r>
          </a:p>
          <a:p>
            <a:r>
              <a:rPr lang="fi-FI" dirty="0" smtClean="0"/>
              <a:t>Mahdollisuus erityisiin painoalueisiin</a:t>
            </a:r>
          </a:p>
          <a:p>
            <a:r>
              <a:rPr lang="fi-FI" dirty="0" smtClean="0"/>
              <a:t>Tehostettuun tukeen siirtyminen vaatii pedagogisen arvion, </a:t>
            </a:r>
            <a:r>
              <a:rPr lang="fi-FI" dirty="0" err="1" smtClean="0"/>
              <a:t>moniammatillisen</a:t>
            </a:r>
            <a:r>
              <a:rPr lang="fi-FI" dirty="0" smtClean="0"/>
              <a:t> oppilashuoltoryhmän käsittelyn ja </a:t>
            </a:r>
            <a:r>
              <a:rPr lang="fi-FI" dirty="0" smtClean="0">
                <a:solidFill>
                  <a:srgbClr val="FF0000"/>
                </a:solidFill>
              </a:rPr>
              <a:t>rehtorin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FF0000"/>
                </a:solidFill>
              </a:rPr>
              <a:t>päätöksen</a:t>
            </a:r>
            <a:r>
              <a:rPr lang="fi-FI" dirty="0" smtClean="0"/>
              <a:t>.</a:t>
            </a:r>
          </a:p>
          <a:p>
            <a:r>
              <a:rPr lang="fi-FI" dirty="0" smtClean="0"/>
              <a:t>Tehostetussa tuessa </a:t>
            </a:r>
            <a:r>
              <a:rPr lang="fi-FI" u="sng" dirty="0" smtClean="0"/>
              <a:t>viimeistään</a:t>
            </a:r>
            <a:r>
              <a:rPr lang="fi-FI" dirty="0" smtClean="0"/>
              <a:t> tehdään oppimissuunnitelma.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Tehostettu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717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Kun oppilas ei tehostetun tuen menetelminkään selviydy yleisen oppimäärän tavoitteista (arvosana 5)</a:t>
            </a:r>
          </a:p>
          <a:p>
            <a:r>
              <a:rPr lang="fi-FI" dirty="0" smtClean="0"/>
              <a:t>Pitkäkestoinen tuki, useat tukimuodot, erityiset painoalueet, kokoaikainen erityisopetus (Raumalla pienluokkaopetus)</a:t>
            </a:r>
          </a:p>
          <a:p>
            <a:r>
              <a:rPr lang="fi-FI" dirty="0" smtClean="0"/>
              <a:t>Erityiseen tukeen siirtyminen vaatii pedagogisen selvityksen, </a:t>
            </a:r>
            <a:r>
              <a:rPr lang="fi-FI" dirty="0" err="1" smtClean="0"/>
              <a:t>moniammatillisen</a:t>
            </a:r>
            <a:r>
              <a:rPr lang="fi-FI" dirty="0" smtClean="0"/>
              <a:t> oppilashuoltoryhmän käsittelyn, </a:t>
            </a:r>
            <a:r>
              <a:rPr lang="fi-FI" dirty="0"/>
              <a:t>psykologin tai muun vastaavan asiantuntijan </a:t>
            </a:r>
            <a:r>
              <a:rPr lang="fi-FI" dirty="0" smtClean="0"/>
              <a:t>lausunnon ja </a:t>
            </a:r>
            <a:r>
              <a:rPr lang="fi-FI" dirty="0" smtClean="0">
                <a:solidFill>
                  <a:srgbClr val="FF0000"/>
                </a:solidFill>
              </a:rPr>
              <a:t>perusopetusjohtajan päätöksen</a:t>
            </a:r>
          </a:p>
          <a:p>
            <a:r>
              <a:rPr lang="fi-FI" dirty="0" smtClean="0"/>
              <a:t>HOJKS ja arviointi sen tavoitteiden mukaan</a:t>
            </a:r>
          </a:p>
          <a:p>
            <a:r>
              <a:rPr lang="fi-FI" dirty="0" smtClean="0"/>
              <a:t>Päätös tarkistetaan ainakin 2. ja 6. luokan lopussa</a:t>
            </a:r>
          </a:p>
          <a:p>
            <a:r>
              <a:rPr lang="fi-FI" dirty="0" smtClean="0"/>
              <a:t>Toteutetaan lähtökohtaisesti siirtämättä oppilasta mihinkään</a:t>
            </a:r>
          </a:p>
          <a:p>
            <a:r>
              <a:rPr lang="fi-FI" dirty="0" smtClean="0"/>
              <a:t>Opetuksen järjestäjällä on oikeus ja velvollisuus tehdä päätös oppilaan edun mukaisesti, vaikka vastoin huoltajan tahtoa. (Ei Raumalla)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Erityinen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1809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Kun muut tukitoimet eivät riitä voidaan opiskelulle määritellä erityiset oppiainekohtaiset painoalueet</a:t>
            </a:r>
          </a:p>
          <a:p>
            <a:r>
              <a:rPr lang="fi-FI" dirty="0" smtClean="0"/>
              <a:t>Vain tehostetun ja erityisen tuen aikana</a:t>
            </a:r>
          </a:p>
          <a:p>
            <a:r>
              <a:rPr lang="fi-FI" dirty="0" smtClean="0"/>
              <a:t>Tarkoituksena auttaa oppilasta ottamaan haltuun etenemisen kannalta välttämättömät tiedot ja taidot ja säästämään voimavaroja oppimaan oppimiselle</a:t>
            </a:r>
          </a:p>
          <a:p>
            <a:r>
              <a:rPr lang="fi-FI" dirty="0" smtClean="0"/>
              <a:t>Oman vuosiluokan keskeisimmät sisällöt</a:t>
            </a:r>
          </a:p>
          <a:p>
            <a:r>
              <a:rPr lang="fi-FI" dirty="0" smtClean="0"/>
              <a:t>Painoalueista, valituista sisällöistä ja arvioinnista tulee keskustella tarkkaan oppilaan ja hänen huoltajiensa kanssa</a:t>
            </a:r>
          </a:p>
          <a:p>
            <a:r>
              <a:rPr lang="fi-FI" dirty="0" smtClean="0"/>
              <a:t>Painoalueet määrittelee opettaja apunaan opetussuunnitelman perusteet (mm. hyvän osaamisen kuvaukset ja päättöarvioinnin kriteerit)</a:t>
            </a:r>
          </a:p>
          <a:p>
            <a:r>
              <a:rPr lang="fi-FI" dirty="0" smtClean="0"/>
              <a:t>Painoalueiden lisäksi käytössä oltava myös muita tukitoimia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Erityiset painoalueet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360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1327</TotalTime>
  <Words>801</Words>
  <Application>Microsoft Office PowerPoint</Application>
  <PresentationFormat>Näytössä katseltava diaesitys (4:3)</PresentationFormat>
  <Paragraphs>151</Paragraphs>
  <Slides>21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2" baseType="lpstr">
      <vt:lpstr>Aula</vt:lpstr>
      <vt:lpstr>Kerrataan KOLMIPORTAINEN TUKI &amp; PEDAGOGISET ASIAKIRJAT</vt:lpstr>
      <vt:lpstr>Asia ei ole enää ihan uusi</vt:lpstr>
      <vt:lpstr>Uudistuksen tavoitteena mm.</vt:lpstr>
      <vt:lpstr>Opehuoneessa kuultua</vt:lpstr>
      <vt:lpstr>PowerPoint-esitys</vt:lpstr>
      <vt:lpstr>Yleinen tuki</vt:lpstr>
      <vt:lpstr>Tehostettu tuki</vt:lpstr>
      <vt:lpstr>Erityinen tuki</vt:lpstr>
      <vt:lpstr>Erityiset painoalueet</vt:lpstr>
      <vt:lpstr>Painoalueet käytännössä</vt:lpstr>
      <vt:lpstr>Tukitoimien viidakko</vt:lpstr>
      <vt:lpstr>Tuen portailla…</vt:lpstr>
      <vt:lpstr>Pedagogiset asiakirjat ARVIO    SELVITYS</vt:lpstr>
      <vt:lpstr>Oppimissuunnitelma HOJKS</vt:lpstr>
      <vt:lpstr>Hyvä muistaa</vt:lpstr>
      <vt:lpstr>Oppilashuoltolomake</vt:lpstr>
      <vt:lpstr>Asiakirjat ja salassapito</vt:lpstr>
      <vt:lpstr>PowerPoint-esitys</vt:lpstr>
      <vt:lpstr>Tukitoimien merkitseminen</vt:lpstr>
      <vt:lpstr>WILMA auttaa</vt:lpstr>
      <vt:lpstr>Apua saatavilla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Kolmiportainen tuki ja muut lakiuudistukset</dc:title>
  <dc:creator>Roppo Sari</dc:creator>
  <cp:lastModifiedBy>Ågren Sari</cp:lastModifiedBy>
  <cp:revision>83</cp:revision>
  <cp:lastPrinted>2012-03-06T10:34:14Z</cp:lastPrinted>
  <dcterms:created xsi:type="dcterms:W3CDTF">2012-02-23T11:11:43Z</dcterms:created>
  <dcterms:modified xsi:type="dcterms:W3CDTF">2013-11-14T09:40:11Z</dcterms:modified>
</cp:coreProperties>
</file>