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4"/>
  </p:notesMasterIdLst>
  <p:handoutMasterIdLst>
    <p:handoutMasterId r:id="rId25"/>
  </p:handoutMasterIdLst>
  <p:sldIdLst>
    <p:sldId id="256" r:id="rId2"/>
    <p:sldId id="304" r:id="rId3"/>
    <p:sldId id="305" r:id="rId4"/>
    <p:sldId id="297" r:id="rId5"/>
    <p:sldId id="300" r:id="rId6"/>
    <p:sldId id="301" r:id="rId7"/>
    <p:sldId id="306" r:id="rId8"/>
    <p:sldId id="285" r:id="rId9"/>
    <p:sldId id="283" r:id="rId10"/>
    <p:sldId id="284" r:id="rId11"/>
    <p:sldId id="307" r:id="rId12"/>
    <p:sldId id="308" r:id="rId13"/>
    <p:sldId id="309" r:id="rId14"/>
    <p:sldId id="303" r:id="rId15"/>
    <p:sldId id="298" r:id="rId16"/>
    <p:sldId id="311" r:id="rId17"/>
    <p:sldId id="313" r:id="rId18"/>
    <p:sldId id="312" r:id="rId19"/>
    <p:sldId id="314" r:id="rId20"/>
    <p:sldId id="289" r:id="rId21"/>
    <p:sldId id="268" r:id="rId22"/>
    <p:sldId id="310" r:id="rId23"/>
  </p:sldIdLst>
  <p:sldSz cx="9144000" cy="6858000" type="screen4x3"/>
  <p:notesSz cx="6794500" cy="9931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8387" autoAdjust="0"/>
  </p:normalViewPr>
  <p:slideViewPr>
    <p:cSldViewPr>
      <p:cViewPr>
        <p:scale>
          <a:sx n="116" d="100"/>
          <a:sy n="116" d="100"/>
        </p:scale>
        <p:origin x="-1264"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1E41C4-F290-45C9-8279-937A9C66BF88}" type="datetimeFigureOut">
              <a:rPr lang="en-US"/>
              <a:pPr/>
              <a:t>5.11.2012</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CDB3AA8-2B8A-4A0E-BDBD-8FDBFE60AD23}" type="slidenum">
              <a:rPr lang="en-US"/>
              <a:pPr/>
              <a:t>‹#›</a:t>
            </a:fld>
            <a:endParaRPr lang="en-US"/>
          </a:p>
        </p:txBody>
      </p:sp>
    </p:spTree>
    <p:extLst>
      <p:ext uri="{BB962C8B-B14F-4D97-AF65-F5344CB8AC3E}">
        <p14:creationId xmlns:p14="http://schemas.microsoft.com/office/powerpoint/2010/main" val="298726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i-FI"/>
          </a:p>
        </p:txBody>
      </p:sp>
      <p:sp>
        <p:nvSpPr>
          <p:cNvPr id="3" name="Päivämäärän paikkamerkki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124DD8C-8B26-49C9-A0A8-7AC9784059B4}" type="datetimeFigureOut">
              <a:rPr lang="fi-FI"/>
              <a:pPr/>
              <a:t>5.11.2012</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i-FI"/>
          </a:p>
        </p:txBody>
      </p:sp>
      <p:sp>
        <p:nvSpPr>
          <p:cNvPr id="7" name="Dian numeron paikkamerkki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B09EFFD-F021-4128-9CCD-128E4D173742}" type="slidenum">
              <a:rPr lang="fi-FI"/>
              <a:pPr/>
              <a:t>‹#›</a:t>
            </a:fld>
            <a:endParaRPr lang="fi-FI"/>
          </a:p>
        </p:txBody>
      </p:sp>
    </p:spTree>
    <p:extLst>
      <p:ext uri="{BB962C8B-B14F-4D97-AF65-F5344CB8AC3E}">
        <p14:creationId xmlns:p14="http://schemas.microsoft.com/office/powerpoint/2010/main" val="132205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8196"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030EB-AEC1-43C2-8634-9B22372CD5DF}" type="slidenum">
              <a:rPr lang="fi-FI">
                <a:latin typeface="Calibri" pitchFamily="34" charset="0"/>
              </a:rPr>
              <a:pPr eaLnBrk="1" hangingPunct="1"/>
              <a:t>1</a:t>
            </a:fld>
            <a:endParaRPr lang="fi-FI">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20</a:t>
            </a:fld>
            <a:endParaRPr lang="fi-FI"/>
          </a:p>
        </p:txBody>
      </p:sp>
    </p:spTree>
    <p:extLst>
      <p:ext uri="{BB962C8B-B14F-4D97-AF65-F5344CB8AC3E}">
        <p14:creationId xmlns:p14="http://schemas.microsoft.com/office/powerpoint/2010/main" val="345345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21</a:t>
            </a:fld>
            <a:endParaRPr lang="fi-FI"/>
          </a:p>
        </p:txBody>
      </p:sp>
    </p:spTree>
    <p:extLst>
      <p:ext uri="{BB962C8B-B14F-4D97-AF65-F5344CB8AC3E}">
        <p14:creationId xmlns:p14="http://schemas.microsoft.com/office/powerpoint/2010/main" val="24876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4</a:t>
            </a:fld>
            <a:endParaRPr lang="fi-FI"/>
          </a:p>
        </p:txBody>
      </p:sp>
    </p:spTree>
    <p:extLst>
      <p:ext uri="{BB962C8B-B14F-4D97-AF65-F5344CB8AC3E}">
        <p14:creationId xmlns:p14="http://schemas.microsoft.com/office/powerpoint/2010/main" val="6101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5</a:t>
            </a:fld>
            <a:endParaRPr lang="fi-FI"/>
          </a:p>
        </p:txBody>
      </p:sp>
    </p:spTree>
    <p:extLst>
      <p:ext uri="{BB962C8B-B14F-4D97-AF65-F5344CB8AC3E}">
        <p14:creationId xmlns:p14="http://schemas.microsoft.com/office/powerpoint/2010/main" val="25966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6</a:t>
            </a:fld>
            <a:endParaRPr lang="fi-FI"/>
          </a:p>
        </p:txBody>
      </p:sp>
    </p:spTree>
    <p:extLst>
      <p:ext uri="{BB962C8B-B14F-4D97-AF65-F5344CB8AC3E}">
        <p14:creationId xmlns:p14="http://schemas.microsoft.com/office/powerpoint/2010/main" val="13553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8</a:t>
            </a:fld>
            <a:endParaRPr lang="fi-FI"/>
          </a:p>
        </p:txBody>
      </p:sp>
    </p:spTree>
    <p:extLst>
      <p:ext uri="{BB962C8B-B14F-4D97-AF65-F5344CB8AC3E}">
        <p14:creationId xmlns:p14="http://schemas.microsoft.com/office/powerpoint/2010/main" val="424743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9</a:t>
            </a:fld>
            <a:endParaRPr lang="fi-FI"/>
          </a:p>
        </p:txBody>
      </p:sp>
    </p:spTree>
    <p:extLst>
      <p:ext uri="{BB962C8B-B14F-4D97-AF65-F5344CB8AC3E}">
        <p14:creationId xmlns:p14="http://schemas.microsoft.com/office/powerpoint/2010/main" val="40786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10</a:t>
            </a:fld>
            <a:endParaRPr lang="fi-FI"/>
          </a:p>
        </p:txBody>
      </p:sp>
    </p:spTree>
    <p:extLst>
      <p:ext uri="{BB962C8B-B14F-4D97-AF65-F5344CB8AC3E}">
        <p14:creationId xmlns:p14="http://schemas.microsoft.com/office/powerpoint/2010/main" val="126055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14</a:t>
            </a:fld>
            <a:endParaRPr lang="fi-FI"/>
          </a:p>
        </p:txBody>
      </p:sp>
    </p:spTree>
    <p:extLst>
      <p:ext uri="{BB962C8B-B14F-4D97-AF65-F5344CB8AC3E}">
        <p14:creationId xmlns:p14="http://schemas.microsoft.com/office/powerpoint/2010/main" val="4733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15</a:t>
            </a:fld>
            <a:endParaRPr lang="fi-FI"/>
          </a:p>
        </p:txBody>
      </p:sp>
    </p:spTree>
    <p:extLst>
      <p:ext uri="{BB962C8B-B14F-4D97-AF65-F5344CB8AC3E}">
        <p14:creationId xmlns:p14="http://schemas.microsoft.com/office/powerpoint/2010/main" val="309218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5" name="Suorakulmio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6" name="Suorakulmio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7" name="Suorakulmio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 name="Suorakulmio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1" name="Pyöristetty suorakulmio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2" name="Pyöristetty suorakulmio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3" name="Suorakulmio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4" name="Suorakulmio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5" name="Suorakulmio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6" name="Suorakulmio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8" name="Otsikk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i-FI" smtClean="0"/>
              <a:t>Muokkaa perustyyl. napsautt.</a:t>
            </a:r>
            <a:endParaRPr lang="en-US"/>
          </a:p>
        </p:txBody>
      </p:sp>
      <p:sp>
        <p:nvSpPr>
          <p:cNvPr id="9" name="Alaotsikk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Muokkaa alaotsikon perustyyliä napsautt.</a:t>
            </a:r>
            <a:endParaRPr lang="en-US"/>
          </a:p>
        </p:txBody>
      </p:sp>
      <p:sp>
        <p:nvSpPr>
          <p:cNvPr id="17" name="Päivämäärän paikkamerkki 27"/>
          <p:cNvSpPr>
            <a:spLocks noGrp="1"/>
          </p:cNvSpPr>
          <p:nvPr>
            <p:ph type="dt" sz="half" idx="10"/>
          </p:nvPr>
        </p:nvSpPr>
        <p:spPr>
          <a:xfrm>
            <a:off x="6705600" y="4206875"/>
            <a:ext cx="960438" cy="457200"/>
          </a:xfrm>
        </p:spPr>
        <p:txBody>
          <a:bodyPr/>
          <a:lstStyle>
            <a:lvl1pPr>
              <a:defRPr/>
            </a:lvl1pPr>
          </a:lstStyle>
          <a:p>
            <a:fld id="{C4E4BEC4-E7BA-4433-B513-992B747CCD69}" type="datetime5">
              <a:rPr lang="en-US"/>
              <a:pPr/>
              <a:t>5-marras-12</a:t>
            </a:fld>
            <a:endParaRPr lang="en-US"/>
          </a:p>
        </p:txBody>
      </p:sp>
      <p:sp>
        <p:nvSpPr>
          <p:cNvPr id="18" name="Alatunnisteen paikkamerkki 16"/>
          <p:cNvSpPr>
            <a:spLocks noGrp="1"/>
          </p:cNvSpPr>
          <p:nvPr>
            <p:ph type="ftr" sz="quarter" idx="11"/>
          </p:nvPr>
        </p:nvSpPr>
        <p:spPr>
          <a:xfrm>
            <a:off x="5410200" y="4205288"/>
            <a:ext cx="1295400" cy="457200"/>
          </a:xfrm>
        </p:spPr>
        <p:txBody>
          <a:bodyPr/>
          <a:lstStyle>
            <a:lvl1pPr>
              <a:defRPr/>
            </a:lvl1pPr>
          </a:lstStyle>
          <a:p>
            <a:endParaRPr lang="fr-FR"/>
          </a:p>
        </p:txBody>
      </p:sp>
      <p:sp>
        <p:nvSpPr>
          <p:cNvPr id="19" name="Dian numeron paikkamerkki 28"/>
          <p:cNvSpPr>
            <a:spLocks noGrp="1"/>
          </p:cNvSpPr>
          <p:nvPr>
            <p:ph type="sldNum" sz="quarter" idx="12"/>
          </p:nvPr>
        </p:nvSpPr>
        <p:spPr>
          <a:xfrm>
            <a:off x="8320088" y="1588"/>
            <a:ext cx="747712" cy="365125"/>
          </a:xfrm>
        </p:spPr>
        <p:txBody>
          <a:bodyPr/>
          <a:lstStyle>
            <a:lvl1pPr>
              <a:defRPr>
                <a:solidFill>
                  <a:schemeClr val="bg1"/>
                </a:solidFill>
              </a:defRPr>
            </a:lvl1pPr>
          </a:lstStyle>
          <a:p>
            <a:fld id="{2417CBF1-0288-4451-B5E7-E3320E0D3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55F3BCF1-F3C3-4D55-B183-466FB5541A1B}" type="datetime5">
              <a:rPr lang="en-US"/>
              <a:pPr/>
              <a:t>5-marras-12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BC8A8094-EA23-4259-9FE1-56F9DFEA47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1143000"/>
            <a:ext cx="1905000" cy="5486400"/>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1143000"/>
            <a:ext cx="62484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F21DBE24-7B52-49BA-A13A-53EEA7D352F5}" type="datetime5">
              <a:rPr lang="en-US"/>
              <a:pPr/>
              <a:t>5-marras-12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D995B951-41CA-4841-A3C3-5B4998202D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E1FFF18D-67F5-4130-8715-8F081B9C45D0}" type="datetime5">
              <a:rPr lang="en-US"/>
              <a:pPr/>
              <a:t>5-marras-12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95262711-AC91-47C3-823F-E9D8EF0802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i-FI" smtClean="0"/>
              <a:t>Muokkaa perustyyl. napsautt.</a:t>
            </a:r>
            <a:endParaRPr lang="en-US"/>
          </a:p>
        </p:txBody>
      </p:sp>
      <p:sp>
        <p:nvSpPr>
          <p:cNvPr id="3" name="Tekstin paikkamerkki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Muokkaa tekstin perustyylejä napsauttamalla</a:t>
            </a:r>
          </a:p>
        </p:txBody>
      </p:sp>
      <p:sp>
        <p:nvSpPr>
          <p:cNvPr id="4" name="Päivämäärän paikkamerkki 13"/>
          <p:cNvSpPr>
            <a:spLocks noGrp="1"/>
          </p:cNvSpPr>
          <p:nvPr>
            <p:ph type="dt" sz="half" idx="10"/>
          </p:nvPr>
        </p:nvSpPr>
        <p:spPr/>
        <p:txBody>
          <a:bodyPr/>
          <a:lstStyle>
            <a:lvl1pPr>
              <a:defRPr/>
            </a:lvl1pPr>
          </a:lstStyle>
          <a:p>
            <a:fld id="{D0C1F2B7-3C08-482D-BFD6-FA961B8A8B7B}" type="datetime5">
              <a:rPr lang="en-US"/>
              <a:pPr/>
              <a:t>5-marras-12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44225166-6470-4F4D-AA8E-E05A1E418D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E233F1E2-A645-4F63-BA5C-09EDF4A2C7C6}" type="datetime5">
              <a:rPr lang="en-US"/>
              <a:pPr/>
              <a:t>5-marras-12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A6D70DEF-B707-45C8-A8E2-A52FFEFDA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81000" y="1143000"/>
            <a:ext cx="8382000" cy="1069848"/>
          </a:xfrm>
        </p:spPr>
        <p:txBody>
          <a:bodyPr/>
          <a:lstStyle>
            <a:lvl1pPr>
              <a:defRPr sz="4000" b="0" i="0" cap="none" baseline="0"/>
            </a:lvl1pPr>
          </a:lstStyle>
          <a:p>
            <a:r>
              <a:rPr lang="fi-FI" smtClean="0"/>
              <a:t>Muokkaa perustyyl. napsautt.</a:t>
            </a:r>
            <a:endParaRPr lang="en-US"/>
          </a:p>
        </p:txBody>
      </p:sp>
      <p:sp>
        <p:nvSpPr>
          <p:cNvPr id="3" name="Tekstin paikkamerkki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4" name="Tekstin paikkamerkki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5" name="Sisällön paikkamerkk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6" name="Sisällön paikkamerkk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25"/>
          <p:cNvSpPr>
            <a:spLocks noGrp="1"/>
          </p:cNvSpPr>
          <p:nvPr>
            <p:ph type="dt" sz="half" idx="10"/>
          </p:nvPr>
        </p:nvSpPr>
        <p:spPr/>
        <p:txBody>
          <a:bodyPr/>
          <a:lstStyle>
            <a:lvl1pPr>
              <a:defRPr/>
            </a:lvl1pPr>
          </a:lstStyle>
          <a:p>
            <a:fld id="{F6B5625B-2B0B-47E8-A2DE-684F21E79FB5}" type="datetime5">
              <a:rPr lang="en-US"/>
              <a:pPr/>
              <a:t>5-marras-12</a:t>
            </a:fld>
            <a:endParaRPr lang="en-US"/>
          </a:p>
        </p:txBody>
      </p:sp>
      <p:sp>
        <p:nvSpPr>
          <p:cNvPr id="8" name="Dian numeron paikkamerkki 26"/>
          <p:cNvSpPr>
            <a:spLocks noGrp="1"/>
          </p:cNvSpPr>
          <p:nvPr>
            <p:ph type="sldNum" sz="quarter" idx="11"/>
          </p:nvPr>
        </p:nvSpPr>
        <p:spPr/>
        <p:txBody>
          <a:bodyPr/>
          <a:lstStyle>
            <a:lvl1pPr>
              <a:defRPr/>
            </a:lvl1pPr>
          </a:lstStyle>
          <a:p>
            <a:fld id="{9DA1BC41-FCB7-4F5D-882C-2EAFA40A30F9}" type="slidenum">
              <a:rPr lang="en-US"/>
              <a:pPr/>
              <a:t>‹#›</a:t>
            </a:fld>
            <a:endParaRPr lang="en-US"/>
          </a:p>
        </p:txBody>
      </p:sp>
      <p:sp>
        <p:nvSpPr>
          <p:cNvPr id="9" name="Alatunnisteen paikkamerkki 27"/>
          <p:cNvSpPr>
            <a:spLocks noGrp="1"/>
          </p:cNvSpPr>
          <p:nvPr>
            <p:ph type="ftr" sz="quarter" idx="12"/>
          </p:nvPr>
        </p:nvSpPr>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43000"/>
            <a:ext cx="8229600" cy="1069848"/>
          </a:xfrm>
        </p:spPr>
        <p:txBody>
          <a:bodyPr/>
          <a:lstStyle>
            <a:lvl1pPr>
              <a:defRPr sz="4000">
                <a:solidFill>
                  <a:schemeClr val="tx2"/>
                </a:solidFill>
              </a:defRPr>
            </a:lvl1pPr>
          </a:lstStyle>
          <a:p>
            <a:r>
              <a:rPr lang="fi-FI" smtClean="0"/>
              <a:t>Muokkaa perustyyl. napsautt.</a:t>
            </a:r>
            <a:endParaRPr lang="en-US"/>
          </a:p>
        </p:txBody>
      </p:sp>
      <p:sp>
        <p:nvSpPr>
          <p:cNvPr id="3" name="Päivämäärän paikkamerkki 2"/>
          <p:cNvSpPr>
            <a:spLocks noGrp="1"/>
          </p:cNvSpPr>
          <p:nvPr>
            <p:ph type="dt" sz="half" idx="10"/>
          </p:nvPr>
        </p:nvSpPr>
        <p:spPr>
          <a:xfrm>
            <a:off x="6583363" y="612775"/>
            <a:ext cx="957262" cy="457200"/>
          </a:xfrm>
        </p:spPr>
        <p:txBody>
          <a:bodyPr/>
          <a:lstStyle>
            <a:lvl1pPr>
              <a:defRPr/>
            </a:lvl1pPr>
          </a:lstStyle>
          <a:p>
            <a:fld id="{675C0446-4E22-415A-B317-C1A240546F2B}" type="datetime5">
              <a:rPr lang="en-US"/>
              <a:pPr/>
              <a:t>5-marras-12</a:t>
            </a:fld>
            <a:endParaRPr lang="en-US"/>
          </a:p>
        </p:txBody>
      </p:sp>
      <p:sp>
        <p:nvSpPr>
          <p:cNvPr id="4" name="Alatunnisteen paikkamerkki 3"/>
          <p:cNvSpPr>
            <a:spLocks noGrp="1"/>
          </p:cNvSpPr>
          <p:nvPr>
            <p:ph type="ftr" sz="quarter" idx="11"/>
          </p:nvPr>
        </p:nvSpPr>
        <p:spPr/>
        <p:txBody>
          <a:bodyPr/>
          <a:lstStyle>
            <a:lvl1pPr>
              <a:defRPr/>
            </a:lvl1pPr>
          </a:lstStyle>
          <a:p>
            <a:endParaRPr lang="fr-FR"/>
          </a:p>
        </p:txBody>
      </p:sp>
      <p:sp>
        <p:nvSpPr>
          <p:cNvPr id="5" name="Dian numeron paikkamerkki 4"/>
          <p:cNvSpPr>
            <a:spLocks noGrp="1"/>
          </p:cNvSpPr>
          <p:nvPr>
            <p:ph type="sldNum" sz="quarter" idx="12"/>
          </p:nvPr>
        </p:nvSpPr>
        <p:spPr/>
        <p:txBody>
          <a:bodyPr/>
          <a:lstStyle>
            <a:lvl1pPr>
              <a:defRPr/>
            </a:lvl1pPr>
          </a:lstStyle>
          <a:p>
            <a:fld id="{7FFB17A0-F4E4-4D3B-8D44-87DE7C05E4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3"/>
          <p:cNvSpPr>
            <a:spLocks noGrp="1"/>
          </p:cNvSpPr>
          <p:nvPr>
            <p:ph type="dt" sz="half" idx="10"/>
          </p:nvPr>
        </p:nvSpPr>
        <p:spPr/>
        <p:txBody>
          <a:bodyPr/>
          <a:lstStyle>
            <a:lvl1pPr>
              <a:defRPr/>
            </a:lvl1pPr>
          </a:lstStyle>
          <a:p>
            <a:fld id="{E234D245-4F51-4C7E-83BD-C0AF2E1D6406}" type="datetime5">
              <a:rPr lang="en-US"/>
              <a:pPr/>
              <a:t>5-marras-12</a:t>
            </a:fld>
            <a:endParaRPr lang="en-US"/>
          </a:p>
        </p:txBody>
      </p:sp>
      <p:sp>
        <p:nvSpPr>
          <p:cNvPr id="3" name="Alatunnisteen paikkamerkki 2"/>
          <p:cNvSpPr>
            <a:spLocks noGrp="1"/>
          </p:cNvSpPr>
          <p:nvPr>
            <p:ph type="ftr" sz="quarter" idx="11"/>
          </p:nvPr>
        </p:nvSpPr>
        <p:spPr/>
        <p:txBody>
          <a:bodyPr/>
          <a:lstStyle>
            <a:lvl1pPr>
              <a:defRPr/>
            </a:lvl1pPr>
          </a:lstStyle>
          <a:p>
            <a:endParaRPr lang="fr-FR"/>
          </a:p>
        </p:txBody>
      </p:sp>
      <p:sp>
        <p:nvSpPr>
          <p:cNvPr id="4" name="Dian numeron paikkamerkki 22"/>
          <p:cNvSpPr>
            <a:spLocks noGrp="1"/>
          </p:cNvSpPr>
          <p:nvPr>
            <p:ph type="sldNum" sz="quarter" idx="12"/>
          </p:nvPr>
        </p:nvSpPr>
        <p:spPr/>
        <p:txBody>
          <a:bodyPr/>
          <a:lstStyle>
            <a:lvl1pPr>
              <a:defRPr/>
            </a:lvl1pPr>
          </a:lstStyle>
          <a:p>
            <a:fld id="{1DF4B22F-D8FE-46D9-A0B0-5113D28504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53496" y="1101970"/>
            <a:ext cx="3383280" cy="877824"/>
          </a:xfrm>
        </p:spPr>
        <p:txBody>
          <a:bodyPr anchor="b"/>
          <a:lstStyle>
            <a:lvl1pPr algn="l">
              <a:buNone/>
              <a:defRPr sz="1800" b="1"/>
            </a:lvl1pPr>
          </a:lstStyle>
          <a:p>
            <a:r>
              <a:rPr lang="fi-FI" smtClean="0"/>
              <a:t>Muokkaa perustyyl. napsautt.</a:t>
            </a:r>
            <a:endParaRPr lang="en-US"/>
          </a:p>
        </p:txBody>
      </p:sp>
      <p:sp>
        <p:nvSpPr>
          <p:cNvPr id="3" name="Tekstin paikkamerkki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i-FI" smtClean="0"/>
              <a:t>Muokkaa tekstin perustyylejä napsauttamalla</a:t>
            </a:r>
          </a:p>
        </p:txBody>
      </p:sp>
      <p:sp>
        <p:nvSpPr>
          <p:cNvPr id="4" name="Sisällön paikkamerkk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D428FBD3-FCD6-4BFF-B5A7-C027E2E9B0FB}" type="datetime5">
              <a:rPr lang="en-US"/>
              <a:pPr/>
              <a:t>5-marras-12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57579401-69C1-4B38-B3BF-1877BBC70A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i-FI" smtClean="0"/>
              <a:t>Muokkaa perustyyl. napsautt.</a:t>
            </a:r>
            <a:endParaRPr lang="en-US"/>
          </a:p>
        </p:txBody>
      </p:sp>
      <p:sp>
        <p:nvSpPr>
          <p:cNvPr id="3" name="Kuvan paikkamerkki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i-FI" noProof="0" smtClean="0"/>
              <a:t>Lisää kuva napsauttamalla kuvaketta</a:t>
            </a:r>
            <a:endParaRPr lang="en-US" noProof="0" dirty="0"/>
          </a:p>
        </p:txBody>
      </p:sp>
      <p:sp>
        <p:nvSpPr>
          <p:cNvPr id="4" name="Tekstin paikkamerkki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i-FI" smtClean="0"/>
              <a:t>Muokkaa tekstin perustyylejä napsauttamalla</a:t>
            </a:r>
          </a:p>
        </p:txBody>
      </p:sp>
      <p:sp>
        <p:nvSpPr>
          <p:cNvPr id="5" name="Päivämäärän paikkamerkki 13"/>
          <p:cNvSpPr>
            <a:spLocks noGrp="1"/>
          </p:cNvSpPr>
          <p:nvPr>
            <p:ph type="dt" sz="half" idx="10"/>
          </p:nvPr>
        </p:nvSpPr>
        <p:spPr/>
        <p:txBody>
          <a:bodyPr/>
          <a:lstStyle>
            <a:lvl1pPr>
              <a:defRPr/>
            </a:lvl1pPr>
          </a:lstStyle>
          <a:p>
            <a:fld id="{39EA5AB4-7E7B-475D-B38F-6D290D07ADA4}" type="datetime5">
              <a:rPr lang="en-US"/>
              <a:pPr/>
              <a:t>5-marras-12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9BCD6EB3-73DD-4CA4-B10C-BB38540BC2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7000"/>
            <a:lum/>
          </a:blip>
          <a:srcRect/>
          <a:stretch>
            <a:fillRect t="-11000" b="91000"/>
          </a:stretch>
        </a:blipFill>
        <a:effectLst/>
      </p:bgPr>
    </p:bg>
    <p:spTree>
      <p:nvGrpSpPr>
        <p:cNvPr id="1" name=""/>
        <p:cNvGrpSpPr/>
        <p:nvPr/>
      </p:nvGrpSpPr>
      <p:grpSpPr>
        <a:xfrm>
          <a:off x="0" y="0"/>
          <a:ext cx="0" cy="0"/>
          <a:chOff x="0" y="0"/>
          <a:chExt cx="0" cy="0"/>
        </a:xfrm>
      </p:grpSpPr>
      <p:sp>
        <p:nvSpPr>
          <p:cNvPr id="28" name="Suorakulmi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29" name="Suorakulmi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0" name="Suorakulmi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1" name="Suorakulmi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2" name="Suorakulmi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3" name="Pyöristetty suorakulmio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4" name="Pyöristetty suorakulmio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5" name="Suorakulmi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6" name="Suorakulmi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7" name="Suorakulmi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8" name="Suorakulmi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9" name="Suorakulmi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40" name="Suorakulmi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39" name="Otsikon paikkamerkki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40" name="Tekstin paikkamerkki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14" name="Päivämäärän paikkamerkki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defRPr>
            </a:lvl1pPr>
          </a:lstStyle>
          <a:p>
            <a:fld id="{A5466213-50A5-4AB1-B797-D0999572FD8E}" type="datetime5">
              <a:rPr lang="en-US"/>
              <a:pPr/>
              <a:t>5-marras-12</a:t>
            </a:fld>
            <a:endParaRPr lang="en-US"/>
          </a:p>
        </p:txBody>
      </p:sp>
      <p:sp>
        <p:nvSpPr>
          <p:cNvPr id="3" name="Alatunnisteen paikkamerkki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defRPr>
            </a:lvl1pPr>
          </a:lstStyle>
          <a:p>
            <a:endParaRPr lang="fr-FR"/>
          </a:p>
        </p:txBody>
      </p:sp>
      <p:sp>
        <p:nvSpPr>
          <p:cNvPr id="23" name="Dian numeron paikkamerkki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58376F3C-E03B-4891-AE9A-8B99812E2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 id="2147484185" r:id="rId2"/>
    <p:sldLayoutId id="2147484186" r:id="rId3"/>
    <p:sldLayoutId id="2147484187" r:id="rId4"/>
    <p:sldLayoutId id="2147484194" r:id="rId5"/>
    <p:sldLayoutId id="2147484195" r:id="rId6"/>
    <p:sldLayoutId id="2147484188" r:id="rId7"/>
    <p:sldLayoutId id="2147484189" r:id="rId8"/>
    <p:sldLayoutId id="2147484190" r:id="rId9"/>
    <p:sldLayoutId id="2147484191" r:id="rId10"/>
    <p:sldLayoutId id="214748419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da.net/veraja/konnevesi/lukio/ophhanke2010/virtuaali" TargetMode="External"/><Relationship Id="rId4" Type="http://schemas.openxmlformats.org/officeDocument/2006/relationships/hyperlink" Target="http://www.peda.net/veraja/konnevesi/lukio/ophhanke2010/mobiili" TargetMode="External"/><Relationship Id="rId1" Type="http://schemas.openxmlformats.org/officeDocument/2006/relationships/slideLayout" Target="../slideLayouts/slideLayout2.xml"/><Relationship Id="rId2" Type="http://schemas.openxmlformats.org/officeDocument/2006/relationships/hyperlink" Target="http://www.peda.net/veraja/konnevesi/lukio/ophhanke2010/pel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tiff"/></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1" Type="http://schemas.openxmlformats.org/officeDocument/2006/relationships/slideLayout" Target="../slideLayouts/slideLayout4.xml"/><Relationship Id="rId2" Type="http://schemas.openxmlformats.org/officeDocument/2006/relationships/image" Target="../media/image2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peda.net/polku/ovi"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tampub.uta.fi/tup/951-44-5939-3.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blip>
          <a:srcRect/>
          <a:stretch>
            <a:fillRect t="-5000" b="36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1042988" y="1341438"/>
            <a:ext cx="7629525" cy="2286000"/>
          </a:xfrm>
        </p:spPr>
        <p:txBody>
          <a:bodyPr/>
          <a:lstStyle/>
          <a:p>
            <a:pPr eaLnBrk="1" hangingPunct="1"/>
            <a:r>
              <a:rPr lang="fi-FI" sz="4000" smtClean="0"/>
              <a:t>Pelit monipuolistamassa oppimisympäristöä </a:t>
            </a:r>
            <a:endParaRPr lang="en-US" sz="4000" smtClean="0"/>
          </a:p>
        </p:txBody>
      </p:sp>
      <p:sp>
        <p:nvSpPr>
          <p:cNvPr id="3" name="Subtitle 2"/>
          <p:cNvSpPr>
            <a:spLocks noGrp="1"/>
          </p:cNvSpPr>
          <p:nvPr>
            <p:ph type="subTitle" idx="1"/>
          </p:nvPr>
        </p:nvSpPr>
        <p:spPr>
          <a:xfrm>
            <a:off x="1258888" y="4437112"/>
            <a:ext cx="7129462" cy="1152128"/>
          </a:xfrm>
        </p:spPr>
        <p:txBody>
          <a:bodyPr>
            <a:normAutofit lnSpcReduction="10000"/>
          </a:bodyPr>
          <a:lstStyle/>
          <a:p>
            <a:pPr marL="63500">
              <a:lnSpc>
                <a:spcPct val="80000"/>
              </a:lnSpc>
            </a:pPr>
            <a:endParaRPr lang="fi-FI" sz="2000" b="1" dirty="0">
              <a:latin typeface="Arial" charset="0"/>
              <a:cs typeface="Arial" charset="0"/>
            </a:endParaRPr>
          </a:p>
          <a:p>
            <a:pPr marL="63500">
              <a:lnSpc>
                <a:spcPct val="150000"/>
              </a:lnSpc>
            </a:pPr>
            <a:r>
              <a:rPr lang="fi-FI" sz="1800" dirty="0" smtClean="0">
                <a:latin typeface="Arial" charset="0"/>
                <a:cs typeface="Arial" charset="0"/>
              </a:rPr>
              <a:t>Minna </a:t>
            </a:r>
            <a:r>
              <a:rPr lang="fi-FI" sz="1800" dirty="0" err="1" smtClean="0">
                <a:latin typeface="Arial" charset="0"/>
                <a:cs typeface="Arial" charset="0"/>
              </a:rPr>
              <a:t>Kytölä</a:t>
            </a:r>
            <a:r>
              <a:rPr lang="fi-FI" sz="1800" dirty="0" smtClean="0">
                <a:latin typeface="Arial" charset="0"/>
                <a:cs typeface="Arial" charset="0"/>
              </a:rPr>
              <a:t>, </a:t>
            </a:r>
            <a:r>
              <a:rPr lang="fi-FI" sz="1800" dirty="0" smtClean="0">
                <a:solidFill>
                  <a:srgbClr val="464646"/>
                </a:solidFill>
                <a:latin typeface="Arial"/>
                <a:cs typeface="Arial"/>
              </a:rPr>
              <a:t>Anna Linnakylä ja </a:t>
            </a:r>
            <a:r>
              <a:rPr lang="fi-FI" sz="1800" dirty="0" smtClean="0">
                <a:latin typeface="Arial" charset="0"/>
                <a:cs typeface="Arial" charset="0"/>
              </a:rPr>
              <a:t>Petri </a:t>
            </a:r>
            <a:r>
              <a:rPr lang="fi-FI" sz="1800" dirty="0">
                <a:latin typeface="Arial" charset="0"/>
                <a:cs typeface="Arial" charset="0"/>
              </a:rPr>
              <a:t>Lounaskorpi </a:t>
            </a:r>
            <a:endParaRPr lang="fi-FI" sz="1800" dirty="0" smtClean="0">
              <a:solidFill>
                <a:srgbClr val="464646"/>
              </a:solidFill>
              <a:latin typeface="Arial"/>
              <a:cs typeface="Arial"/>
            </a:endParaRPr>
          </a:p>
          <a:p>
            <a:pPr marL="63500">
              <a:lnSpc>
                <a:spcPct val="150000"/>
              </a:lnSpc>
            </a:pPr>
            <a:r>
              <a:rPr lang="fi-FI" sz="1700" dirty="0" smtClean="0">
                <a:latin typeface="Arial" charset="0"/>
                <a:cs typeface="Arial" charset="0"/>
              </a:rPr>
              <a:t>Oppimispelit </a:t>
            </a:r>
            <a:r>
              <a:rPr lang="fi-FI" sz="1700" dirty="0">
                <a:latin typeface="Arial" charset="0"/>
                <a:cs typeface="Arial" charset="0"/>
              </a:rPr>
              <a:t>ja virtuaaliset ympäristöt -koordinaatiohanke</a:t>
            </a:r>
            <a:endParaRPr lang="fi-FI" sz="2000" dirty="0">
              <a:latin typeface="Arial" charset="0"/>
              <a:cs typeface="Arial" charset="0"/>
            </a:endParaRPr>
          </a:p>
          <a:p>
            <a:pPr marL="63500" eaLnBrk="1" hangingPunct="1">
              <a:lnSpc>
                <a:spcPct val="80000"/>
              </a:lnSpc>
              <a:buClr>
                <a:srgbClr val="EB641B"/>
              </a:buClr>
              <a:buFont typeface="Arial" charset="0"/>
              <a:buNone/>
            </a:pPr>
            <a:endParaRPr lang="en-US" sz="2000" dirty="0"/>
          </a:p>
        </p:txBody>
      </p:sp>
      <p:pic>
        <p:nvPicPr>
          <p:cNvPr id="5124" name="Picture 4" descr="OPHn_hanke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876925"/>
            <a:ext cx="6477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konneves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021388"/>
            <a:ext cx="466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liopiston_logo_10888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949950"/>
            <a:ext cx="10080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oppimisym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580548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5"/>
          <p:cNvSpPr>
            <a:spLocks noGrp="1"/>
          </p:cNvSpPr>
          <p:nvPr>
            <p:ph type="title"/>
          </p:nvPr>
        </p:nvSpPr>
        <p:spPr>
          <a:xfrm>
            <a:off x="468313" y="620713"/>
            <a:ext cx="8229600" cy="1066800"/>
          </a:xfrm>
        </p:spPr>
        <p:txBody>
          <a:bodyPr/>
          <a:lstStyle/>
          <a:p>
            <a:r>
              <a:rPr lang="fi-FI" i="1" smtClean="0"/>
              <a:t>Pelien käyttö opetuksessa tällä hetkellä</a:t>
            </a:r>
          </a:p>
        </p:txBody>
      </p:sp>
      <p:sp>
        <p:nvSpPr>
          <p:cNvPr id="11267" name="Sisällön paikkamerkki 6"/>
          <p:cNvSpPr>
            <a:spLocks noGrp="1"/>
          </p:cNvSpPr>
          <p:nvPr>
            <p:ph sz="half" idx="1"/>
          </p:nvPr>
        </p:nvSpPr>
        <p:spPr>
          <a:xfrm>
            <a:off x="3635375" y="1916113"/>
            <a:ext cx="5329238" cy="4572000"/>
          </a:xfrm>
        </p:spPr>
        <p:txBody>
          <a:bodyPr/>
          <a:lstStyle/>
          <a:p>
            <a:r>
              <a:rPr lang="fi-FI" sz="2400" smtClean="0">
                <a:latin typeface="Arial" charset="0"/>
                <a:cs typeface="Arial" charset="0"/>
              </a:rPr>
              <a:t>Vaikka suomalainen koulu on arvioitu oppimistuloksiltaan kansainvälisestikin varsin korkeatasoiseksi (OECD 2010), uudenlaiset pelinomaiset ja virtuaaliset oppimisympäristöt ja niihin liittyvät innovatiiviset oppimiskäytänteet eivät ole vielä laajasti levinneet kouluihin (Kankaanranta &amp; Puhakka 2008). </a:t>
            </a:r>
          </a:p>
        </p:txBody>
      </p:sp>
      <p:pic>
        <p:nvPicPr>
          <p:cNvPr id="11268" name="Sisällön paikkamerkki 5" descr="mumm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2349500"/>
            <a:ext cx="3175000" cy="25654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eaLnBrk="1" hangingPunct="1"/>
            <a:r>
              <a:rPr lang="fi-FI" sz="2200">
                <a:latin typeface="Constantia" charset="0"/>
              </a:rPr>
              <a:t>Digitaalisten</a:t>
            </a:r>
            <a:r>
              <a:rPr lang="fi-FI">
                <a:latin typeface="Constantia" charset="0"/>
              </a:rPr>
              <a:t> pelien käytön mahdollisuuksia ei olla vielä täysin ymmärretty.</a:t>
            </a:r>
          </a:p>
          <a:p>
            <a:pPr lvl="1" eaLnBrk="1" hangingPunct="1">
              <a:buFont typeface="Wingdings 2" charset="0"/>
              <a:buNone/>
            </a:pPr>
            <a:r>
              <a:rPr lang="fi-FI">
                <a:latin typeface="Constantia" charset="0"/>
              </a:rPr>
              <a:t>	</a:t>
            </a:r>
            <a:r>
              <a:rPr lang="fi-FI" sz="2100">
                <a:solidFill>
                  <a:srgbClr val="546422"/>
                </a:solidFill>
                <a:latin typeface="Constantia" charset="0"/>
              </a:rPr>
              <a:t>Pojat kiilaavat tyttöjen ohi englannin kielessä tietokonepelien ansiosta. </a:t>
            </a:r>
            <a:r>
              <a:rPr lang="fi-FI" sz="1800">
                <a:solidFill>
                  <a:srgbClr val="546422"/>
                </a:solidFill>
                <a:latin typeface="Constantia" charset="0"/>
              </a:rPr>
              <a:t>Olli Uuskosken englantilaisen filologian pro gradu, Helsingin yliopisto 2011. (YLE uutiset 9.11.2011)</a:t>
            </a:r>
          </a:p>
          <a:p>
            <a:pPr eaLnBrk="1" hangingPunct="1">
              <a:buFont typeface="Wingdings 2" charset="0"/>
              <a:buNone/>
            </a:pPr>
            <a:endParaRPr lang="fi-FI">
              <a:latin typeface="Constantia" charset="0"/>
            </a:endParaRPr>
          </a:p>
          <a:p>
            <a:pPr eaLnBrk="1" hangingPunct="1"/>
            <a:r>
              <a:rPr lang="fi-FI" sz="2200">
                <a:latin typeface="Constantia" charset="0"/>
              </a:rPr>
              <a:t>Opettajilla on kiinnostusta, mutta vaikeuksia löytää hyviä pelejä omiin tarpeisiinsa – uusimmat tutkimukset, tekniikat ja materiaalit eivät ole aina opettajien ulottuvilla</a:t>
            </a:r>
          </a:p>
          <a:p>
            <a:pPr eaLnBrk="1" hangingPunct="1">
              <a:buFont typeface="Wingdings 2" charset="0"/>
              <a:buNone/>
            </a:pPr>
            <a:endParaRPr lang="fi-FI">
              <a:latin typeface="Constantia" charset="0"/>
            </a:endParaRPr>
          </a:p>
          <a:p>
            <a:pPr eaLnBrk="1" hangingPunct="1">
              <a:buFont typeface="Wingdings 2" charset="0"/>
              <a:buNone/>
            </a:pPr>
            <a:endParaRPr lang="en-US" sz="2000" b="1">
              <a:latin typeface="Constantia" charset="0"/>
            </a:endParaRPr>
          </a:p>
          <a:p>
            <a:pPr eaLnBrk="1" hangingPunct="1"/>
            <a:endParaRPr lang="fi-FI">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782177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marL="365125" indent="-255588" eaLnBrk="1" hangingPunct="1">
              <a:lnSpc>
                <a:spcPct val="80000"/>
              </a:lnSpc>
              <a:buFont typeface="Georgia" charset="0"/>
              <a:buChar char="•"/>
            </a:pPr>
            <a:r>
              <a:rPr lang="fi-FI" sz="2200">
                <a:latin typeface="Constantia" charset="0"/>
              </a:rPr>
              <a:t>Pelaaminen ja pelien hyödyntäminen opetuksessa ei ole uusi asia </a:t>
            </a:r>
            <a:endParaRPr lang="fi-FI" sz="1700">
              <a:latin typeface="Constantia" charset="0"/>
            </a:endParaRPr>
          </a:p>
          <a:p>
            <a:pPr marL="657225" lvl="1" algn="just" eaLnBrk="1" hangingPunct="1">
              <a:lnSpc>
                <a:spcPct val="80000"/>
              </a:lnSpc>
              <a:buFont typeface="Wingdings 2" charset="0"/>
              <a:buNone/>
            </a:pPr>
            <a:r>
              <a:rPr lang="fi-FI" sz="1700">
                <a:solidFill>
                  <a:srgbClr val="7E9632"/>
                </a:solidFill>
                <a:latin typeface="Constantia" charset="0"/>
              </a:rPr>
              <a:t>	</a:t>
            </a:r>
            <a:r>
              <a:rPr lang="fi-FI" sz="1700">
                <a:solidFill>
                  <a:srgbClr val="546422"/>
                </a:solidFill>
                <a:latin typeface="Constantia" charset="0"/>
              </a:rPr>
              <a:t>Pelibarometrin (2010) mukaan lähes kaikki suomalaiset (98 %) ovat viimeisen 12 kuukauden aikana pelanneet jotain peliä. Digitaalisia pelejä on pelannut kolme neljästä (73 %) ja aktiivisia pelaajia on hiukan yli puolet (55 %). Nuoret harrastavat enemmän digitaalisten pelien pelaamista kuin iäkkäämmät ja aktiivisuus laskee tasaisesti ikäryhmittäin, mutta vielä 60–69 -vuotiaistakin puolet (49 %) on pelannut näitä pelejä. Rahapelejä on pelannut neljä viidestä (80 %) vastaajasta ja opetuspelejä n. 17 %.</a:t>
            </a:r>
          </a:p>
          <a:p>
            <a:pPr marL="657225" lvl="1" algn="just" eaLnBrk="1" hangingPunct="1">
              <a:lnSpc>
                <a:spcPct val="80000"/>
              </a:lnSpc>
              <a:buFont typeface="Wingdings 2" charset="0"/>
              <a:buNone/>
            </a:pPr>
            <a:endParaRPr lang="fi-FI" sz="1700">
              <a:solidFill>
                <a:srgbClr val="546422"/>
              </a:solidFill>
              <a:latin typeface="Constantia" charset="0"/>
            </a:endParaRPr>
          </a:p>
          <a:p>
            <a:pPr marL="365125" indent="-255588" eaLnBrk="1" hangingPunct="1">
              <a:lnSpc>
                <a:spcPct val="80000"/>
              </a:lnSpc>
            </a:pPr>
            <a:r>
              <a:rPr lang="fi-FI" sz="2200">
                <a:latin typeface="Constantia" charset="0"/>
              </a:rPr>
              <a:t>Pelit yleisiä informaalissa oppimisessa – virallisessa opetuksessa ne nähdään vielä usein välipalana, muttei kovin hyödyllisenä osana opetusta</a:t>
            </a:r>
          </a:p>
          <a:p>
            <a:pPr marL="657225" lvl="1" eaLnBrk="1" hangingPunct="1">
              <a:lnSpc>
                <a:spcPct val="80000"/>
              </a:lnSpc>
              <a:buClr>
                <a:srgbClr val="0BD0D9"/>
              </a:buClr>
              <a:buFont typeface="Wingdings 2" charset="0"/>
              <a:buNone/>
            </a:pPr>
            <a:r>
              <a:rPr lang="fi-FI" sz="1700">
                <a:solidFill>
                  <a:srgbClr val="546422"/>
                </a:solidFill>
                <a:latin typeface="Constantia" charset="0"/>
              </a:rPr>
              <a:t>	Kasvatustieteen tutkimuslaitoksen erikoistutkija Kirsi Pohjolan mukaan suomalainen koulu on tullut risteykseen. Jos jatkamme samalla  tavalla, suurin osa  lapsista liukuu mielekkään oppimisen ulkopuolelle.  Voimme myös  muuttaa toimintaamme ja ottaa vakavasti oppimisympäristöjen ja yhteiskunnan muutokset.  (KSML 19.9.11 Ilkka Hartio)</a:t>
            </a:r>
          </a:p>
          <a:p>
            <a:pPr marL="657225" lvl="1" eaLnBrk="1" hangingPunct="1">
              <a:lnSpc>
                <a:spcPct val="80000"/>
              </a:lnSpc>
              <a:buClr>
                <a:srgbClr val="0BD0D9"/>
              </a:buClr>
              <a:buFont typeface="Wingdings 2" charset="0"/>
              <a:buNone/>
            </a:pPr>
            <a:endParaRPr lang="fi-FI" sz="1700">
              <a:solidFill>
                <a:srgbClr val="546422"/>
              </a:solidFill>
              <a:latin typeface="Constantia" charset="0"/>
            </a:endParaRPr>
          </a:p>
          <a:p>
            <a:pPr marL="365125" indent="-255588" eaLnBrk="1" hangingPunct="1">
              <a:lnSpc>
                <a:spcPct val="80000"/>
              </a:lnSpc>
              <a:buFont typeface="Wingdings 2" charset="0"/>
              <a:buNone/>
            </a:pPr>
            <a:endParaRPr lang="en-US" sz="1700" b="1">
              <a:latin typeface="Constantia" charset="0"/>
            </a:endParaRPr>
          </a:p>
          <a:p>
            <a:pPr marL="365125" indent="-255588" eaLnBrk="1" hangingPunct="1">
              <a:lnSpc>
                <a:spcPct val="80000"/>
              </a:lnSpc>
              <a:buFont typeface="Wingdings 2" charset="0"/>
              <a:buNone/>
            </a:pPr>
            <a:endParaRPr lang="en-US" sz="1700">
              <a:latin typeface="Constantia" charset="0"/>
            </a:endParaRPr>
          </a:p>
          <a:p>
            <a:pPr marL="365125" indent="-255588" eaLnBrk="1" hangingPunct="1">
              <a:lnSpc>
                <a:spcPct val="80000"/>
              </a:lnSpc>
              <a:buFont typeface="Wingdings 2" charset="0"/>
              <a:buNone/>
            </a:pPr>
            <a:endParaRPr lang="fi-FI" sz="170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407846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850"/>
            <a:ext cx="8229600" cy="852488"/>
          </a:xfrm>
        </p:spPr>
        <p:txBody>
          <a:bodyPr>
            <a:normAutofit fontScale="90000"/>
          </a:bodyPr>
          <a:lstStyle/>
          <a:p>
            <a:pPr algn="ctr" eaLnBrk="1" fontAlgn="auto" hangingPunct="1">
              <a:spcAft>
                <a:spcPts val="0"/>
              </a:spcAft>
              <a:defRPr/>
            </a:pPr>
            <a:r>
              <a:rPr lang="fi-FI" dirty="0" smtClean="0">
                <a:ea typeface="+mj-ea"/>
                <a:hlinkClick r:id="rId2"/>
              </a:rPr>
              <a:t>Oppimispelit</a:t>
            </a:r>
            <a:r>
              <a:rPr lang="fi-FI" dirty="0" smtClean="0">
                <a:ea typeface="+mj-ea"/>
              </a:rPr>
              <a:t> </a:t>
            </a:r>
            <a:r>
              <a:rPr lang="fi-FI" dirty="0">
                <a:ea typeface="+mj-ea"/>
              </a:rPr>
              <a:t>,</a:t>
            </a:r>
            <a:r>
              <a:rPr lang="fi-FI" dirty="0" smtClean="0">
                <a:ea typeface="+mj-ea"/>
              </a:rPr>
              <a:t> </a:t>
            </a:r>
            <a:r>
              <a:rPr lang="fi-FI" dirty="0" smtClean="0">
                <a:ea typeface="+mj-ea"/>
                <a:hlinkClick r:id="rId3"/>
              </a:rPr>
              <a:t>virtuaalimaailmat</a:t>
            </a:r>
            <a:r>
              <a:rPr lang="fi-FI" dirty="0" smtClean="0">
                <a:ea typeface="+mj-ea"/>
              </a:rPr>
              <a:t> ja </a:t>
            </a:r>
            <a:r>
              <a:rPr lang="fi-FI" dirty="0" err="1" smtClean="0">
                <a:ea typeface="+mj-ea"/>
                <a:hlinkClick r:id="rId4"/>
              </a:rPr>
              <a:t>mobiilioppiminen</a:t>
            </a:r>
            <a:endParaRPr lang="fi-FI" dirty="0">
              <a:ea typeface="+mj-ea"/>
            </a:endParaRPr>
          </a:p>
        </p:txBody>
      </p:sp>
      <p:sp>
        <p:nvSpPr>
          <p:cNvPr id="3" name="Sisällön paikkamerkki 2"/>
          <p:cNvSpPr>
            <a:spLocks noGrp="1"/>
          </p:cNvSpPr>
          <p:nvPr>
            <p:ph idx="1"/>
          </p:nvPr>
        </p:nvSpPr>
        <p:spPr>
          <a:xfrm>
            <a:off x="457200" y="1484313"/>
            <a:ext cx="8229600" cy="4840287"/>
          </a:xfrm>
        </p:spPr>
        <p:txBody>
          <a:bodyPr>
            <a:normAutofit/>
          </a:bodyPr>
          <a:lstStyle/>
          <a:p>
            <a:pPr marL="657225" lvl="1" algn="just" eaLnBrk="1" hangingPunct="1">
              <a:buFont typeface="Wingdings 2" charset="0"/>
              <a:buNone/>
            </a:pPr>
            <a:endParaRPr lang="fi-FI" sz="1500">
              <a:solidFill>
                <a:srgbClr val="7E9632"/>
              </a:solidFill>
              <a:latin typeface="Constantia" charset="0"/>
            </a:endParaRPr>
          </a:p>
          <a:p>
            <a:pPr eaLnBrk="1" hangingPunct="1"/>
            <a:r>
              <a:rPr lang="fi-FI" sz="2400">
                <a:latin typeface="Constantia" charset="0"/>
              </a:rPr>
              <a:t>Pelit voivat opettaa kommunikointia, ryhmätyötaitoja, kriittistä ajattelua, virtuaalimaailman ja todellisuuden yhdistelyä ja erottamista. </a:t>
            </a:r>
          </a:p>
          <a:p>
            <a:pPr eaLnBrk="1" hangingPunct="1"/>
            <a:r>
              <a:rPr lang="fi-FI" sz="2400">
                <a:latin typeface="Constantia" charset="0"/>
              </a:rPr>
              <a:t>Aktivoivat opiskelijat toimijoiksi, tiedon kerääjiksi ja tuottajiksi.</a:t>
            </a:r>
          </a:p>
          <a:p>
            <a:pPr eaLnBrk="1" hangingPunct="1"/>
            <a:r>
              <a:rPr lang="fi-FI" sz="2400">
                <a:latin typeface="Constantia" charset="0"/>
              </a:rPr>
              <a:t>Pelit voivat tarjota monitieteellisen oppimisympäristön, joka tarjoaa parhaassa tapauksessa mahdollisuuksia yhteistyölle, uusien asioiden oppimiseen ja tiedonrakentamiseen.</a:t>
            </a:r>
          </a:p>
          <a:p>
            <a:pPr eaLnBrk="1" hangingPunct="1"/>
            <a:r>
              <a:rPr lang="fi-FI" sz="2400">
                <a:latin typeface="Constantia" charset="0"/>
              </a:rPr>
              <a:t>Pelejä voidaan hyödyntää myös esim. yrittäjyyskasvatuksessa ja johtajuustaitojen opettelussa.</a:t>
            </a:r>
            <a:endParaRPr lang="fi-FI" sz="2300" b="1">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3951411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76672"/>
            <a:ext cx="8229600" cy="1152128"/>
          </a:xfrm>
        </p:spPr>
        <p:txBody>
          <a:bodyPr/>
          <a:lstStyle/>
          <a:p>
            <a:r>
              <a:rPr lang="fi-FI" dirty="0"/>
              <a:t>Pelien </a:t>
            </a:r>
            <a:r>
              <a:rPr lang="fi-FI" dirty="0" smtClean="0"/>
              <a:t>käyttömahdollisuuksia</a:t>
            </a:r>
            <a:endParaRPr lang="fi-FI" dirty="0"/>
          </a:p>
        </p:txBody>
      </p:sp>
      <p:sp>
        <p:nvSpPr>
          <p:cNvPr id="3" name="Sisällön paikkamerkki 2"/>
          <p:cNvSpPr>
            <a:spLocks noGrp="1"/>
          </p:cNvSpPr>
          <p:nvPr>
            <p:ph idx="1"/>
          </p:nvPr>
        </p:nvSpPr>
        <p:spPr>
          <a:xfrm>
            <a:off x="395536" y="1628800"/>
            <a:ext cx="8229600" cy="4680520"/>
          </a:xfrm>
        </p:spPr>
        <p:txBody>
          <a:bodyPr/>
          <a:lstStyle/>
          <a:p>
            <a:r>
              <a:rPr lang="fi-FI" sz="3000" dirty="0" smtClean="0">
                <a:solidFill>
                  <a:srgbClr val="A04DA3"/>
                </a:solidFill>
                <a:latin typeface="Georgia" pitchFamily="18" charset="0"/>
              </a:rPr>
              <a:t>Pedagogisina kokonaisuuksina </a:t>
            </a:r>
          </a:p>
          <a:p>
            <a:pPr lvl="1"/>
            <a:r>
              <a:rPr lang="fi-FI" dirty="0">
                <a:solidFill>
                  <a:srgbClr val="A04DA3"/>
                </a:solidFill>
              </a:rPr>
              <a:t>esim. Vesikoulu (KE) tai Kovat kertoimet (HI, YHT, UE, kielet</a:t>
            </a:r>
            <a:r>
              <a:rPr lang="fi-FI" dirty="0" smtClean="0">
                <a:solidFill>
                  <a:srgbClr val="A04DA3"/>
                </a:solidFill>
              </a:rPr>
              <a:t>)</a:t>
            </a:r>
            <a:endParaRPr lang="fi-FI" dirty="0" smtClean="0">
              <a:solidFill>
                <a:srgbClr val="A04DA3"/>
              </a:solidFill>
              <a:latin typeface="Georgia" pitchFamily="18" charset="0"/>
            </a:endParaRPr>
          </a:p>
          <a:p>
            <a:r>
              <a:rPr lang="fi-FI" sz="3000" dirty="0" smtClean="0">
                <a:solidFill>
                  <a:srgbClr val="A04DA3"/>
                </a:solidFill>
                <a:latin typeface="Georgia" pitchFamily="18" charset="0"/>
              </a:rPr>
              <a:t>Osana </a:t>
            </a:r>
            <a:r>
              <a:rPr lang="fi-FI" sz="3000" dirty="0" err="1" smtClean="0">
                <a:solidFill>
                  <a:srgbClr val="A04DA3"/>
                </a:solidFill>
                <a:latin typeface="Georgia" pitchFamily="18" charset="0"/>
              </a:rPr>
              <a:t>kuratoituja</a:t>
            </a:r>
            <a:r>
              <a:rPr lang="fi-FI" sz="3000" dirty="0" smtClean="0">
                <a:solidFill>
                  <a:srgbClr val="A04DA3"/>
                </a:solidFill>
                <a:latin typeface="Georgia" pitchFamily="18" charset="0"/>
              </a:rPr>
              <a:t> sisältöjä</a:t>
            </a:r>
          </a:p>
          <a:p>
            <a:pPr lvl="1"/>
            <a:r>
              <a:rPr lang="fi-FI" dirty="0" smtClean="0">
                <a:solidFill>
                  <a:srgbClr val="A04DA3"/>
                </a:solidFill>
                <a:latin typeface="Georgia" pitchFamily="18" charset="0"/>
              </a:rPr>
              <a:t>TULUVAT -hanke</a:t>
            </a:r>
            <a:endParaRPr lang="fi-FI" dirty="0">
              <a:solidFill>
                <a:srgbClr val="A04DA3"/>
              </a:solidFill>
              <a:latin typeface="Georgia" pitchFamily="18" charset="0"/>
            </a:endParaRPr>
          </a:p>
          <a:p>
            <a:r>
              <a:rPr lang="fi-FI" sz="3000" dirty="0" smtClean="0">
                <a:solidFill>
                  <a:srgbClr val="A04DA3"/>
                </a:solidFill>
                <a:latin typeface="Georgia"/>
              </a:rPr>
              <a:t>Eriyttämisen välineenä</a:t>
            </a:r>
            <a:endParaRPr lang="fi-FI" sz="3000" dirty="0">
              <a:solidFill>
                <a:srgbClr val="A04DA3"/>
              </a:solidFill>
              <a:latin typeface="Georgia"/>
            </a:endParaRPr>
          </a:p>
          <a:p>
            <a:pPr lvl="1"/>
            <a:r>
              <a:rPr lang="fi-FI" dirty="0">
                <a:solidFill>
                  <a:srgbClr val="A04DA3"/>
                </a:solidFill>
                <a:latin typeface="Georgia"/>
              </a:rPr>
              <a:t>esim. </a:t>
            </a:r>
            <a:r>
              <a:rPr lang="fi-FI" dirty="0" err="1">
                <a:solidFill>
                  <a:srgbClr val="A04DA3"/>
                </a:solidFill>
                <a:latin typeface="Times New Roman"/>
              </a:rPr>
              <a:t>Luki-Luukas</a:t>
            </a:r>
            <a:r>
              <a:rPr lang="fi-FI" sz="2800" dirty="0">
                <a:solidFill>
                  <a:srgbClr val="A04DA3"/>
                </a:solidFill>
                <a:latin typeface="Times New Roman"/>
              </a:rPr>
              <a:t> </a:t>
            </a:r>
            <a:r>
              <a:rPr lang="fi-FI" sz="2800" dirty="0" smtClean="0">
                <a:solidFill>
                  <a:srgbClr val="A04DA3"/>
                </a:solidFill>
                <a:latin typeface="Times New Roman"/>
              </a:rPr>
              <a:t>(AI)</a:t>
            </a:r>
            <a:r>
              <a:rPr lang="fi-FI" sz="700" dirty="0" smtClean="0">
                <a:solidFill>
                  <a:srgbClr val="A04DA3"/>
                </a:solidFill>
                <a:latin typeface="Times New Roman"/>
              </a:rPr>
              <a:t> </a:t>
            </a:r>
            <a:endParaRPr lang="fi-FI" sz="700" dirty="0">
              <a:solidFill>
                <a:srgbClr val="A04DA3"/>
              </a:solidFill>
              <a:latin typeface="Times New Roman"/>
            </a:endParaRPr>
          </a:p>
          <a:p>
            <a:r>
              <a:rPr lang="fi-FI" sz="3000" dirty="0" smtClean="0">
                <a:solidFill>
                  <a:srgbClr val="A04DA3"/>
                </a:solidFill>
              </a:rPr>
              <a:t>Itseohjautuva </a:t>
            </a:r>
            <a:r>
              <a:rPr lang="fi-FI" sz="3000" dirty="0">
                <a:solidFill>
                  <a:srgbClr val="A04DA3"/>
                </a:solidFill>
              </a:rPr>
              <a:t>materiaali</a:t>
            </a:r>
          </a:p>
          <a:p>
            <a:pPr lvl="1"/>
            <a:r>
              <a:rPr lang="fi-FI" dirty="0">
                <a:solidFill>
                  <a:srgbClr val="A04DA3"/>
                </a:solidFill>
              </a:rPr>
              <a:t>esim. matematiikan oppimisohjelmat </a:t>
            </a:r>
            <a:endParaRPr lang="fi-FI" dirty="0" smtClean="0">
              <a:solidFill>
                <a:srgbClr val="A04DA3"/>
              </a:solidFill>
            </a:endParaRPr>
          </a:p>
          <a:p>
            <a:pPr lvl="2"/>
            <a:r>
              <a:rPr lang="fi-FI" dirty="0" smtClean="0">
                <a:solidFill>
                  <a:srgbClr val="A04DA3"/>
                </a:solidFill>
              </a:rPr>
              <a:t>Ekapeli</a:t>
            </a:r>
            <a:r>
              <a:rPr lang="fi-FI" dirty="0">
                <a:solidFill>
                  <a:srgbClr val="A04DA3"/>
                </a:solidFill>
              </a:rPr>
              <a:t>, </a:t>
            </a:r>
            <a:r>
              <a:rPr lang="fi-FI" dirty="0" err="1">
                <a:solidFill>
                  <a:srgbClr val="A04DA3"/>
                </a:solidFill>
              </a:rPr>
              <a:t>Sumdog</a:t>
            </a:r>
            <a:r>
              <a:rPr lang="fi-FI" dirty="0">
                <a:solidFill>
                  <a:srgbClr val="A04DA3"/>
                </a:solidFill>
              </a:rPr>
              <a:t>, </a:t>
            </a:r>
            <a:r>
              <a:rPr lang="fi-FI" dirty="0" err="1">
                <a:solidFill>
                  <a:srgbClr val="A04DA3"/>
                </a:solidFill>
              </a:rPr>
              <a:t>Timez</a:t>
            </a:r>
            <a:r>
              <a:rPr lang="fi-FI" dirty="0">
                <a:solidFill>
                  <a:srgbClr val="A04DA3"/>
                </a:solidFill>
              </a:rPr>
              <a:t> Attack tai </a:t>
            </a:r>
            <a:r>
              <a:rPr lang="fi-FI" dirty="0" err="1">
                <a:solidFill>
                  <a:srgbClr val="A04DA3"/>
                </a:solidFill>
              </a:rPr>
              <a:t>Manga</a:t>
            </a:r>
            <a:r>
              <a:rPr lang="fi-FI" dirty="0">
                <a:solidFill>
                  <a:srgbClr val="A04DA3"/>
                </a:solidFill>
              </a:rPr>
              <a:t> </a:t>
            </a:r>
            <a:r>
              <a:rPr lang="fi-FI" dirty="0" err="1">
                <a:solidFill>
                  <a:srgbClr val="A04DA3"/>
                </a:solidFill>
              </a:rPr>
              <a:t>High</a:t>
            </a:r>
            <a:r>
              <a:rPr lang="fi-FI" dirty="0">
                <a:solidFill>
                  <a:srgbClr val="A04DA3"/>
                </a:solidFill>
              </a:rPr>
              <a:t> </a:t>
            </a:r>
            <a:endParaRPr lang="fi-FI" dirty="0"/>
          </a:p>
          <a:p>
            <a:pPr lvl="1"/>
            <a:endParaRPr lang="fi-FI" dirty="0"/>
          </a:p>
          <a:p>
            <a:pPr lvl="1"/>
            <a:endParaRPr lang="fi-FI" dirty="0">
              <a:solidFill>
                <a:srgbClr val="A04DA3"/>
              </a:solidFill>
            </a:endParaRPr>
          </a:p>
          <a:p>
            <a:pPr marL="109537" indent="0">
              <a:buNone/>
            </a:pPr>
            <a:endParaRPr lang="fi-FI" dirty="0"/>
          </a:p>
          <a:p>
            <a:pPr marL="109537" indent="0">
              <a:buNone/>
            </a:pPr>
            <a:endParaRPr lang="fi-FI" dirty="0"/>
          </a:p>
          <a:p>
            <a:pPr marL="109537" indent="0">
              <a:buNone/>
            </a:pPr>
            <a:endParaRPr lang="fi-F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003" y="3256365"/>
            <a:ext cx="2691469" cy="182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73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fontAlgn="auto">
              <a:spcAft>
                <a:spcPts val="0"/>
              </a:spcAft>
              <a:defRPr/>
            </a:pPr>
            <a:r>
              <a:rPr lang="fi-FI" dirty="0" smtClean="0"/>
              <a:t>Voiko oppimispelien avulla saada aikaan</a:t>
            </a:r>
          </a:p>
        </p:txBody>
      </p:sp>
      <p:sp>
        <p:nvSpPr>
          <p:cNvPr id="14339" name="Sisällön paikkamerkki 2"/>
          <p:cNvSpPr>
            <a:spLocks noGrp="1"/>
          </p:cNvSpPr>
          <p:nvPr>
            <p:ph sz="half" idx="1"/>
          </p:nvPr>
        </p:nvSpPr>
        <p:spPr>
          <a:xfrm>
            <a:off x="457200" y="2249488"/>
            <a:ext cx="4038600" cy="4525962"/>
          </a:xfrm>
        </p:spPr>
        <p:txBody>
          <a:bodyPr/>
          <a:lstStyle/>
          <a:p>
            <a:r>
              <a:rPr lang="fi-FI" sz="2400" smtClean="0"/>
              <a:t>sytyttävää oppimista?</a:t>
            </a:r>
          </a:p>
          <a:p>
            <a:r>
              <a:rPr lang="fi-FI" sz="2400" smtClean="0"/>
              <a:t>pystyvyyden tunnetta?</a:t>
            </a:r>
          </a:p>
          <a:p>
            <a:r>
              <a:rPr lang="fi-FI" sz="2400" smtClean="0"/>
              <a:t>asioiden ymmärtämistä ja tiedon prosessointia?</a:t>
            </a:r>
          </a:p>
          <a:p>
            <a:r>
              <a:rPr lang="fi-FI" sz="2400" smtClean="0"/>
              <a:t>aitoa yhdessä tekemistä ja osallistumista?</a:t>
            </a:r>
          </a:p>
          <a:p>
            <a:r>
              <a:rPr lang="fi-FI" sz="2400" smtClean="0"/>
              <a:t>syväprosessointia?</a:t>
            </a:r>
          </a:p>
          <a:p>
            <a:r>
              <a:rPr lang="fi-FI" sz="2400" smtClean="0"/>
              <a:t>aitoa ponnistelua?</a:t>
            </a:r>
          </a:p>
          <a:p>
            <a:r>
              <a:rPr lang="fi-FI" sz="2400" smtClean="0"/>
              <a:t>myötäelämisen kykyä?</a:t>
            </a:r>
          </a:p>
          <a:p>
            <a:endParaRPr lang="fi-FI" smtClean="0"/>
          </a:p>
          <a:p>
            <a:endParaRPr lang="fi-FI" smtClean="0"/>
          </a:p>
        </p:txBody>
      </p:sp>
      <p:sp>
        <p:nvSpPr>
          <p:cNvPr id="14340" name="Sisällön paikkamerkki 3"/>
          <p:cNvSpPr>
            <a:spLocks noGrp="1"/>
          </p:cNvSpPr>
          <p:nvPr>
            <p:ph sz="half" idx="2"/>
          </p:nvPr>
        </p:nvSpPr>
        <p:spPr>
          <a:xfrm>
            <a:off x="4648200" y="2249488"/>
            <a:ext cx="4038600" cy="4525962"/>
          </a:xfrm>
        </p:spPr>
        <p:txBody>
          <a:bodyPr/>
          <a:lstStyle/>
          <a:p>
            <a:r>
              <a:rPr lang="fi-FI" sz="2400" smtClean="0"/>
              <a:t>Vai ovatko pelit vain pieniä välipaloja ja teknistä kikkailua?</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548063"/>
            <a:ext cx="2662238"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19064" y="764704"/>
            <a:ext cx="8229600" cy="1066800"/>
          </a:xfrm>
        </p:spPr>
        <p:txBody>
          <a:bodyPr/>
          <a:lstStyle/>
          <a:p>
            <a:r>
              <a:rPr lang="fi-FI" b="1" u="sng" dirty="0" err="1"/>
              <a:t>Sumdog</a:t>
            </a:r>
            <a:r>
              <a:rPr lang="fi-FI" b="1" u="sng" dirty="0"/>
              <a:t> - käyttöönotto</a:t>
            </a:r>
            <a:r>
              <a:rPr lang="fi-FI" dirty="0"/>
              <a:t/>
            </a:r>
            <a:br>
              <a:rPr lang="fi-FI" dirty="0"/>
            </a:br>
            <a:endParaRPr lang="fi-FI" dirty="0"/>
          </a:p>
        </p:txBody>
      </p:sp>
      <p:sp>
        <p:nvSpPr>
          <p:cNvPr id="3" name="Sisällön paikkamerkki 2"/>
          <p:cNvSpPr>
            <a:spLocks noGrp="1"/>
          </p:cNvSpPr>
          <p:nvPr>
            <p:ph sz="half" idx="1"/>
          </p:nvPr>
        </p:nvSpPr>
        <p:spPr>
          <a:xfrm>
            <a:off x="961256" y="1207293"/>
            <a:ext cx="8435280" cy="4525963"/>
          </a:xfrm>
        </p:spPr>
        <p:txBody>
          <a:bodyPr/>
          <a:lstStyle/>
          <a:p>
            <a:pPr marL="109537" indent="0">
              <a:buNone/>
            </a:pPr>
            <a:endParaRPr lang="fi-FI" dirty="0"/>
          </a:p>
          <a:p>
            <a:pPr lvl="0"/>
            <a:r>
              <a:rPr lang="fi-FI" sz="2400" dirty="0"/>
              <a:t>Peliin voi tutustua klikkaamalla </a:t>
            </a:r>
            <a:r>
              <a:rPr lang="fi-FI" sz="2400" dirty="0" smtClean="0"/>
              <a:t>”Play </a:t>
            </a:r>
            <a:r>
              <a:rPr lang="fi-FI" sz="2400" dirty="0"/>
              <a:t>as a </a:t>
            </a:r>
            <a:r>
              <a:rPr lang="fi-FI" sz="2400" dirty="0" err="1" smtClean="0"/>
              <a:t>guest</a:t>
            </a:r>
            <a:r>
              <a:rPr lang="fi-FI" sz="2400" dirty="0" smtClean="0"/>
              <a:t>”.</a:t>
            </a:r>
            <a:endParaRPr lang="fi-FI" sz="2400" dirty="0"/>
          </a:p>
          <a:p>
            <a:pPr lvl="0"/>
            <a:r>
              <a:rPr lang="fi-FI" sz="2400" dirty="0"/>
              <a:t>Peliin kirjautuu ensin opettaja, joka omien tietojensa jälkeen rekisteröi koulun. Hän saa rekisteröitymisestä sähköpostivahvistuksen. </a:t>
            </a:r>
          </a:p>
          <a:p>
            <a:pPr lvl="1"/>
            <a:r>
              <a:rPr lang="fi-FI" sz="2400" dirty="0"/>
              <a:t>Ensimmäinen koulusta kirjautunut opettaja toimii koulun uusien opettajarekisteröitymisten vahvistajana.</a:t>
            </a:r>
          </a:p>
          <a:p>
            <a:pPr lvl="0"/>
            <a:r>
              <a:rPr lang="fi-FI" sz="2400" dirty="0"/>
              <a:t>Oppilaiden kirjaaminen peliin oikealla aukeavasta ylävalikosta : </a:t>
            </a:r>
            <a:r>
              <a:rPr lang="fi-FI" sz="2400" dirty="0" err="1"/>
              <a:t>classes</a:t>
            </a:r>
            <a:endParaRPr lang="fi-FI" sz="2400" dirty="0"/>
          </a:p>
          <a:p>
            <a:pPr lvl="1"/>
            <a:r>
              <a:rPr lang="fi-FI" sz="2400" dirty="0"/>
              <a:t>Luokan nimi</a:t>
            </a:r>
          </a:p>
          <a:p>
            <a:pPr lvl="1"/>
            <a:r>
              <a:rPr lang="fi-FI" sz="2400" dirty="0"/>
              <a:t>Oppilaat </a:t>
            </a:r>
          </a:p>
          <a:p>
            <a:pPr lvl="1"/>
            <a:r>
              <a:rPr lang="fi-FI" sz="2400" dirty="0" err="1"/>
              <a:t>Sumdog</a:t>
            </a:r>
            <a:r>
              <a:rPr lang="fi-FI" sz="2400" dirty="0"/>
              <a:t> antaa oppilaille pelaajatunnukset ja salasanat, jotka voi printata oppilaille suoraan</a:t>
            </a:r>
          </a:p>
          <a:p>
            <a:pPr lvl="1"/>
            <a:r>
              <a:rPr lang="fi-FI" sz="2400" dirty="0"/>
              <a:t>Oppilaita voi lisätä ja poistaa tarvittaessa helposti.</a:t>
            </a:r>
          </a:p>
          <a:p>
            <a:endParaRPr lang="fi-FI" dirty="0"/>
          </a:p>
        </p:txBody>
      </p:sp>
      <p:pic>
        <p:nvPicPr>
          <p:cNvPr id="5" name="Kuva 4" descr="asum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 y="0"/>
            <a:ext cx="2264278" cy="1628800"/>
          </a:xfrm>
          <a:prstGeom prst="rect">
            <a:avLst/>
          </a:prstGeom>
        </p:spPr>
      </p:pic>
    </p:spTree>
    <p:extLst>
      <p:ext uri="{BB962C8B-B14F-4D97-AF65-F5344CB8AC3E}">
        <p14:creationId xmlns:p14="http://schemas.microsoft.com/office/powerpoint/2010/main" val="1067242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sum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214"/>
            <a:ext cx="4067944" cy="2812846"/>
          </a:xfrm>
          <a:prstGeom prst="rect">
            <a:avLst/>
          </a:prstGeom>
        </p:spPr>
      </p:pic>
      <p:pic>
        <p:nvPicPr>
          <p:cNvPr id="6" name="Kuva 5" descr="asum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38354"/>
            <a:ext cx="3995936" cy="2756690"/>
          </a:xfrm>
          <a:prstGeom prst="rect">
            <a:avLst/>
          </a:prstGeom>
        </p:spPr>
      </p:pic>
      <p:pic>
        <p:nvPicPr>
          <p:cNvPr id="7" name="Kuva 6" descr="asum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05064"/>
            <a:ext cx="4208512" cy="2513417"/>
          </a:xfrm>
          <a:prstGeom prst="rect">
            <a:avLst/>
          </a:prstGeom>
        </p:spPr>
      </p:pic>
    </p:spTree>
    <p:extLst>
      <p:ext uri="{BB962C8B-B14F-4D97-AF65-F5344CB8AC3E}">
        <p14:creationId xmlns:p14="http://schemas.microsoft.com/office/powerpoint/2010/main" val="33793001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23728" y="836712"/>
            <a:ext cx="8229600" cy="504056"/>
          </a:xfrm>
        </p:spPr>
        <p:txBody>
          <a:bodyPr/>
          <a:lstStyle/>
          <a:p>
            <a:r>
              <a:rPr lang="fi-FI" sz="3200" b="1" u="sng" dirty="0" err="1"/>
              <a:t>Sumdog</a:t>
            </a:r>
            <a:r>
              <a:rPr lang="fi-FI" sz="3200" b="1" u="sng" dirty="0"/>
              <a:t> - pelin idea</a:t>
            </a:r>
            <a:r>
              <a:rPr lang="fi-FI" dirty="0"/>
              <a:t/>
            </a:r>
            <a:br>
              <a:rPr lang="fi-FI" dirty="0"/>
            </a:br>
            <a:endParaRPr lang="fi-FI" dirty="0"/>
          </a:p>
        </p:txBody>
      </p:sp>
      <p:sp>
        <p:nvSpPr>
          <p:cNvPr id="3" name="Sisällön paikkamerkki 2"/>
          <p:cNvSpPr>
            <a:spLocks noGrp="1"/>
          </p:cNvSpPr>
          <p:nvPr>
            <p:ph sz="half" idx="1"/>
          </p:nvPr>
        </p:nvSpPr>
        <p:spPr>
          <a:xfrm>
            <a:off x="124127" y="1340768"/>
            <a:ext cx="9128393" cy="4680520"/>
          </a:xfrm>
        </p:spPr>
        <p:txBody>
          <a:bodyPr/>
          <a:lstStyle/>
          <a:p>
            <a:pPr marL="109537" lvl="0" indent="0">
              <a:buNone/>
            </a:pPr>
            <a:r>
              <a:rPr lang="fi-FI" sz="1800" dirty="0" smtClean="0"/>
              <a:t>1. </a:t>
            </a:r>
            <a:r>
              <a:rPr lang="fi-FI" dirty="0" smtClean="0"/>
              <a:t>Jokaisesta </a:t>
            </a:r>
            <a:r>
              <a:rPr lang="fi-FI" dirty="0"/>
              <a:t>oikeasta laskun vastauksesta saa kolikon.</a:t>
            </a:r>
          </a:p>
          <a:p>
            <a:pPr marL="109537" lvl="0" indent="0">
              <a:buNone/>
            </a:pPr>
            <a:r>
              <a:rPr lang="fi-FI" dirty="0" smtClean="0"/>
              <a:t>2. Kolikoilla </a:t>
            </a:r>
            <a:r>
              <a:rPr lang="fi-FI" dirty="0"/>
              <a:t>voi </a:t>
            </a:r>
            <a:r>
              <a:rPr lang="fi-FI" dirty="0" err="1"/>
              <a:t>tuunata</a:t>
            </a:r>
            <a:r>
              <a:rPr lang="fi-FI" dirty="0"/>
              <a:t> omaa pelihahmoa (halvimmat ostettavat tavarat shopissa 200 </a:t>
            </a:r>
            <a:r>
              <a:rPr lang="fi-FI" dirty="0" err="1"/>
              <a:t>coins</a:t>
            </a:r>
            <a:r>
              <a:rPr lang="fi-FI" dirty="0"/>
              <a:t>).</a:t>
            </a:r>
          </a:p>
          <a:p>
            <a:pPr marL="109537" lvl="0" indent="0">
              <a:buNone/>
            </a:pPr>
            <a:r>
              <a:rPr lang="fi-FI" dirty="0" smtClean="0"/>
              <a:t>3. Kolikoiden </a:t>
            </a:r>
            <a:r>
              <a:rPr lang="fi-FI" dirty="0"/>
              <a:t>määrä kasvattaa eläintasoa. Alun ruskeasta rotasta tulee simpanssi, kun 500 kolikkoa on tienattu. Kaupassa käytetyt kolikot eivät laske tasoa.</a:t>
            </a:r>
          </a:p>
          <a:p>
            <a:pPr marL="109537" lvl="0" indent="0">
              <a:buNone/>
            </a:pPr>
            <a:r>
              <a:rPr lang="fi-FI" dirty="0" smtClean="0"/>
              <a:t>4. Vastustajan </a:t>
            </a:r>
            <a:r>
              <a:rPr lang="fi-FI" dirty="0"/>
              <a:t>voi valita (online-pelaaja maailmalta, luokkakaveri tai tietokone).</a:t>
            </a:r>
          </a:p>
          <a:p>
            <a:pPr marL="109537" lvl="0" indent="0">
              <a:buNone/>
            </a:pPr>
            <a:r>
              <a:rPr lang="fi-FI" dirty="0" smtClean="0"/>
              <a:t>5. Eri </a:t>
            </a:r>
            <a:r>
              <a:rPr lang="fi-FI" dirty="0"/>
              <a:t>pelejä on n. 20 erilaista, yksinpelistä neljää vastustajaa vastaan pelattavia.</a:t>
            </a:r>
          </a:p>
          <a:p>
            <a:pPr marL="109537" lvl="0" indent="0">
              <a:buNone/>
            </a:pPr>
            <a:r>
              <a:rPr lang="fi-FI" dirty="0" smtClean="0"/>
              <a:t>6. Jokaiseen </a:t>
            </a:r>
            <a:r>
              <a:rPr lang="fi-FI" dirty="0"/>
              <a:t>peliin voi valita harjoiteltavan taidon yli sadasta erilaisesta taidosta.</a:t>
            </a:r>
          </a:p>
          <a:p>
            <a:pPr marL="109537" lvl="0" indent="0">
              <a:buNone/>
            </a:pPr>
            <a:r>
              <a:rPr lang="fi-FI" dirty="0" smtClean="0"/>
              <a:t>7. Tehtävät </a:t>
            </a:r>
            <a:r>
              <a:rPr lang="fi-FI" dirty="0"/>
              <a:t>vaikeutuu pelaajan taitojen kehittyessä.</a:t>
            </a:r>
          </a:p>
          <a:p>
            <a:pPr marL="109537" lvl="0" indent="0">
              <a:buNone/>
            </a:pPr>
            <a:endParaRPr lang="fi-FI" dirty="0"/>
          </a:p>
        </p:txBody>
      </p:sp>
    </p:spTree>
    <p:extLst>
      <p:ext uri="{BB962C8B-B14F-4D97-AF65-F5344CB8AC3E}">
        <p14:creationId xmlns:p14="http://schemas.microsoft.com/office/powerpoint/2010/main" val="31901020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187624" y="692696"/>
            <a:ext cx="7499176" cy="1152128"/>
          </a:xfrm>
        </p:spPr>
        <p:txBody>
          <a:bodyPr/>
          <a:lstStyle/>
          <a:p>
            <a:r>
              <a:rPr lang="fi-FI" sz="3600" u="sng" dirty="0" err="1" smtClean="0"/>
              <a:t>Sumdog</a:t>
            </a:r>
            <a:r>
              <a:rPr lang="fi-FI" sz="3600" u="sng" dirty="0" smtClean="0"/>
              <a:t> – opettajan välineet</a:t>
            </a:r>
            <a:endParaRPr lang="fi-FI" sz="3600" u="sng" dirty="0"/>
          </a:p>
        </p:txBody>
      </p:sp>
      <p:sp>
        <p:nvSpPr>
          <p:cNvPr id="6" name="Sisällön paikkamerkki 5"/>
          <p:cNvSpPr>
            <a:spLocks noGrp="1"/>
          </p:cNvSpPr>
          <p:nvPr>
            <p:ph idx="1"/>
          </p:nvPr>
        </p:nvSpPr>
        <p:spPr>
          <a:xfrm>
            <a:off x="457200" y="1988840"/>
            <a:ext cx="8229600" cy="4584998"/>
          </a:xfrm>
        </p:spPr>
        <p:txBody>
          <a:bodyPr/>
          <a:lstStyle/>
          <a:p>
            <a:pPr marL="109537" lvl="0" indent="0">
              <a:buNone/>
            </a:pPr>
            <a:r>
              <a:rPr lang="fi-FI" sz="2000" dirty="0" smtClean="0"/>
              <a:t>8. Opettaja </a:t>
            </a:r>
            <a:r>
              <a:rPr lang="fi-FI" sz="2000" dirty="0"/>
              <a:t>voi seurata oppilaiden aktiivisuutta oman rekisterinsä kautta.</a:t>
            </a:r>
          </a:p>
          <a:p>
            <a:pPr marL="109537" lvl="0" indent="0">
              <a:buNone/>
            </a:pPr>
            <a:r>
              <a:rPr lang="fi-FI" sz="2000" dirty="0"/>
              <a:t>9. Opettaja voi myös rajata tai ohjata oppilaiden pelejä luomalla omasta valikostaan </a:t>
            </a:r>
            <a:r>
              <a:rPr lang="fi-FI" sz="2000" dirty="0" err="1"/>
              <a:t>Challencen</a:t>
            </a:r>
            <a:r>
              <a:rPr lang="fi-FI" sz="2000" dirty="0"/>
              <a:t>. Haasteessa määritellään mitä taitoja harjoitellaan, kauan haasteen suorittamiseen on aikaa (</a:t>
            </a:r>
            <a:r>
              <a:rPr lang="fi-FI" sz="2000" dirty="0" smtClean="0"/>
              <a:t>esim. </a:t>
            </a:r>
            <a:r>
              <a:rPr lang="fi-FI" sz="2000" dirty="0"/>
              <a:t>viikko tai jakso) ja paljonko oikeita vastauksia/pelattuja pelejä haasteen saavuttamiseen tarvitaan.</a:t>
            </a:r>
          </a:p>
          <a:p>
            <a:pPr marL="109537" lvl="0" indent="0">
              <a:buNone/>
            </a:pPr>
            <a:r>
              <a:rPr lang="fi-FI" sz="2000" dirty="0"/>
              <a:t>10. Opettaja voi muodostaa myös luokalle kilpailun (</a:t>
            </a:r>
            <a:r>
              <a:rPr lang="fi-FI" sz="2000" dirty="0" err="1"/>
              <a:t>Competition</a:t>
            </a:r>
            <a:r>
              <a:rPr lang="fi-FI" sz="2000" dirty="0"/>
              <a:t>).</a:t>
            </a:r>
          </a:p>
          <a:p>
            <a:pPr marL="109537" lvl="0" indent="0">
              <a:buNone/>
            </a:pPr>
            <a:r>
              <a:rPr lang="fi-FI" sz="2000" dirty="0"/>
              <a:t>11. Eriyttäminen. Samaa peliä voi pelata vastakkain erilaisilla tehtävillä (esim. toisella yhteenlasku, lukualueella 0-100,  toisella kertotaulu). Vastustajan laskut eivät näy muille. Myös haasteen voi laatia eriyttämällä sisällön oppilaan tasoa vastaavaksi. Määrät voivat olla kuitenkin samat, joten harjoitusta saa saman verran.</a:t>
            </a:r>
          </a:p>
          <a:p>
            <a:pPr marL="109537" lvl="0" indent="0">
              <a:buNone/>
            </a:pPr>
            <a:r>
              <a:rPr lang="fi-FI" sz="2000" dirty="0"/>
              <a:t>12. Oppilaat voivat pelata lisätehtävänä, ”pelivälkkä”-vuorollaan tai kotona. </a:t>
            </a:r>
          </a:p>
          <a:p>
            <a:endParaRPr lang="fi-FI" sz="2000" dirty="0"/>
          </a:p>
        </p:txBody>
      </p:sp>
    </p:spTree>
    <p:extLst>
      <p:ext uri="{BB962C8B-B14F-4D97-AF65-F5344CB8AC3E}">
        <p14:creationId xmlns:p14="http://schemas.microsoft.com/office/powerpoint/2010/main" val="230947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b="1" dirty="0" err="1">
                <a:ea typeface="ＭＳ Ｐゴシック" pitchFamily="34" charset="-128"/>
              </a:rPr>
              <a:t>OVI-hankkeen</a:t>
            </a:r>
            <a:r>
              <a:rPr lang="fi-FI" b="1" dirty="0">
                <a:ea typeface="ＭＳ Ｐゴシック" pitchFamily="34" charset="-128"/>
              </a:rPr>
              <a:t> tavoitteet</a:t>
            </a:r>
            <a:endParaRPr lang="fi-FI" dirty="0"/>
          </a:p>
        </p:txBody>
      </p:sp>
      <p:sp>
        <p:nvSpPr>
          <p:cNvPr id="3" name="Sisällön paikkamerkki 2"/>
          <p:cNvSpPr>
            <a:spLocks noGrp="1"/>
          </p:cNvSpPr>
          <p:nvPr>
            <p:ph idx="1"/>
          </p:nvPr>
        </p:nvSpPr>
        <p:spPr>
          <a:xfrm>
            <a:off x="2100261" y="1599278"/>
            <a:ext cx="7074637" cy="5229200"/>
          </a:xfrm>
        </p:spPr>
        <p:txBody>
          <a:bodyPr/>
          <a:lstStyle/>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Hankkeen tavoite on edistää virtuaalisten oppimisympäristöjen ja pelinomaisten oppimissovellusten pedagogisesti mielekästä opetuskäyttöä.</a:t>
            </a:r>
          </a:p>
          <a:p>
            <a:pPr lvl="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Koordinointihanke ohjaa oppimispelien ja </a:t>
            </a:r>
            <a:r>
              <a:rPr lang="fi-FI" sz="2400" dirty="0" smtClean="0">
                <a:solidFill>
                  <a:prstClr val="black"/>
                </a:solidFill>
                <a:latin typeface="Arial" charset="0"/>
                <a:ea typeface="ＭＳ Ｐゴシック" pitchFamily="34" charset="-128"/>
                <a:cs typeface="Arial" charset="0"/>
              </a:rPr>
              <a:t>virtuaalisten </a:t>
            </a:r>
            <a:r>
              <a:rPr lang="fi-FI" sz="2400" dirty="0">
                <a:solidFill>
                  <a:prstClr val="black"/>
                </a:solidFill>
                <a:latin typeface="Arial" charset="0"/>
                <a:ea typeface="ＭＳ Ｐゴシック" pitchFamily="34" charset="-128"/>
                <a:cs typeface="Arial" charset="0"/>
              </a:rPr>
              <a:t>oppimisympäristöjen hyödyntämistä kouluissa sekä kokoaa ja levittää hyviä käytänteitä opettajille.</a:t>
            </a:r>
          </a:p>
          <a:p>
            <a:pPr marL="109537" lvl="0" indent="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Järjestää testausta ja </a:t>
            </a:r>
            <a:r>
              <a:rPr lang="fi-FI" sz="2400" dirty="0" err="1">
                <a:solidFill>
                  <a:prstClr val="black"/>
                </a:solidFill>
                <a:latin typeface="Arial" charset="0"/>
                <a:ea typeface="ＭＳ Ｐゴシック" pitchFamily="34" charset="-128"/>
                <a:cs typeface="Arial" charset="0"/>
              </a:rPr>
              <a:t>pilotointia</a:t>
            </a:r>
            <a:r>
              <a:rPr lang="fi-FI" sz="2400" dirty="0">
                <a:solidFill>
                  <a:prstClr val="black"/>
                </a:solidFill>
                <a:latin typeface="Arial" charset="0"/>
                <a:ea typeface="ＭＳ Ｐゴシック" pitchFamily="34" charset="-128"/>
                <a:cs typeface="Arial" charset="0"/>
              </a:rPr>
              <a:t> kouluissa opettajien ja oppilaiden kanssa – haluatko mukaan?</a:t>
            </a:r>
          </a:p>
          <a:p>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4289"/>
            <a:ext cx="2157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Kuva 5"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00" y="3430385"/>
            <a:ext cx="2155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6" descr="SieppaaOV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663" y="5229200"/>
            <a:ext cx="2100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2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468313" y="1125538"/>
            <a:ext cx="8229600" cy="215900"/>
          </a:xfrm>
        </p:spPr>
        <p:txBody>
          <a:bodyPr/>
          <a:lstStyle/>
          <a:p>
            <a:endParaRPr lang="fi-FI" smtClean="0"/>
          </a:p>
        </p:txBody>
      </p:sp>
      <p:sp>
        <p:nvSpPr>
          <p:cNvPr id="3" name="Sisällön paikkamerkki 2"/>
          <p:cNvSpPr>
            <a:spLocks noGrp="1"/>
          </p:cNvSpPr>
          <p:nvPr>
            <p:ph idx="1"/>
          </p:nvPr>
        </p:nvSpPr>
        <p:spPr>
          <a:xfrm>
            <a:off x="331788" y="1700213"/>
            <a:ext cx="8229600" cy="4900612"/>
          </a:xfrm>
        </p:spPr>
        <p:txBody>
          <a:bodyPr/>
          <a:lstStyle/>
          <a:p>
            <a:pPr marL="82550" indent="0">
              <a:spcBef>
                <a:spcPts val="600"/>
              </a:spcBef>
              <a:buClr>
                <a:srgbClr val="2DA2BF"/>
              </a:buClr>
              <a:buSzPct val="80000"/>
              <a:buFont typeface="Georgia" pitchFamily="18" charset="0"/>
              <a:buNone/>
            </a:pPr>
            <a:r>
              <a:rPr lang="fi-FI" sz="3600" b="1" smtClean="0">
                <a:solidFill>
                  <a:srgbClr val="464646"/>
                </a:solidFill>
                <a:latin typeface="Trebuchet MS" pitchFamily="34" charset="0"/>
              </a:rPr>
              <a:t>OVI-hanke tarjoaa opettajille</a:t>
            </a:r>
          </a:p>
          <a:p>
            <a:pPr marL="82550" indent="0">
              <a:spcBef>
                <a:spcPts val="600"/>
              </a:spcBef>
              <a:buClr>
                <a:srgbClr val="2DA2BF"/>
              </a:buClr>
              <a:buSzPct val="80000"/>
              <a:buFont typeface="Wingdings 2" pitchFamily="18" charset="2"/>
              <a:buChar char=""/>
            </a:pPr>
            <a:r>
              <a:rPr lang="fi-FI" sz="3600" smtClean="0">
                <a:solidFill>
                  <a:srgbClr val="000000"/>
                </a:solidFill>
                <a:latin typeface="Calibri" pitchFamily="34" charset="0"/>
              </a:rPr>
              <a:t>Linkkejä oppimispeleihin</a:t>
            </a:r>
          </a:p>
          <a:p>
            <a:pPr marL="82550" indent="0">
              <a:spcBef>
                <a:spcPts val="600"/>
              </a:spcBef>
              <a:buClr>
                <a:srgbClr val="2DA2BF"/>
              </a:buClr>
              <a:buSzPct val="80000"/>
              <a:buFont typeface="Georgia" pitchFamily="18" charset="0"/>
              <a:buNone/>
            </a:pPr>
            <a:r>
              <a:rPr lang="fi-FI" sz="3600" smtClean="0">
                <a:solidFill>
                  <a:srgbClr val="39639D"/>
                </a:solidFill>
                <a:latin typeface="Calibri" pitchFamily="34" charset="0"/>
              </a:rPr>
              <a:t>    </a:t>
            </a:r>
            <a:r>
              <a:rPr lang="fi-FI" sz="3600" smtClean="0">
                <a:solidFill>
                  <a:srgbClr val="39639D"/>
                </a:solidFill>
                <a:latin typeface="Calibri" pitchFamily="34" charset="0"/>
                <a:hlinkClick r:id="rId3"/>
              </a:rPr>
              <a:t>www.peda.net/polku/ovi</a:t>
            </a:r>
            <a:endParaRPr lang="fi-FI" sz="3600" smtClean="0">
              <a:solidFill>
                <a:srgbClr val="39639D"/>
              </a:solidFill>
              <a:latin typeface="Calibri" pitchFamily="34" charset="0"/>
            </a:endParaRPr>
          </a:p>
          <a:p>
            <a:pPr marL="82550" indent="0"/>
            <a:r>
              <a:rPr lang="fi-FI" sz="3600" smtClean="0">
                <a:solidFill>
                  <a:srgbClr val="000000"/>
                </a:solidFill>
                <a:latin typeface="Calibri" pitchFamily="34" charset="0"/>
                <a:cs typeface="Calibri" pitchFamily="34" charset="0"/>
              </a:rPr>
              <a:t>Pelit on jaettu oppiaineittain ja otsikoitu koulutasoittain kansioihin</a:t>
            </a:r>
          </a:p>
          <a:p>
            <a:pPr marL="82550" indent="0"/>
            <a:r>
              <a:rPr lang="fi-FI" sz="3600" smtClean="0">
                <a:solidFill>
                  <a:srgbClr val="000000"/>
                </a:solidFill>
                <a:latin typeface="Calibri" pitchFamily="34" charset="0"/>
                <a:cs typeface="Calibri" pitchFamily="34" charset="0"/>
              </a:rPr>
              <a:t>OPS-vastaavuus </a:t>
            </a:r>
          </a:p>
          <a:p>
            <a:pPr marL="82550" indent="0"/>
            <a:r>
              <a:rPr lang="fi-FI" sz="3600" smtClean="0">
                <a:solidFill>
                  <a:srgbClr val="000000"/>
                </a:solidFill>
                <a:latin typeface="Calibri" pitchFamily="34" charset="0"/>
                <a:cs typeface="Calibri" pitchFamily="34" charset="0"/>
              </a:rPr>
              <a:t>Artikkeleita ja tutkimustuloksia oppimispeleistä</a:t>
            </a:r>
          </a:p>
          <a:p>
            <a:pPr marL="82550" indent="0">
              <a:buFont typeface="Georgia" pitchFamily="18" charset="0"/>
              <a:buNone/>
            </a:pPr>
            <a:endParaRPr lang="fi-FI" smtClean="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63575"/>
            <a:ext cx="8572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87" name="Tekstiruutu 7"/>
          <p:cNvSpPr txBox="1">
            <a:spLocks noChangeArrowheads="1"/>
          </p:cNvSpPr>
          <p:nvPr/>
        </p:nvSpPr>
        <p:spPr bwMode="auto">
          <a:xfrm>
            <a:off x="1187450" y="692150"/>
            <a:ext cx="532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i-FI"/>
          </a:p>
          <a:p>
            <a:pPr eaLnBrk="1" hangingPunct="1"/>
            <a:endParaRPr lang="fi-FI"/>
          </a:p>
          <a:p>
            <a:pPr eaLnBrk="1" hangingPunct="1"/>
            <a:endParaRPr lang="fi-FI"/>
          </a:p>
        </p:txBody>
      </p:sp>
      <p:graphicFrame>
        <p:nvGraphicFramePr>
          <p:cNvPr id="9" name="Taulukko 8"/>
          <p:cNvGraphicFramePr>
            <a:graphicFrameLocks noGrp="1"/>
          </p:cNvGraphicFramePr>
          <p:nvPr/>
        </p:nvGraphicFramePr>
        <p:xfrm>
          <a:off x="571500" y="0"/>
          <a:ext cx="4071938" cy="7462838"/>
        </p:xfrm>
        <a:graphic>
          <a:graphicData uri="http://schemas.openxmlformats.org/drawingml/2006/table">
            <a:tbl>
              <a:tblPr/>
              <a:tblGrid>
                <a:gridCol w="4071938"/>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0" marT="0" marB="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rgbClr val="794744"/>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1"/>
                          </a:solidFill>
                          <a:effectLst/>
                          <a:latin typeface="Arial" charset="0"/>
                          <a:cs typeface="Arial" charset="0"/>
                        </a:rPr>
                        <a:t>Yhteystiedot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1" i="0" u="none" strike="noStrike" cap="none" normalizeH="0" baseline="0" smtClean="0">
                        <a:ln>
                          <a:noFill/>
                        </a:ln>
                        <a:solidFill>
                          <a:srgbClr val="794744"/>
                        </a:solidFill>
                        <a:effectLst/>
                        <a:latin typeface="Georgia" pitchFamily="18" charset="0"/>
                        <a:cs typeface="Arial" charset="0"/>
                      </a:endParaRPr>
                    </a:p>
                  </a:txBody>
                  <a:tcPr marL="0" marR="46547" marT="27934" marB="2793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7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Hankkeen koordinaattori</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Lauri Pirkkalainen</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lauri.pirkkalainen@konnevesi.fi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1" i="0" u="none" strike="noStrike" cap="none" normalizeH="0" baseline="0" smtClean="0">
                          <a:ln>
                            <a:noFill/>
                          </a:ln>
                          <a:solidFill>
                            <a:schemeClr val="tx1"/>
                          </a:solidFill>
                          <a:effectLst/>
                          <a:latin typeface="Arial" charset="0"/>
                          <a:cs typeface="Arial" charset="0"/>
                        </a:rPr>
                        <a:t>Projektitutkija</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Anna Linnakylä</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anna.linnakyla@jyu.fi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1" i="0" u="none" strike="noStrike" cap="none" normalizeH="0" baseline="0" smtClean="0">
                          <a:ln>
                            <a:noFill/>
                          </a:ln>
                          <a:solidFill>
                            <a:schemeClr val="tx1"/>
                          </a:solidFill>
                          <a:effectLst/>
                          <a:latin typeface="Arial" charset="0"/>
                          <a:cs typeface="Arial" charset="0"/>
                        </a:rPr>
                        <a:t>Projektiasiantuntija</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Petri Lounaskorpi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petri.lounaskorpi@gmail.com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Projektityöntekijä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Minna Kytölä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minna.kytola@konnevesi.fi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Opinto-ohjaaja</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Tuovi Liimatainen</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tuovi.liimatainen@konnevesi.fi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Lehtori</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Marika Järvikallio</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marika.jarvikallio@konnevesi.fi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46547" marT="46558" marB="139672"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bl>
          </a:graphicData>
        </a:graphic>
      </p:graphicFrame>
      <p:sp>
        <p:nvSpPr>
          <p:cNvPr id="16396" name="Rectangle 3"/>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97" name="Tekstikehys 10"/>
          <p:cNvSpPr txBox="1">
            <a:spLocks noChangeArrowheads="1"/>
          </p:cNvSpPr>
          <p:nvPr/>
        </p:nvSpPr>
        <p:spPr bwMode="auto">
          <a:xfrm>
            <a:off x="4067175" y="836613"/>
            <a:ext cx="4752975" cy="5970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b="1"/>
              <a:t>Lähteet</a:t>
            </a:r>
          </a:p>
          <a:p>
            <a:pPr eaLnBrk="1" hangingPunct="1"/>
            <a:endParaRPr lang="en-US" sz="1400"/>
          </a:p>
          <a:p>
            <a:pPr eaLnBrk="1" hangingPunct="1"/>
            <a:r>
              <a:rPr lang="en-US" sz="1400"/>
              <a:t>Egenfeldt-Nielsen, S. (2007) Third generation educational use of computer games. </a:t>
            </a:r>
            <a:r>
              <a:rPr lang="en-US" sz="1400" i="1"/>
              <a:t>Journal of Educational Multimedia and Hypermedia 16</a:t>
            </a:r>
            <a:r>
              <a:rPr lang="en-US" sz="1400"/>
              <a:t> (3) 263-281.</a:t>
            </a:r>
          </a:p>
          <a:p>
            <a:pPr eaLnBrk="1" hangingPunct="1"/>
            <a:endParaRPr lang="en-US" sz="1400"/>
          </a:p>
          <a:p>
            <a:pPr eaLnBrk="1" hangingPunct="1"/>
            <a:r>
              <a:rPr lang="en-US" sz="1400"/>
              <a:t>Ermi, L., Heliö, S. &amp; Mäyrä, F. 2004. </a:t>
            </a:r>
            <a:r>
              <a:rPr lang="fi-FI" sz="1400" i="1"/>
              <a:t>Pelien voima ja pelaamisen hallinta. Lapset ja nuoret pelikulttuurin toimijoina</a:t>
            </a:r>
            <a:r>
              <a:rPr lang="fi-FI" sz="1400"/>
              <a:t>. Hypermedialaboratorion verkkojulkaisuja 6. Tampere: Tampereen yliopiston hypermedialaboratorio. Saatavilla www - muodossa: &lt;URL: </a:t>
            </a:r>
            <a:r>
              <a:rPr lang="fi-FI" sz="1400" u="sng">
                <a:hlinkClick r:id="rId3"/>
              </a:rPr>
              <a:t>http://tampub.uta.fi/tup/951-44-5939-3.pdf</a:t>
            </a:r>
            <a:r>
              <a:rPr lang="fi-FI" sz="1400"/>
              <a:t>.&gt;, 31.10.2011.</a:t>
            </a:r>
          </a:p>
          <a:p>
            <a:pPr eaLnBrk="1" hangingPunct="1"/>
            <a:endParaRPr lang="fi-FI" sz="1400"/>
          </a:p>
          <a:p>
            <a:pPr eaLnBrk="1" hangingPunct="1"/>
            <a:r>
              <a:rPr lang="en-US" sz="1400"/>
              <a:t>Gee, P. (2007) Good video games + good learning</a:t>
            </a:r>
          </a:p>
          <a:p>
            <a:pPr eaLnBrk="1" hangingPunct="1"/>
            <a:endParaRPr lang="en-US" sz="1400"/>
          </a:p>
          <a:p>
            <a:pPr eaLnBrk="1" hangingPunct="1"/>
            <a:r>
              <a:rPr lang="fi-FI" sz="1400"/>
              <a:t>Kankaanranta, M. &amp; Puhakka, E. (2008).</a:t>
            </a:r>
            <a:r>
              <a:rPr lang="fi-FI" sz="1400" i="1"/>
              <a:t> Kohti innovatiivista tietotekniikan opetuskäyttöä. Kansainvälisen SITES 2006 -tutkimuksen tuloksia.</a:t>
            </a:r>
            <a:r>
              <a:rPr lang="fi-FI" sz="1400"/>
              <a:t> Jyväskylän yliopisto: Koulutuksen tutkimuslaitos.</a:t>
            </a:r>
          </a:p>
          <a:p>
            <a:pPr eaLnBrk="1" hangingPunct="1"/>
            <a:endParaRPr lang="en-US" sz="1400"/>
          </a:p>
          <a:p>
            <a:pPr eaLnBrk="1" hangingPunct="1"/>
            <a:r>
              <a:rPr lang="en-US" sz="1400"/>
              <a:t>OECCD 2010. </a:t>
            </a:r>
            <a:r>
              <a:rPr lang="en-US" sz="1400" i="1"/>
              <a:t>What students know and do: Students’ performance in reading, mathematics and science. </a:t>
            </a:r>
            <a:r>
              <a:rPr lang="fi-FI" sz="1400" i="1"/>
              <a:t>First results from PISA 2009</a:t>
            </a:r>
            <a:r>
              <a:rPr lang="fi-FI" sz="1400"/>
              <a:t>. Paris: OECD.</a:t>
            </a:r>
          </a:p>
          <a:p>
            <a:pPr eaLnBrk="1" hangingPunct="1"/>
            <a:endParaRPr lang="fi-FI" sz="1400"/>
          </a:p>
          <a:p>
            <a:pPr eaLnBrk="1" hangingPunct="1"/>
            <a:r>
              <a:rPr lang="en-US" sz="1400"/>
              <a:t>Prensky, M. (2000) </a:t>
            </a:r>
            <a:r>
              <a:rPr lang="en-US" sz="1400" i="1"/>
              <a:t>Digital game-based learning.</a:t>
            </a:r>
            <a:r>
              <a:rPr lang="en-US" sz="1400"/>
              <a:t>New York:McCraw-Hill</a:t>
            </a:r>
            <a:endParaRPr lang="fi-FI" sz="1400"/>
          </a:p>
          <a:p>
            <a:pPr eaLnBrk="1" hangingPunct="1"/>
            <a:endParaRPr lang="fi-FI" sz="14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284FC2B1-87F4-CB4F-8647-F93B3DE89D69}" type="datetime5">
              <a:rPr lang="en-US" smtClean="0"/>
              <a:pPr>
                <a:defRPr/>
              </a:pPr>
              <a:t>5-marras-12</a:t>
            </a:fld>
            <a:endParaRPr lang="en-US"/>
          </a:p>
        </p:txBody>
      </p:sp>
      <p:sp>
        <p:nvSpPr>
          <p:cNvPr id="3" name="Tekstiruutu 2"/>
          <p:cNvSpPr txBox="1"/>
          <p:nvPr/>
        </p:nvSpPr>
        <p:spPr>
          <a:xfrm>
            <a:off x="1475656" y="2636912"/>
            <a:ext cx="6430366" cy="1015663"/>
          </a:xfrm>
          <a:prstGeom prst="rect">
            <a:avLst/>
          </a:prstGeom>
          <a:noFill/>
        </p:spPr>
        <p:txBody>
          <a:bodyPr wrap="none" rtlCol="0">
            <a:spAutoFit/>
          </a:bodyPr>
          <a:lstStyle/>
          <a:p>
            <a:r>
              <a:rPr lang="fi-FI" sz="6000" dirty="0" err="1" smtClean="0"/>
              <a:t>peda.net/polku/ovi</a:t>
            </a:r>
            <a:endParaRPr lang="fi-FI" sz="6000" dirty="0"/>
          </a:p>
        </p:txBody>
      </p:sp>
    </p:spTree>
    <p:extLst>
      <p:ext uri="{BB962C8B-B14F-4D97-AF65-F5344CB8AC3E}">
        <p14:creationId xmlns:p14="http://schemas.microsoft.com/office/powerpoint/2010/main" val="6305700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692696"/>
            <a:ext cx="8712968" cy="936104"/>
          </a:xfrm>
        </p:spPr>
        <p:txBody>
          <a:bodyPr/>
          <a:lstStyle/>
          <a:p>
            <a:r>
              <a:rPr lang="fi-FI" b="1" dirty="0">
                <a:ea typeface="ＭＳ Ｐゴシック" pitchFamily="34" charset="-128"/>
              </a:rPr>
              <a:t>Mitä </a:t>
            </a:r>
            <a:r>
              <a:rPr lang="fi-FI" b="1" dirty="0" err="1">
                <a:ea typeface="ＭＳ Ｐゴシック" pitchFamily="34" charset="-128"/>
              </a:rPr>
              <a:t>OVI-hanke</a:t>
            </a:r>
            <a:r>
              <a:rPr lang="fi-FI" b="1" dirty="0">
                <a:ea typeface="ＭＳ Ｐゴシック" pitchFamily="34" charset="-128"/>
              </a:rPr>
              <a:t> tarjoaa opettajille?</a:t>
            </a:r>
            <a:endParaRPr lang="fi-FI" dirty="0"/>
          </a:p>
        </p:txBody>
      </p:sp>
      <p:sp>
        <p:nvSpPr>
          <p:cNvPr id="3" name="Sisällön paikkamerkki 2"/>
          <p:cNvSpPr>
            <a:spLocks noGrp="1"/>
          </p:cNvSpPr>
          <p:nvPr>
            <p:ph idx="1"/>
          </p:nvPr>
        </p:nvSpPr>
        <p:spPr>
          <a:xfrm>
            <a:off x="-180528" y="1484784"/>
            <a:ext cx="9505056" cy="5089054"/>
          </a:xfrm>
        </p:spPr>
        <p:txBody>
          <a:bodyPr/>
          <a:lstStyle/>
          <a:p>
            <a:pPr eaLnBrk="1" hangingPunct="1">
              <a:buFont typeface="Arial" charset="0"/>
              <a:buChar char="•"/>
            </a:pPr>
            <a:r>
              <a:rPr lang="fi-FI" dirty="0">
                <a:latin typeface="Arial" charset="0"/>
                <a:ea typeface="ＭＳ Ｐゴシック" pitchFamily="34" charset="-128"/>
                <a:cs typeface="Arial" charset="0"/>
              </a:rPr>
              <a:t>Linkkejä oppimispeleihin oppiaineittain, luokkatasoihin jaoteltuina</a:t>
            </a:r>
          </a:p>
          <a:p>
            <a:pPr eaLnBrk="1" hangingPunct="1">
              <a:buFont typeface="Arial" charset="0"/>
              <a:buChar char="•"/>
            </a:pPr>
            <a:r>
              <a:rPr lang="fi-FI" dirty="0">
                <a:latin typeface="Arial" charset="0"/>
                <a:ea typeface="ＭＳ Ｐゴシック" pitchFamily="34" charset="-128"/>
                <a:cs typeface="Arial" charset="0"/>
              </a:rPr>
              <a:t>Opastettuja tutustumiskäyntejä virtuaalimaailmoihin </a:t>
            </a:r>
          </a:p>
          <a:p>
            <a:pPr eaLnBrk="1" hangingPunct="1">
              <a:buFont typeface="Arial" charset="0"/>
              <a:buChar char="•"/>
            </a:pPr>
            <a:r>
              <a:rPr lang="fi-FI" dirty="0">
                <a:latin typeface="Arial" charset="0"/>
                <a:ea typeface="ＭＳ Ｐゴシック" pitchFamily="34" charset="-128"/>
                <a:cs typeface="Arial" charset="0"/>
              </a:rPr>
              <a:t>Ideoiden levittämistä opettajilta ja muilta asiantuntijoilta kouluihin</a:t>
            </a:r>
          </a:p>
          <a:p>
            <a:pPr eaLnBrk="1" hangingPunct="1">
              <a:buFont typeface="Arial" charset="0"/>
              <a:buChar char="•"/>
            </a:pPr>
            <a:r>
              <a:rPr lang="fi-FI" dirty="0">
                <a:latin typeface="Arial" charset="0"/>
                <a:ea typeface="ＭＳ Ｐゴシック" pitchFamily="34" charset="-128"/>
                <a:cs typeface="Arial" charset="0"/>
              </a:rPr>
              <a:t>Tietoa uusista oppimisympäristöistä ja niihin liittyvistä käytänteistä</a:t>
            </a:r>
          </a:p>
          <a:p>
            <a:pPr eaLnBrk="1" hangingPunct="1">
              <a:buFont typeface="Arial" charset="0"/>
              <a:buChar char="•"/>
            </a:pPr>
            <a:r>
              <a:rPr lang="fi-FI" dirty="0">
                <a:latin typeface="Arial" charset="0"/>
                <a:ea typeface="ＭＳ Ｐゴシック" pitchFamily="34" charset="-128"/>
                <a:cs typeface="Arial" charset="0"/>
              </a:rPr>
              <a:t>Osallistumismahdollisuuksia pelien ja virtuaalisten ympäristöjen kehittämiseen</a:t>
            </a:r>
          </a:p>
          <a:p>
            <a:pPr eaLnBrk="1" hangingPunct="1">
              <a:buNone/>
            </a:pPr>
            <a:endParaRPr lang="fi-FI" u="sng" dirty="0" smtClean="0">
              <a:solidFill>
                <a:srgbClr val="00B050"/>
              </a:solidFill>
              <a:latin typeface="Arial" charset="0"/>
              <a:ea typeface="ＭＳ Ｐゴシック" pitchFamily="34" charset="-128"/>
              <a:cs typeface="Arial" charset="0"/>
            </a:endParaRPr>
          </a:p>
          <a:p>
            <a:pPr eaLnBrk="1" hangingPunct="1">
              <a:buNone/>
            </a:pPr>
            <a:r>
              <a:rPr lang="fi-FI" u="sng" dirty="0" smtClean="0">
                <a:solidFill>
                  <a:srgbClr val="00B050"/>
                </a:solidFill>
                <a:latin typeface="Arial" charset="0"/>
                <a:ea typeface="ＭＳ Ｐゴシック" pitchFamily="34" charset="-128"/>
                <a:cs typeface="Arial" charset="0"/>
              </a:rPr>
              <a:t>   </a:t>
            </a:r>
            <a:r>
              <a:rPr lang="fi-FI" u="sng" dirty="0" err="1" smtClean="0">
                <a:solidFill>
                  <a:srgbClr val="00B050"/>
                </a:solidFill>
                <a:latin typeface="Arial" charset="0"/>
                <a:ea typeface="ＭＳ Ｐゴシック" pitchFamily="34" charset="-128"/>
                <a:cs typeface="Arial" charset="0"/>
              </a:rPr>
              <a:t>www.peda.net/polku/ovi</a:t>
            </a:r>
            <a:endParaRPr lang="fi-FI" u="sng" dirty="0">
              <a:solidFill>
                <a:srgbClr val="00B050"/>
              </a:solidFill>
              <a:latin typeface="Arial" charset="0"/>
              <a:ea typeface="ＭＳ Ｐゴシック" pitchFamily="34" charset="-128"/>
              <a:cs typeface="Arial" charset="0"/>
            </a:endParaRPr>
          </a:p>
        </p:txBody>
      </p:sp>
      <p:pic>
        <p:nvPicPr>
          <p:cNvPr id="4" name="Kuva 4" descr="seminaari6_1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57788"/>
            <a:ext cx="20161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5" descr="islandsofm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57788"/>
            <a:ext cx="2016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73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25538"/>
            <a:ext cx="9409113"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lstStyle/>
          <a:p>
            <a:pPr algn="ctr"/>
            <a:r>
              <a:rPr lang="fi-FI" smtClean="0"/>
              <a:t>Uudenlainen oppiminen?</a:t>
            </a:r>
            <a:br>
              <a:rPr lang="fi-FI" smtClean="0"/>
            </a:br>
            <a:endParaRPr lang="fi-FI" smtClean="0"/>
          </a:p>
        </p:txBody>
      </p:sp>
      <p:sp>
        <p:nvSpPr>
          <p:cNvPr id="3" name="Sisällön paikkamerkki 2"/>
          <p:cNvSpPr>
            <a:spLocks noGrp="1"/>
          </p:cNvSpPr>
          <p:nvPr>
            <p:ph sz="half" idx="1"/>
          </p:nvPr>
        </p:nvSpPr>
        <p:spPr>
          <a:xfrm>
            <a:off x="457200" y="1628775"/>
            <a:ext cx="4038600" cy="5146675"/>
          </a:xfrm>
        </p:spPr>
        <p:txBody>
          <a:bodyPr/>
          <a:lstStyle/>
          <a:p>
            <a:pPr marL="107950" indent="0" algn="ctr">
              <a:buFont typeface="Georgia" pitchFamily="18" charset="0"/>
              <a:buNone/>
            </a:pPr>
            <a:endParaRPr lang="fi-FI" sz="2800" smtClean="0"/>
          </a:p>
          <a:p>
            <a:pPr marL="107950" indent="0" algn="ctr">
              <a:buFont typeface="Georgia" pitchFamily="18" charset="0"/>
              <a:buNone/>
            </a:pPr>
            <a:r>
              <a:rPr lang="fi-FI" sz="2800" smtClean="0"/>
              <a:t>Oppimisen ”kaikkiallistuminen”</a:t>
            </a:r>
          </a:p>
          <a:p>
            <a:pPr lvl="1" indent="-255588">
              <a:buClr>
                <a:srgbClr val="EB641B"/>
              </a:buClr>
              <a:buFont typeface="Georgia" pitchFamily="18" charset="0"/>
              <a:buNone/>
            </a:pPr>
            <a:r>
              <a:rPr lang="fi-FI" sz="2000" smtClean="0">
                <a:solidFill>
                  <a:srgbClr val="3F1E25"/>
                </a:solidFill>
              </a:rPr>
              <a:t>	</a:t>
            </a:r>
            <a:endParaRPr lang="fi-FI" smtClean="0"/>
          </a:p>
        </p:txBody>
      </p:sp>
      <p:sp>
        <p:nvSpPr>
          <p:cNvPr id="5" name="Sisällön paikkamerkki 4"/>
          <p:cNvSpPr>
            <a:spLocks noGrp="1"/>
          </p:cNvSpPr>
          <p:nvPr>
            <p:ph sz="half" idx="2"/>
          </p:nvPr>
        </p:nvSpPr>
        <p:spPr>
          <a:xfrm>
            <a:off x="4648200" y="1700213"/>
            <a:ext cx="4038600" cy="5075237"/>
          </a:xfrm>
        </p:spPr>
        <p:txBody>
          <a:bodyPr/>
          <a:lstStyle/>
          <a:p>
            <a:pPr lvl="1" indent="-255588">
              <a:buClr>
                <a:srgbClr val="EB641B"/>
              </a:buClr>
              <a:buFont typeface="Georgia" pitchFamily="18" charset="0"/>
              <a:buNone/>
            </a:pPr>
            <a:r>
              <a:rPr lang="fi-FI" sz="2000" smtClean="0">
                <a:solidFill>
                  <a:srgbClr val="3F1E25"/>
                </a:solidFill>
              </a:rPr>
              <a:t>Kasvatustieteen</a:t>
            </a:r>
          </a:p>
          <a:p>
            <a:pPr lvl="1" indent="-255588">
              <a:buClr>
                <a:srgbClr val="EB641B"/>
              </a:buClr>
              <a:buFont typeface="Georgia" pitchFamily="18" charset="0"/>
              <a:buNone/>
            </a:pPr>
            <a:r>
              <a:rPr lang="fi-FI" sz="2000" smtClean="0">
                <a:solidFill>
                  <a:srgbClr val="3F1E25"/>
                </a:solidFill>
              </a:rPr>
              <a:t>tutkimuslaitoksen</a:t>
            </a:r>
          </a:p>
          <a:p>
            <a:pPr lvl="1" indent="-255588">
              <a:buClr>
                <a:srgbClr val="EB641B"/>
              </a:buClr>
              <a:buFont typeface="Georgia" pitchFamily="18" charset="0"/>
              <a:buNone/>
            </a:pPr>
            <a:r>
              <a:rPr lang="fi-FI" sz="2000" smtClean="0">
                <a:solidFill>
                  <a:srgbClr val="3F1E25"/>
                </a:solidFill>
              </a:rPr>
              <a:t>erikoistutkija Kirsi Pohjolan</a:t>
            </a:r>
          </a:p>
          <a:p>
            <a:pPr lvl="1" indent="-255588">
              <a:buClr>
                <a:srgbClr val="EB641B"/>
              </a:buClr>
              <a:buFont typeface="Georgia" pitchFamily="18" charset="0"/>
              <a:buNone/>
            </a:pPr>
            <a:r>
              <a:rPr lang="fi-FI" sz="2000" smtClean="0">
                <a:solidFill>
                  <a:srgbClr val="3F1E25"/>
                </a:solidFill>
              </a:rPr>
              <a:t>mukaan suomalainen koulu</a:t>
            </a:r>
          </a:p>
          <a:p>
            <a:pPr lvl="1" indent="-255588">
              <a:buClr>
                <a:srgbClr val="EB641B"/>
              </a:buClr>
              <a:buFont typeface="Georgia" pitchFamily="18" charset="0"/>
              <a:buNone/>
            </a:pPr>
            <a:r>
              <a:rPr lang="fi-FI" sz="2000" smtClean="0">
                <a:solidFill>
                  <a:srgbClr val="3F1E25"/>
                </a:solidFill>
              </a:rPr>
              <a:t>on tullut risteykseen. Jos</a:t>
            </a:r>
          </a:p>
          <a:p>
            <a:pPr lvl="1" indent="-255588">
              <a:buClr>
                <a:srgbClr val="EB641B"/>
              </a:buClr>
              <a:buFont typeface="Georgia" pitchFamily="18" charset="0"/>
              <a:buNone/>
            </a:pPr>
            <a:r>
              <a:rPr lang="fi-FI" sz="2000" smtClean="0">
                <a:solidFill>
                  <a:srgbClr val="3F1E25"/>
                </a:solidFill>
              </a:rPr>
              <a:t>jatkamme samalla  tavalla, </a:t>
            </a:r>
          </a:p>
          <a:p>
            <a:pPr lvl="1" indent="-255588">
              <a:buClr>
                <a:srgbClr val="EB641B"/>
              </a:buClr>
              <a:buFont typeface="Georgia" pitchFamily="18" charset="0"/>
              <a:buNone/>
            </a:pPr>
            <a:r>
              <a:rPr lang="fi-FI" sz="2000" smtClean="0">
                <a:solidFill>
                  <a:srgbClr val="3F1E25"/>
                </a:solidFill>
              </a:rPr>
              <a:t>suurin osa  lapsista liukuu </a:t>
            </a:r>
          </a:p>
          <a:p>
            <a:pPr lvl="1" indent="-255588">
              <a:buClr>
                <a:srgbClr val="EB641B"/>
              </a:buClr>
              <a:buFont typeface="Georgia" pitchFamily="18" charset="0"/>
              <a:buNone/>
            </a:pPr>
            <a:r>
              <a:rPr lang="fi-FI" sz="2000" smtClean="0">
                <a:solidFill>
                  <a:srgbClr val="3F1E25"/>
                </a:solidFill>
              </a:rPr>
              <a:t>mielekkään oppimisen </a:t>
            </a:r>
          </a:p>
          <a:p>
            <a:pPr lvl="1" indent="-255588">
              <a:buClr>
                <a:srgbClr val="EB641B"/>
              </a:buClr>
              <a:buFont typeface="Georgia" pitchFamily="18" charset="0"/>
              <a:buNone/>
            </a:pPr>
            <a:r>
              <a:rPr lang="fi-FI" sz="2000" smtClean="0">
                <a:solidFill>
                  <a:srgbClr val="3F1E25"/>
                </a:solidFill>
              </a:rPr>
              <a:t>ulkopuolelle.  Voimme myös  </a:t>
            </a:r>
          </a:p>
          <a:p>
            <a:pPr lvl="1" indent="-255588">
              <a:buClr>
                <a:srgbClr val="EB641B"/>
              </a:buClr>
              <a:buFont typeface="Georgia" pitchFamily="18" charset="0"/>
              <a:buNone/>
            </a:pPr>
            <a:r>
              <a:rPr lang="fi-FI" sz="2000" smtClean="0">
                <a:solidFill>
                  <a:srgbClr val="3F1E25"/>
                </a:solidFill>
              </a:rPr>
              <a:t>muuttaa toimintaamme ja </a:t>
            </a:r>
          </a:p>
          <a:p>
            <a:pPr lvl="1" indent="-255588">
              <a:buClr>
                <a:srgbClr val="EB641B"/>
              </a:buClr>
              <a:buFont typeface="Georgia" pitchFamily="18" charset="0"/>
              <a:buNone/>
            </a:pPr>
            <a:r>
              <a:rPr lang="fi-FI" sz="2000" smtClean="0">
                <a:solidFill>
                  <a:srgbClr val="3F1E25"/>
                </a:solidFill>
              </a:rPr>
              <a:t>ottaa vakavasti </a:t>
            </a:r>
          </a:p>
          <a:p>
            <a:pPr lvl="1" indent="-255588">
              <a:buClr>
                <a:srgbClr val="EB641B"/>
              </a:buClr>
              <a:buFont typeface="Georgia" pitchFamily="18" charset="0"/>
              <a:buNone/>
            </a:pPr>
            <a:r>
              <a:rPr lang="fi-FI" sz="2000" smtClean="0">
                <a:solidFill>
                  <a:srgbClr val="3F1E25"/>
                </a:solidFill>
              </a:rPr>
              <a:t>oppimisympäristöjen ja </a:t>
            </a:r>
          </a:p>
          <a:p>
            <a:pPr lvl="1" indent="-255588">
              <a:buClr>
                <a:srgbClr val="EB641B"/>
              </a:buClr>
              <a:buFont typeface="Georgia" pitchFamily="18" charset="0"/>
              <a:buNone/>
            </a:pPr>
            <a:r>
              <a:rPr lang="fi-FI" sz="2000" smtClean="0">
                <a:solidFill>
                  <a:srgbClr val="3F1E25"/>
                </a:solidFill>
              </a:rPr>
              <a:t>yhteiskunnan muutokset.  (KSML 19.9.11 Ilkka Hartio)</a:t>
            </a:r>
            <a:endParaRPr lang="fi-FI" smtClean="0">
              <a:solidFill>
                <a:srgbClr val="DA1F28"/>
              </a:solidFill>
            </a:endParaRPr>
          </a:p>
          <a:p>
            <a:pPr marL="107950" indent="0">
              <a:buFont typeface="Georgia" pitchFamily="18" charset="0"/>
              <a:buNone/>
            </a:pPr>
            <a:endParaRPr lang="fi-FI" smtClean="0">
              <a:solidFill>
                <a:srgbClr val="000000"/>
              </a:solidFill>
            </a:endParaRPr>
          </a:p>
          <a:p>
            <a:pPr marL="107950" indent="0"/>
            <a:endParaRPr lang="fi-FI" smtClean="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2762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3"/>
          <p:cNvSpPr>
            <a:spLocks noGrp="1"/>
          </p:cNvSpPr>
          <p:nvPr>
            <p:ph type="title"/>
          </p:nvPr>
        </p:nvSpPr>
        <p:spPr/>
        <p:txBody>
          <a:bodyPr/>
          <a:lstStyle/>
          <a:p>
            <a:pPr algn="ctr"/>
            <a:r>
              <a:rPr lang="fi-FI" smtClean="0"/>
              <a:t>Uudenlainen oppiminen?</a:t>
            </a:r>
          </a:p>
        </p:txBody>
      </p:sp>
      <p:sp>
        <p:nvSpPr>
          <p:cNvPr id="3" name="Sisällön paikkamerkki 2"/>
          <p:cNvSpPr>
            <a:spLocks noGrp="1"/>
          </p:cNvSpPr>
          <p:nvPr>
            <p:ph sz="half" idx="1"/>
          </p:nvPr>
        </p:nvSpPr>
        <p:spPr>
          <a:xfrm>
            <a:off x="457200" y="2249488"/>
            <a:ext cx="4038600" cy="4525962"/>
          </a:xfrm>
        </p:spPr>
        <p:txBody>
          <a:bodyPr/>
          <a:lstStyle/>
          <a:p>
            <a:pPr marL="107950" lvl="1" indent="0">
              <a:buClr>
                <a:srgbClr val="A04DA3"/>
              </a:buClr>
              <a:buFont typeface="Georgia" pitchFamily="18" charset="0"/>
              <a:buNone/>
            </a:pPr>
            <a:endParaRPr lang="fi-FI" sz="2800" smtClean="0">
              <a:solidFill>
                <a:srgbClr val="3F1E25"/>
              </a:solidFill>
            </a:endParaRPr>
          </a:p>
          <a:p>
            <a:pPr marL="107950" lvl="1" indent="0">
              <a:buClr>
                <a:srgbClr val="A04DA3"/>
              </a:buClr>
              <a:buFont typeface="Georgia" pitchFamily="18" charset="0"/>
              <a:buNone/>
            </a:pPr>
            <a:r>
              <a:rPr lang="fi-FI" sz="2800" smtClean="0">
                <a:solidFill>
                  <a:srgbClr val="3F1E25"/>
                </a:solidFill>
              </a:rPr>
              <a:t>”Pojat kiilaavat tyttöjen ohi englannin kielessä tietokonepelien ansiosta.”</a:t>
            </a:r>
          </a:p>
          <a:p>
            <a:pPr marL="107950" lvl="1" indent="0">
              <a:buClr>
                <a:srgbClr val="A04DA3"/>
              </a:buClr>
              <a:buFont typeface="Georgia" pitchFamily="18" charset="0"/>
              <a:buNone/>
            </a:pPr>
            <a:endParaRPr lang="fi-FI" sz="2800" smtClean="0">
              <a:solidFill>
                <a:srgbClr val="3F1E25"/>
              </a:solidFill>
            </a:endParaRPr>
          </a:p>
          <a:p>
            <a:pPr marL="107950" lvl="1" indent="0">
              <a:buClr>
                <a:srgbClr val="A04DA3"/>
              </a:buClr>
              <a:buFont typeface="Georgia" pitchFamily="18" charset="0"/>
              <a:buNone/>
            </a:pPr>
            <a:r>
              <a:rPr lang="fi-FI" sz="2000" smtClean="0">
                <a:solidFill>
                  <a:srgbClr val="3F1E25"/>
                </a:solidFill>
              </a:rPr>
              <a:t>Olli Uuskosken englantilaisen filologian pro gradu, Helsingin       yliopisto 2011. (YLE uutiset 9.11.2011)</a:t>
            </a:r>
          </a:p>
          <a:p>
            <a:endParaRPr lang="fi-FI" smtClean="0"/>
          </a:p>
        </p:txBody>
      </p:sp>
      <p:pic>
        <p:nvPicPr>
          <p:cNvPr id="819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924175"/>
            <a:ext cx="4194175" cy="275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EBE88F-0DBD-2340-B1E3-C30C6A44DB94}" type="slidenum">
              <a:rPr lang="en-US" sz="1400"/>
              <a:pPr eaLnBrk="1" hangingPunct="1"/>
              <a:t>7</a:t>
            </a:fld>
            <a:endParaRPr lang="en-US" sz="1400"/>
          </a:p>
        </p:txBody>
      </p:sp>
      <p:sp>
        <p:nvSpPr>
          <p:cNvPr id="61442" name="Rectangle 2"/>
          <p:cNvSpPr>
            <a:spLocks noGrp="1" noChangeArrowheads="1"/>
          </p:cNvSpPr>
          <p:nvPr>
            <p:ph type="title"/>
          </p:nvPr>
        </p:nvSpPr>
        <p:spPr>
          <a:xfrm>
            <a:off x="107504" y="608856"/>
            <a:ext cx="9167813" cy="1143000"/>
          </a:xfrm>
        </p:spPr>
        <p:txBody>
          <a:bodyPr>
            <a:normAutofit fontScale="90000"/>
          </a:bodyPr>
          <a:lstStyle/>
          <a:p>
            <a:pPr>
              <a:defRPr/>
            </a:pPr>
            <a:r>
              <a:rPr lang="fi-FI" sz="2900" dirty="0">
                <a:latin typeface="Times New Roman" charset="0"/>
                <a:ea typeface="ＭＳ Ｐゴシック" charset="0"/>
                <a:cs typeface="Times New Roman" charset="0"/>
              </a:rPr>
              <a:t>Osallistuvan Kulttuurin Uudet Taidot:</a:t>
            </a:r>
            <a:br>
              <a:rPr lang="fi-FI" sz="2900" dirty="0">
                <a:latin typeface="Times New Roman" charset="0"/>
                <a:ea typeface="ＭＳ Ｐゴシック" charset="0"/>
                <a:cs typeface="Times New Roman" charset="0"/>
              </a:rPr>
            </a:br>
            <a:r>
              <a:rPr lang="fi-FI" sz="2900" dirty="0" smtClean="0">
                <a:latin typeface="Times New Roman" charset="0"/>
                <a:ea typeface="ＭＳ Ｐゴシック" charset="0"/>
                <a:cs typeface="Times New Roman" charset="0"/>
              </a:rPr>
              <a:t>Digitaalinen </a:t>
            </a:r>
            <a:r>
              <a:rPr lang="fi-FI" sz="2900" dirty="0">
                <a:latin typeface="Times New Roman" charset="0"/>
                <a:ea typeface="ＭＳ Ｐゴシック" charset="0"/>
                <a:cs typeface="Times New Roman" charset="0"/>
              </a:rPr>
              <a:t>Lukutaito  21. vuosisadalla </a:t>
            </a:r>
            <a:r>
              <a:rPr lang="fi-FI" sz="2200" dirty="0">
                <a:latin typeface="Times New Roman" charset="0"/>
                <a:ea typeface="ＭＳ Ｐゴシック" charset="0"/>
                <a:cs typeface="Times New Roman" charset="0"/>
              </a:rPr>
              <a:t>(Henry </a:t>
            </a:r>
            <a:r>
              <a:rPr lang="fi-FI" sz="2200" dirty="0" err="1">
                <a:latin typeface="Times New Roman" charset="0"/>
                <a:ea typeface="ＭＳ Ｐゴシック" charset="0"/>
                <a:cs typeface="Times New Roman" charset="0"/>
              </a:rPr>
              <a:t>Jenkins</a:t>
            </a:r>
            <a:r>
              <a:rPr lang="fi-FI" sz="2200" dirty="0">
                <a:latin typeface="Times New Roman" charset="0"/>
                <a:ea typeface="ＭＳ Ｐゴシック" charset="0"/>
                <a:cs typeface="Times New Roman" charset="0"/>
              </a:rPr>
              <a:t> 2007)</a:t>
            </a:r>
            <a:r>
              <a:rPr lang="fi-FI" sz="4000" dirty="0">
                <a:latin typeface="Times New Roman" charset="0"/>
                <a:ea typeface="ＭＳ Ｐゴシック" charset="0"/>
                <a:cs typeface="ＭＳ Ｐゴシック" charset="0"/>
              </a:rPr>
              <a:t> </a:t>
            </a:r>
          </a:p>
        </p:txBody>
      </p:sp>
      <p:sp>
        <p:nvSpPr>
          <p:cNvPr id="24579" name="Rectangle 3"/>
          <p:cNvSpPr>
            <a:spLocks noGrp="1" noChangeArrowheads="1"/>
          </p:cNvSpPr>
          <p:nvPr>
            <p:ph type="body" idx="1"/>
          </p:nvPr>
        </p:nvSpPr>
        <p:spPr>
          <a:xfrm>
            <a:off x="685800" y="1916832"/>
            <a:ext cx="8686800" cy="5257800"/>
          </a:xfrm>
        </p:spPr>
        <p:txBody>
          <a:bodyPr anchor="ctr"/>
          <a:lstStyle/>
          <a:p>
            <a:pPr>
              <a:lnSpc>
                <a:spcPct val="80000"/>
              </a:lnSpc>
            </a:pPr>
            <a:r>
              <a:rPr lang="fi-FI" sz="2000" b="1" dirty="0">
                <a:latin typeface="Times New Roman" charset="0"/>
                <a:ea typeface="ＭＳ Ｐゴシック" charset="0"/>
                <a:cs typeface="ＭＳ Ｐゴシック" charset="0"/>
              </a:rPr>
              <a:t>Pelata </a:t>
            </a:r>
            <a:r>
              <a:rPr lang="fi-FI" sz="2000" dirty="0">
                <a:latin typeface="Times New Roman" charset="0"/>
                <a:ea typeface="ＭＳ Ｐゴシック" charset="0"/>
                <a:cs typeface="ＭＳ Ｐゴシック" charset="0"/>
              </a:rPr>
              <a:t>       - Osaa tutkia ympäristöä ongelman ratkaisun keinoin</a:t>
            </a:r>
          </a:p>
          <a:p>
            <a:pPr>
              <a:lnSpc>
                <a:spcPct val="80000"/>
              </a:lnSpc>
            </a:pPr>
            <a:r>
              <a:rPr lang="fi-FI" sz="2000" b="1" dirty="0">
                <a:latin typeface="Times New Roman" charset="0"/>
                <a:ea typeface="ＭＳ Ｐゴシック" charset="0"/>
                <a:cs typeface="ＭＳ Ｐゴシック" charset="0"/>
              </a:rPr>
              <a:t>Esiintyä</a:t>
            </a:r>
            <a:r>
              <a:rPr lang="fi-FI" sz="2000" dirty="0">
                <a:latin typeface="Times New Roman" charset="0"/>
                <a:ea typeface="ＭＳ Ｐゴシック" charset="0"/>
                <a:cs typeface="ＭＳ Ｐゴシック" charset="0"/>
              </a:rPr>
              <a:t>     -  taito eläytyä eri rooleihin improvisoiden ja havainnoiden</a:t>
            </a:r>
          </a:p>
          <a:p>
            <a:pPr>
              <a:lnSpc>
                <a:spcPct val="80000"/>
              </a:lnSpc>
            </a:pPr>
            <a:r>
              <a:rPr lang="fi-FI" sz="2000" b="1" dirty="0">
                <a:latin typeface="Times New Roman" charset="0"/>
                <a:ea typeface="ＭＳ Ｐゴシック" charset="0"/>
                <a:cs typeface="ＭＳ Ｐゴシック" charset="0"/>
              </a:rPr>
              <a:t>Simuloida</a:t>
            </a:r>
            <a:r>
              <a:rPr lang="fi-FI" sz="2000" dirty="0">
                <a:latin typeface="Times New Roman" charset="0"/>
                <a:ea typeface="ＭＳ Ｐゴシック" charset="0"/>
                <a:cs typeface="ＭＳ Ｐゴシック" charset="0"/>
              </a:rPr>
              <a:t> – taito tulkita ja rakentaa malleja todellisen maailman prosesseista</a:t>
            </a:r>
          </a:p>
          <a:p>
            <a:pPr>
              <a:lnSpc>
                <a:spcPct val="80000"/>
              </a:lnSpc>
            </a:pPr>
            <a:r>
              <a:rPr lang="fi-FI" sz="2000" b="1" dirty="0">
                <a:latin typeface="Times New Roman" charset="0"/>
                <a:ea typeface="ＭＳ Ｐゴシック" charset="0"/>
                <a:cs typeface="ＭＳ Ｐゴシック" charset="0"/>
              </a:rPr>
              <a:t>Omaksua</a:t>
            </a:r>
            <a:r>
              <a:rPr lang="fi-FI" sz="2000" dirty="0">
                <a:latin typeface="Times New Roman" charset="0"/>
                <a:ea typeface="ＭＳ Ｐゴシック" charset="0"/>
                <a:cs typeface="ＭＳ Ｐゴシック" charset="0"/>
              </a:rPr>
              <a:t> – taito järkevästi muokata ja tuottaa media sisältöjä</a:t>
            </a:r>
          </a:p>
          <a:p>
            <a:pPr>
              <a:lnSpc>
                <a:spcPct val="80000"/>
              </a:lnSpc>
            </a:pPr>
            <a:r>
              <a:rPr lang="fi-FI" sz="2000" b="1" dirty="0">
                <a:latin typeface="Times New Roman" charset="0"/>
                <a:ea typeface="ＭＳ Ｐゴシック" charset="0"/>
                <a:cs typeface="ＭＳ Ｐゴシック" charset="0"/>
              </a:rPr>
              <a:t>Hajautettu keskittyminen </a:t>
            </a:r>
            <a:r>
              <a:rPr lang="fi-FI" sz="2000" dirty="0">
                <a:latin typeface="Times New Roman" charset="0"/>
                <a:ea typeface="ＭＳ Ｐゴシック" charset="0"/>
                <a:cs typeface="ＭＳ Ｐゴシック" charset="0"/>
              </a:rPr>
              <a:t>- henkilö voi hoitaa useita tehtäviä samanaikaisesti.</a:t>
            </a:r>
          </a:p>
          <a:p>
            <a:pPr>
              <a:lnSpc>
                <a:spcPct val="80000"/>
              </a:lnSpc>
            </a:pPr>
            <a:r>
              <a:rPr lang="fi-FI" sz="2000" b="1" dirty="0">
                <a:latin typeface="Times New Roman" charset="0"/>
                <a:ea typeface="ＭＳ Ｐゴシック" charset="0"/>
                <a:cs typeface="ＭＳ Ｐゴシック" charset="0"/>
              </a:rPr>
              <a:t>Laaja havaintokyky </a:t>
            </a:r>
            <a:r>
              <a:rPr lang="fi-FI" sz="2000" dirty="0">
                <a:latin typeface="Times New Roman" charset="0"/>
                <a:ea typeface="ＭＳ Ｐゴシック" charset="0"/>
                <a:cs typeface="ＭＳ Ｐゴシック" charset="0"/>
              </a:rPr>
              <a:t>– taito osallistua tehokkaasti välineillä, jotka laajentavat tiedollisia voimavaroja</a:t>
            </a:r>
          </a:p>
          <a:p>
            <a:pPr>
              <a:lnSpc>
                <a:spcPct val="80000"/>
              </a:lnSpc>
            </a:pPr>
            <a:r>
              <a:rPr lang="fi-FI" sz="2000" b="1" dirty="0">
                <a:latin typeface="Times New Roman" charset="0"/>
                <a:ea typeface="ＭＳ Ｐゴシック" charset="0"/>
                <a:cs typeface="ＭＳ Ｐゴシック" charset="0"/>
              </a:rPr>
              <a:t>Yhteisöllinen tiedon jako </a:t>
            </a:r>
            <a:r>
              <a:rPr lang="fi-FI" sz="2000" dirty="0">
                <a:latin typeface="Times New Roman" charset="0"/>
                <a:ea typeface="ＭＳ Ｐゴシック" charset="0"/>
                <a:cs typeface="ＭＳ Ｐゴシック" charset="0"/>
              </a:rPr>
              <a:t>– kyky yhdistää tiedot ja muistiinpanot ryhmässä yhteisen päämäärän saavuttamiseksi</a:t>
            </a:r>
          </a:p>
          <a:p>
            <a:pPr>
              <a:lnSpc>
                <a:spcPct val="80000"/>
              </a:lnSpc>
            </a:pPr>
            <a:r>
              <a:rPr lang="fi-FI" sz="2000" b="1" dirty="0">
                <a:latin typeface="Times New Roman" charset="0"/>
                <a:ea typeface="ＭＳ Ｐゴシック" charset="0"/>
                <a:cs typeface="ＭＳ Ｐゴシック" charset="0"/>
              </a:rPr>
              <a:t>Arvioida</a:t>
            </a:r>
            <a:r>
              <a:rPr lang="fi-FI" sz="2000" dirty="0">
                <a:latin typeface="Times New Roman" charset="0"/>
                <a:ea typeface="ＭＳ Ｐゴシック" charset="0"/>
                <a:cs typeface="ＭＳ Ｐゴシック" charset="0"/>
              </a:rPr>
              <a:t> – kyky arvioida kriittisesti eri tietolähteiden uskottavuutta ja luotettavuutta</a:t>
            </a:r>
          </a:p>
          <a:p>
            <a:pPr>
              <a:lnSpc>
                <a:spcPct val="80000"/>
              </a:lnSpc>
            </a:pPr>
            <a:r>
              <a:rPr lang="fi-FI" sz="2000" b="1" dirty="0" err="1">
                <a:latin typeface="Times New Roman" charset="0"/>
                <a:ea typeface="ＭＳ Ｐゴシック" charset="0"/>
                <a:cs typeface="ＭＳ Ｐゴシック" charset="0"/>
              </a:rPr>
              <a:t>Monimedia</a:t>
            </a:r>
            <a:r>
              <a:rPr lang="fi-FI" sz="2000" b="1" dirty="0">
                <a:latin typeface="Times New Roman" charset="0"/>
                <a:ea typeface="ＭＳ Ｐゴシック" charset="0"/>
                <a:cs typeface="ＭＳ Ｐゴシック" charset="0"/>
              </a:rPr>
              <a:t> navigointi </a:t>
            </a:r>
            <a:r>
              <a:rPr lang="fi-FI" sz="2000" dirty="0">
                <a:latin typeface="Times New Roman" charset="0"/>
                <a:ea typeface="ＭＳ Ｐゴシック" charset="0"/>
                <a:cs typeface="ＭＳ Ｐゴシック" charset="0"/>
              </a:rPr>
              <a:t>– taito seurata tarinan ja tiedon juonta läpi useiden tietolähteiden ja medioiden</a:t>
            </a:r>
          </a:p>
          <a:p>
            <a:pPr>
              <a:lnSpc>
                <a:spcPct val="80000"/>
              </a:lnSpc>
            </a:pPr>
            <a:r>
              <a:rPr lang="fi-FI" sz="2000" b="1" dirty="0">
                <a:latin typeface="Times New Roman" charset="0"/>
                <a:ea typeface="ＭＳ Ｐゴシック" charset="0"/>
                <a:cs typeface="ＭＳ Ｐゴシック" charset="0"/>
              </a:rPr>
              <a:t>Työskennellä Verkoissa</a:t>
            </a:r>
            <a:r>
              <a:rPr lang="fi-FI" sz="2000" dirty="0">
                <a:latin typeface="Times New Roman" charset="0"/>
                <a:ea typeface="ＭＳ Ｐゴシック" charset="0"/>
                <a:cs typeface="ＭＳ Ｐゴシック" charset="0"/>
              </a:rPr>
              <a:t> – Taito etsiä, yhdistää ja jakaa tietoa</a:t>
            </a:r>
          </a:p>
          <a:p>
            <a:pPr>
              <a:lnSpc>
                <a:spcPct val="80000"/>
              </a:lnSpc>
            </a:pPr>
            <a:r>
              <a:rPr lang="fi-FI" sz="2000" b="1" dirty="0">
                <a:latin typeface="Times New Roman" charset="0"/>
                <a:ea typeface="ＭＳ Ｐゴシック" charset="0"/>
                <a:cs typeface="ＭＳ Ｐゴシック" charset="0"/>
              </a:rPr>
              <a:t>Neuvotella</a:t>
            </a:r>
            <a:r>
              <a:rPr lang="fi-FI" sz="2000" dirty="0">
                <a:latin typeface="Times New Roman" charset="0"/>
                <a:ea typeface="ＭＳ Ｐゴシック" charset="0"/>
                <a:cs typeface="ＭＳ Ｐゴシック" charset="0"/>
              </a:rPr>
              <a:t> – taito liikkua erilaisissa yhteisöissä arvostelukykyisesti ja kunnioittaen erilaisia näkemyksiä sekä omaksua ja noudattaa vaihtoehtoisia normeja </a:t>
            </a:r>
          </a:p>
          <a:p>
            <a:pPr>
              <a:lnSpc>
                <a:spcPct val="80000"/>
              </a:lnSpc>
            </a:pPr>
            <a:endParaRPr lang="fi-FI" sz="1600" dirty="0">
              <a:latin typeface="Times New Roman" charset="0"/>
              <a:ea typeface="ＭＳ Ｐゴシック" charset="0"/>
              <a:cs typeface="ＭＳ Ｐゴシック" charset="0"/>
            </a:endParaRPr>
          </a:p>
        </p:txBody>
      </p:sp>
      <p:sp>
        <p:nvSpPr>
          <p:cNvPr id="24580" name="Tekstiruutu 5"/>
          <p:cNvSpPr txBox="1">
            <a:spLocks noChangeArrowheads="1"/>
          </p:cNvSpPr>
          <p:nvPr/>
        </p:nvSpPr>
        <p:spPr bwMode="auto">
          <a:xfrm>
            <a:off x="539552" y="1628800"/>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dirty="0">
                <a:latin typeface="Calibri" charset="0"/>
              </a:rPr>
              <a:t>OPPIJA OSAA</a:t>
            </a:r>
          </a:p>
        </p:txBody>
      </p:sp>
      <p:pic>
        <p:nvPicPr>
          <p:cNvPr id="6" name="Kuva 5"/>
          <p:cNvPicPr>
            <a:picLocks noChangeAspect="1"/>
          </p:cNvPicPr>
          <p:nvPr/>
        </p:nvPicPr>
        <p:blipFill>
          <a:blip r:embed="rId2"/>
          <a:stretch>
            <a:fillRect/>
          </a:stretch>
        </p:blipFill>
        <p:spPr>
          <a:xfrm>
            <a:off x="7846952" y="1040251"/>
            <a:ext cx="1297048" cy="983595"/>
          </a:xfrm>
          <a:prstGeom prst="rect">
            <a:avLst/>
          </a:prstGeom>
        </p:spPr>
      </p:pic>
    </p:spTree>
    <p:extLst>
      <p:ext uri="{BB962C8B-B14F-4D97-AF65-F5344CB8AC3E}">
        <p14:creationId xmlns:p14="http://schemas.microsoft.com/office/powerpoint/2010/main" val="4043574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68313" y="620713"/>
            <a:ext cx="8229600" cy="1066800"/>
          </a:xfrm>
        </p:spPr>
        <p:txBody>
          <a:bodyPr/>
          <a:lstStyle/>
          <a:p>
            <a:r>
              <a:rPr lang="fi-FI" sz="3600" i="1" smtClean="0"/>
              <a:t>Pelien mahdollisuudet</a:t>
            </a:r>
          </a:p>
        </p:txBody>
      </p:sp>
      <p:sp>
        <p:nvSpPr>
          <p:cNvPr id="9219" name="Sisällön paikkamerkki 2"/>
          <p:cNvSpPr>
            <a:spLocks noGrp="1"/>
          </p:cNvSpPr>
          <p:nvPr>
            <p:ph idx="1"/>
          </p:nvPr>
        </p:nvSpPr>
        <p:spPr>
          <a:xfrm>
            <a:off x="3419475" y="1773238"/>
            <a:ext cx="5400675" cy="4800600"/>
          </a:xfrm>
        </p:spPr>
        <p:txBody>
          <a:bodyPr/>
          <a:lstStyle/>
          <a:p>
            <a:pPr>
              <a:buFont typeface="Arial" charset="0"/>
              <a:buChar char="•"/>
            </a:pPr>
            <a:r>
              <a:rPr lang="fi-FI" sz="2200" smtClean="0">
                <a:latin typeface="Arial" charset="0"/>
                <a:cs typeface="Arial" charset="0"/>
              </a:rPr>
              <a:t>Pelien motivoivuus on todettu monissa tutkimuksissa (Gee, Prensky) ja se perustuukin usein juuri uusien asioiden oppimiselle</a:t>
            </a:r>
          </a:p>
          <a:p>
            <a:pPr>
              <a:buFont typeface="Arial" charset="0"/>
              <a:buChar char="•"/>
            </a:pPr>
            <a:r>
              <a:rPr lang="fi-FI" sz="2200" smtClean="0">
                <a:latin typeface="Arial" charset="0"/>
                <a:cs typeface="Arial" charset="0"/>
              </a:rPr>
              <a:t>Pelaaja saavuttaa flow-tilan kun hän kamppailee sopivan kokoisten haasteiden parissa, ajantaju katoaa ja pelaaja on täysin keskittynyt toimintaansa.</a:t>
            </a:r>
          </a:p>
          <a:p>
            <a:pPr>
              <a:buFont typeface="Arial" charset="0"/>
              <a:buChar char="•"/>
            </a:pPr>
            <a:r>
              <a:rPr lang="fi-FI" sz="2200" smtClean="0">
                <a:latin typeface="Arial" charset="0"/>
                <a:cs typeface="Arial" charset="0"/>
              </a:rPr>
              <a:t>Jos tämä pelikokemus ja flow-tila saataisiin valjastettua opetussuunnitelman mukaisten sisältöjen oppimiseen, avaisi se täysin uusia mahdollisuuksia</a:t>
            </a:r>
          </a:p>
          <a:p>
            <a:endParaRPr lang="fi-FI" sz="2200" smtClean="0"/>
          </a:p>
        </p:txBody>
      </p:sp>
      <p:pic>
        <p:nvPicPr>
          <p:cNvPr id="9220" name="Kuva 4"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08275"/>
            <a:ext cx="3006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7"/>
          <p:cNvSpPr>
            <a:spLocks noGrp="1"/>
          </p:cNvSpPr>
          <p:nvPr>
            <p:ph type="title"/>
          </p:nvPr>
        </p:nvSpPr>
        <p:spPr>
          <a:xfrm>
            <a:off x="468313" y="620713"/>
            <a:ext cx="8229600" cy="1066800"/>
          </a:xfrm>
        </p:spPr>
        <p:txBody>
          <a:bodyPr/>
          <a:lstStyle/>
          <a:p>
            <a:r>
              <a:rPr lang="fi-FI" sz="3600" i="1" smtClean="0"/>
              <a:t>Oppimispelien sukupolvet ja niiden oppimisteoreettiset painotukset</a:t>
            </a:r>
          </a:p>
        </p:txBody>
      </p:sp>
      <p:pic>
        <p:nvPicPr>
          <p:cNvPr id="10243" name="Sisällön paikkamerkki 6" descr="Generations.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205038"/>
            <a:ext cx="3816350" cy="3313112"/>
          </a:xfrm>
        </p:spPr>
      </p:pic>
      <p:sp>
        <p:nvSpPr>
          <p:cNvPr id="9" name="Sisällön paikkamerkki 8"/>
          <p:cNvSpPr>
            <a:spLocks noGrp="1"/>
          </p:cNvSpPr>
          <p:nvPr>
            <p:ph sz="half" idx="2"/>
          </p:nvPr>
        </p:nvSpPr>
        <p:spPr>
          <a:xfrm>
            <a:off x="3995738" y="1844675"/>
            <a:ext cx="4968875" cy="5013325"/>
          </a:xfrm>
        </p:spPr>
        <p:txBody>
          <a:bodyPr/>
          <a:lstStyle/>
          <a:p>
            <a:pPr marL="565150" indent="-457200">
              <a:buFont typeface="Georgia" pitchFamily="18" charset="0"/>
              <a:buNone/>
            </a:pPr>
            <a:r>
              <a:rPr lang="fi-FI" sz="1800" b="1" smtClean="0">
                <a:latin typeface="Arial" charset="0"/>
                <a:cs typeface="Arial" charset="0"/>
              </a:rPr>
              <a:t>1</a:t>
            </a:r>
            <a:r>
              <a:rPr lang="fi-FI" b="1" smtClean="0">
                <a:latin typeface="Arial" charset="0"/>
                <a:cs typeface="Arial" charset="0"/>
              </a:rPr>
              <a:t>. Sukupolvi: Edutainment</a:t>
            </a:r>
          </a:p>
          <a:p>
            <a:pPr marL="565150" indent="-457200">
              <a:buFont typeface="Georgia" pitchFamily="18" charset="0"/>
              <a:buNone/>
            </a:pPr>
            <a:r>
              <a:rPr lang="fi-FI" smtClean="0">
                <a:latin typeface="Arial" charset="0"/>
                <a:cs typeface="Arial" charset="0"/>
              </a:rPr>
              <a:t>ärsyke-reaktio, yksittäisten taitojen harjoittelu</a:t>
            </a:r>
          </a:p>
          <a:p>
            <a:pPr marL="857250" lvl="1" indent="-457200">
              <a:buFont typeface="Georgia" pitchFamily="18" charset="0"/>
              <a:buNone/>
            </a:pPr>
            <a:r>
              <a:rPr lang="fi-FI" i="1" smtClean="0">
                <a:latin typeface="Arial" charset="0"/>
                <a:cs typeface="Arial" charset="0"/>
              </a:rPr>
              <a:t>Behaviorismi</a:t>
            </a:r>
          </a:p>
          <a:p>
            <a:pPr marL="565150" indent="-457200">
              <a:buFont typeface="Georgia" pitchFamily="18" charset="0"/>
              <a:buNone/>
            </a:pPr>
            <a:r>
              <a:rPr lang="fi-FI" b="1" smtClean="0">
                <a:latin typeface="Arial" charset="0"/>
                <a:cs typeface="Arial" charset="0"/>
              </a:rPr>
              <a:t>2. Sukupolvi: Oppimispelit</a:t>
            </a:r>
          </a:p>
          <a:p>
            <a:pPr marL="565150" indent="-457200">
              <a:buFont typeface="Georgia" pitchFamily="18" charset="0"/>
              <a:buNone/>
            </a:pPr>
            <a:r>
              <a:rPr lang="fi-FI" smtClean="0">
                <a:latin typeface="Arial" charset="0"/>
                <a:cs typeface="Arial" charset="0"/>
              </a:rPr>
              <a:t>informaation pilkkominen, tarjoilu ja yhdistely oppijan kykyjen mukaan</a:t>
            </a:r>
          </a:p>
          <a:p>
            <a:pPr marL="857250" lvl="1" indent="-457200">
              <a:buFont typeface="Georgia" pitchFamily="18" charset="0"/>
              <a:buNone/>
            </a:pPr>
            <a:r>
              <a:rPr lang="fi-FI" i="1" smtClean="0">
                <a:latin typeface="Arial" charset="0"/>
                <a:cs typeface="Arial" charset="0"/>
              </a:rPr>
              <a:t>Kognitiivinen konstruktivismi</a:t>
            </a:r>
          </a:p>
          <a:p>
            <a:pPr marL="565150" indent="-457200">
              <a:buFont typeface="Georgia" pitchFamily="18" charset="0"/>
              <a:buNone/>
            </a:pPr>
            <a:r>
              <a:rPr lang="fi-FI" smtClean="0">
                <a:latin typeface="Arial" charset="0"/>
                <a:cs typeface="Arial" charset="0"/>
              </a:rPr>
              <a:t>	</a:t>
            </a:r>
            <a:r>
              <a:rPr lang="fi-FI" b="1" smtClean="0">
                <a:latin typeface="Arial" charset="0"/>
                <a:cs typeface="Arial" charset="0"/>
              </a:rPr>
              <a:t>3. Sukupolvi: Peliympäristöt ja –käyttö</a:t>
            </a:r>
          </a:p>
          <a:p>
            <a:pPr marL="565150" indent="-457200">
              <a:buFont typeface="Georgia" pitchFamily="18" charset="0"/>
              <a:buNone/>
            </a:pPr>
            <a:r>
              <a:rPr lang="fi-FI" smtClean="0">
                <a:latin typeface="Arial" charset="0"/>
                <a:cs typeface="Arial" charset="0"/>
              </a:rPr>
              <a:t>sosiaalinen vuorovaikutus, yhteydet tarkoitukseen, tilanteeseen ja kulttuuriin</a:t>
            </a:r>
            <a:endParaRPr lang="fi-FI" b="1" smtClean="0">
              <a:latin typeface="Arial" charset="0"/>
              <a:cs typeface="Arial" charset="0"/>
            </a:endParaRPr>
          </a:p>
          <a:p>
            <a:pPr marL="857250" lvl="1" indent="-457200">
              <a:buFont typeface="Georgia" pitchFamily="18" charset="0"/>
              <a:buNone/>
            </a:pPr>
            <a:r>
              <a:rPr lang="fi-FI" i="1" smtClean="0">
                <a:latin typeface="Arial" charset="0"/>
                <a:cs typeface="Arial" charset="0"/>
              </a:rPr>
              <a:t>Sosiokulttuurinen oppimisnäkemys</a:t>
            </a:r>
          </a:p>
          <a:p>
            <a:pPr marL="565150" indent="-457200">
              <a:buFont typeface="Georgia" pitchFamily="18" charset="0"/>
              <a:buNone/>
            </a:pPr>
            <a:r>
              <a:rPr lang="fi-FI" sz="1800" b="1" i="1" smtClean="0">
                <a:latin typeface="Arial" charset="0"/>
                <a:cs typeface="Arial" charset="0"/>
              </a:rPr>
              <a:t>	</a:t>
            </a:r>
            <a:r>
              <a:rPr lang="fi-FI" sz="1800" b="1" smtClean="0">
                <a:latin typeface="Arial" charset="0"/>
                <a:cs typeface="Arial" charset="0"/>
              </a:rPr>
              <a:t>		</a:t>
            </a:r>
            <a:r>
              <a:rPr lang="fi-FI" sz="1600" i="1" smtClean="0">
                <a:latin typeface="Arial" charset="0"/>
                <a:cs typeface="Arial" charset="0"/>
              </a:rPr>
              <a:t>Egenfeldt-Nielsen (2007)</a:t>
            </a:r>
            <a:endParaRPr lang="fi-FI" sz="1600" smtClean="0">
              <a:latin typeface="Arial" charset="0"/>
              <a:cs typeface="Arial" charset="0"/>
            </a:endParaRPr>
          </a:p>
        </p:txBody>
      </p:sp>
      <p:sp>
        <p:nvSpPr>
          <p:cNvPr id="10245" name="Tekstikehys 9"/>
          <p:cNvSpPr txBox="1">
            <a:spLocks noChangeArrowheads="1"/>
          </p:cNvSpPr>
          <p:nvPr/>
        </p:nvSpPr>
        <p:spPr bwMode="auto">
          <a:xfrm>
            <a:off x="179388" y="5589588"/>
            <a:ext cx="1223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toiminnassa</a:t>
            </a:r>
          </a:p>
        </p:txBody>
      </p:sp>
      <p:sp>
        <p:nvSpPr>
          <p:cNvPr id="10246" name="Tekstikehys 10"/>
          <p:cNvSpPr txBox="1">
            <a:spLocks noChangeArrowheads="1"/>
          </p:cNvSpPr>
          <p:nvPr/>
        </p:nvSpPr>
        <p:spPr bwMode="auto">
          <a:xfrm>
            <a:off x="1331913" y="5589588"/>
            <a:ext cx="941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oppijassa</a:t>
            </a:r>
          </a:p>
        </p:txBody>
      </p:sp>
      <p:sp>
        <p:nvSpPr>
          <p:cNvPr id="10247" name="Tekstikehys 11"/>
          <p:cNvSpPr txBox="1">
            <a:spLocks noChangeArrowheads="1"/>
          </p:cNvSpPr>
          <p:nvPr/>
        </p:nvSpPr>
        <p:spPr bwMode="auto">
          <a:xfrm>
            <a:off x="2555875" y="5589588"/>
            <a:ext cx="1289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ympäristössä,</a:t>
            </a:r>
          </a:p>
          <a:p>
            <a:pPr eaLnBrk="1" hangingPunct="1"/>
            <a:r>
              <a:rPr lang="fi-FI" sz="1400"/>
              <a:t>tilanteessa, </a:t>
            </a:r>
          </a:p>
          <a:p>
            <a:pPr eaLnBrk="1" hangingPunct="1"/>
            <a:r>
              <a:rPr lang="fi-FI" sz="1400"/>
              <a:t>käytössä</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lit monipuolistamassa oppimisympäristöä &amp;quot;&quot;/&gt;&lt;property id=&quot;20307&quot; value=&quot;256&quot;/&gt;&lt;/object&gt;&lt;object type=&quot;3&quot; unique_id=&quot;10011&quot;&gt;&lt;property id=&quot;20148&quot; value=&quot;5&quot;/&gt;&lt;property id=&quot;20300&quot; value=&quot;Slide 7&quot;/&gt;&lt;property id=&quot;20307&quot; value=&quot;268&quot;/&gt;&lt;/object&gt;&lt;object type=&quot;3&quot; unique_id=&quot;10212&quot;&gt;&lt;property id=&quot;20148&quot; value=&quot;5&quot;/&gt;&lt;property id=&quot;20300&quot; value=&quot;Slide 8 - &amp;quot;Ryhmätyö kuusi hattua (30 min, eli 5 min/hattu&amp;quot;&quot;/&gt;&lt;property id=&quot;20307&quot; value=&quot;282&quot;/&gt;&lt;/object&gt;&lt;object type=&quot;3&quot; unique_id=&quot;10333&quot;&gt;&lt;property id=&quot;20148&quot; value=&quot;5&quot;/&gt;&lt;property id=&quot;20300&quot; value=&quot;Slide 2 - &amp;quot;Pelien mahdollisuudet&amp;quot;&quot;/&gt;&lt;property id=&quot;20307&quot; value=&quot;285&quot;/&gt;&lt;/object&gt;&lt;object type=&quot;3&quot; unique_id=&quot;10334&quot;&gt;&lt;property id=&quot;20148&quot; value=&quot;5&quot;/&gt;&lt;property id=&quot;20300&quot; value=&quot;Slide 3 - &amp;quot;Oppimispelien sukupolvet ja niiden oppimisteoreettiset painotukset&amp;quot;&quot;/&gt;&lt;property id=&quot;20307&quot; value=&quot;283&quot;/&gt;&lt;/object&gt;&lt;object type=&quot;3&quot; unique_id=&quot;10335&quot;&gt;&lt;property id=&quot;20148&quot; value=&quot;5&quot;/&gt;&lt;property id=&quot;20300&quot; value=&quot;Slide 4 - &amp;quot;Pelien käyttö opetuksessa tällä hetkellä&amp;quot;&quot;/&gt;&lt;property id=&quot;20307&quot; value=&quot;284&quot;/&gt;&lt;/object&gt;&lt;object type=&quot;3&quot; unique_id=&quot;10376&quot;&gt;&lt;property id=&quot;20148&quot; value=&quot;5&quot;/&gt;&lt;property id=&quot;20300&quot; value=&quot;Slide 5 - &amp;quot;Mitäs tähän?&amp;quot;&quot;/&gt;&lt;property id=&quot;20307&quot; value=&quot;286&quot;/&gt;&lt;/object&gt;&lt;object type=&quot;3&quot; unique_id=&quot;10377&quot;&gt;&lt;property id=&quot;20148&quot; value=&quot;5&quot;/&gt;&lt;property id=&quot;20300&quot; value=&quot;Slide 6 - &amp;quot;Entäs tähän?&amp;quot;&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ani">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an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an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8645</TotalTime>
  <Words>1139</Words>
  <Application>Microsoft Macintosh PowerPoint</Application>
  <PresentationFormat>Näytössä katseltava diaesitys (4:3)</PresentationFormat>
  <Paragraphs>196</Paragraphs>
  <Slides>22</Slides>
  <Notes>11</Notes>
  <HiddenSlides>0</HiddenSlides>
  <MMClips>0</MMClips>
  <ScaleCrop>false</ScaleCrop>
  <HeadingPairs>
    <vt:vector size="4" baseType="variant">
      <vt:variant>
        <vt:lpstr>Teema</vt:lpstr>
      </vt:variant>
      <vt:variant>
        <vt:i4>1</vt:i4>
      </vt:variant>
      <vt:variant>
        <vt:lpstr>Dian otsikot</vt:lpstr>
      </vt:variant>
      <vt:variant>
        <vt:i4>22</vt:i4>
      </vt:variant>
    </vt:vector>
  </HeadingPairs>
  <TitlesOfParts>
    <vt:vector size="23" baseType="lpstr">
      <vt:lpstr>Urbaani</vt:lpstr>
      <vt:lpstr>Pelit monipuolistamassa oppimisympäristöä </vt:lpstr>
      <vt:lpstr>OVI-hankkeen tavoitteet</vt:lpstr>
      <vt:lpstr>Mitä OVI-hanke tarjoaa opettajille?</vt:lpstr>
      <vt:lpstr>PowerPoint-esitys</vt:lpstr>
      <vt:lpstr>Uudenlainen oppiminen? </vt:lpstr>
      <vt:lpstr>Uudenlainen oppiminen?</vt:lpstr>
      <vt:lpstr>Osallistuvan Kulttuurin Uudet Taidot: Digitaalinen Lukutaito  21. vuosisadalla (Henry Jenkins 2007) </vt:lpstr>
      <vt:lpstr>Pelien mahdollisuudet</vt:lpstr>
      <vt:lpstr>Oppimispelien sukupolvet ja niiden oppimisteoreettiset painotukset</vt:lpstr>
      <vt:lpstr>Pelien käyttö opetuksessa tällä hetkellä</vt:lpstr>
      <vt:lpstr>Miten ja miksi pelejä tulisi hyödyntää opetuksessa?</vt:lpstr>
      <vt:lpstr>Miten ja miksi pelejä tulisi hyödyntää opetuksessa?</vt:lpstr>
      <vt:lpstr>Oppimispelit , virtuaalimaailmat ja mobiilioppiminen</vt:lpstr>
      <vt:lpstr>Pelien käyttömahdollisuuksia</vt:lpstr>
      <vt:lpstr>Voiko oppimispelien avulla saada aikaan</vt:lpstr>
      <vt:lpstr>Sumdog - käyttöönotto </vt:lpstr>
      <vt:lpstr>PowerPoint-esitys</vt:lpstr>
      <vt:lpstr>Sumdog - pelin idea </vt:lpstr>
      <vt:lpstr>Sumdog – opettajan välineet</vt:lpstr>
      <vt:lpstr>PowerPoint-esitys</vt:lpstr>
      <vt:lpstr>PowerPoint-esitys</vt:lpstr>
      <vt:lpstr>PowerPoint-esitys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Minna Kytölä</cp:lastModifiedBy>
  <cp:revision>216</cp:revision>
  <dcterms:created xsi:type="dcterms:W3CDTF">2011-03-03T07:47:50Z</dcterms:created>
  <dcterms:modified xsi:type="dcterms:W3CDTF">2012-11-05T17:40:41Z</dcterms:modified>
</cp:coreProperties>
</file>