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8"/>
  </p:notesMasterIdLst>
  <p:handoutMasterIdLst>
    <p:handoutMasterId r:id="rId9"/>
  </p:handoutMasterIdLst>
  <p:sldIdLst>
    <p:sldId id="256" r:id="rId2"/>
    <p:sldId id="298" r:id="rId3"/>
    <p:sldId id="304" r:id="rId4"/>
    <p:sldId id="303" r:id="rId5"/>
    <p:sldId id="306" r:id="rId6"/>
    <p:sldId id="299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dirty="0" smtClean="0">
                <a:solidFill>
                  <a:srgbClr val="006DA7"/>
                </a:solidFill>
              </a:rPr>
              <a:t>10. Proteiinisynteesi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5" name="Kuva 4" descr="proteiinisynteesi_animaati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1447800"/>
            <a:ext cx="3952875" cy="43875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Proteiinisynteesi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Tuotetaan proteiineja dna:n mallin mukaisesti.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Dna </a:t>
            </a:r>
            <a:r>
              <a:rPr lang="fi-FI" sz="2400" b="1" dirty="0" smtClean="0">
                <a:solidFill>
                  <a:schemeClr val="tx1"/>
                </a:solidFill>
                <a:sym typeface="Wingdings"/>
              </a:rPr>
              <a:t> rna  proteiini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proteiinikvartena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Transkriptio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0114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Geeni aktivoituu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Dna:n emäsjärjestys kopioidaan rna-molekyyliin (</a:t>
            </a:r>
            <a:r>
              <a:rPr lang="fi-FI" sz="2400" b="1" dirty="0" err="1" smtClean="0">
                <a:solidFill>
                  <a:schemeClr val="tx1"/>
                </a:solidFill>
              </a:rPr>
              <a:t>lähetti-rna</a:t>
            </a:r>
            <a:r>
              <a:rPr lang="fi-FI" sz="2400" b="1" dirty="0" smtClean="0">
                <a:solidFill>
                  <a:schemeClr val="tx1"/>
                </a:solidFill>
              </a:rPr>
              <a:t>)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Rna-polymeraasi valmistaa </a:t>
            </a:r>
            <a:r>
              <a:rPr lang="fi-FI" sz="2400" b="1" dirty="0" err="1" smtClean="0">
                <a:solidFill>
                  <a:schemeClr val="tx1"/>
                </a:solidFill>
              </a:rPr>
              <a:t>lähetti-rna:n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Yksijuosteinen</a:t>
            </a:r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r>
              <a:rPr lang="fi-FI" sz="2400" b="1" dirty="0" err="1" smtClean="0">
                <a:solidFill>
                  <a:schemeClr val="tx1"/>
                </a:solidFill>
              </a:rPr>
              <a:t>lähetti-rna</a:t>
            </a:r>
            <a:r>
              <a:rPr lang="fi-FI" sz="2400" b="1" dirty="0" smtClean="0">
                <a:solidFill>
                  <a:schemeClr val="tx1"/>
                </a:solidFill>
              </a:rPr>
              <a:t> dna:n </a:t>
            </a:r>
            <a:r>
              <a:rPr lang="fi-FI" sz="2400" b="1" dirty="0" err="1" smtClean="0">
                <a:solidFill>
                  <a:schemeClr val="tx1"/>
                </a:solidFill>
              </a:rPr>
              <a:t>mallijuosteen</a:t>
            </a:r>
            <a:r>
              <a:rPr lang="fi-FI" sz="2400" b="1" dirty="0" smtClean="0">
                <a:solidFill>
                  <a:schemeClr val="tx1"/>
                </a:solidFill>
              </a:rPr>
              <a:t> rinnalle.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transkriptio_olli_seppala_eoppi_15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75260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Emäskolmikot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Lähetti-rna:n</a:t>
            </a:r>
            <a:r>
              <a:rPr lang="fi-FI" sz="2400" b="1" dirty="0" smtClean="0">
                <a:solidFill>
                  <a:schemeClr val="tx1"/>
                </a:solidFill>
              </a:rPr>
              <a:t> viestiä luetaan emäskolmikkoina.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Kukin emäskolmikko koodaa tiettyä aminohappoa.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Kolme lopetuskolmikkoa.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Emäskolmikon tunnistaa siirtäjä-rna:n vastinemäskolmikko.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siirtaja_rna_olli_seppala_just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76400"/>
            <a:ext cx="4436533" cy="3327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0890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Emäskolmikkotaulukko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6" name="Kuva 5" descr="kodonitaulukko_justus_mutan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430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0890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6DA7"/>
                </a:solidFill>
              </a:rPr>
              <a:t>Translaatio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Lähetti-rna</a:t>
            </a:r>
            <a:r>
              <a:rPr lang="fi-FI" sz="2400" b="1" dirty="0" smtClean="0">
                <a:solidFill>
                  <a:schemeClr val="tx1"/>
                </a:solidFill>
              </a:rPr>
              <a:t> kuljetetaan ulos tumasta </a:t>
            </a:r>
            <a:r>
              <a:rPr lang="fi-FI" sz="2400" b="1" dirty="0" err="1" smtClean="0">
                <a:solidFill>
                  <a:schemeClr val="tx1"/>
                </a:solidFill>
              </a:rPr>
              <a:t>ribosomille</a:t>
            </a:r>
            <a:r>
              <a:rPr lang="fi-FI" sz="2400" b="1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Tuotetaan proteiini </a:t>
            </a:r>
            <a:r>
              <a:rPr lang="fi-FI" sz="2400" b="1" dirty="0" err="1" smtClean="0">
                <a:solidFill>
                  <a:schemeClr val="tx1"/>
                </a:solidFill>
              </a:rPr>
              <a:t>lähetti-rna:n</a:t>
            </a:r>
            <a:r>
              <a:rPr lang="fi-FI" sz="2400" b="1" dirty="0" smtClean="0">
                <a:solidFill>
                  <a:schemeClr val="tx1"/>
                </a:solidFill>
              </a:rPr>
              <a:t> koodin mukaisesti.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Tarvitaan lisäksi siirtäjä-rna:ta.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Tuo paikalle aminohapot.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Translaation jälkeen proteiini laskostuu.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translaatio_olli_seppala_eoppi_159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828800"/>
            <a:ext cx="4216400" cy="3162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165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101</Words>
  <Application>Microsoft Macintosh PowerPoint</Application>
  <PresentationFormat>Näytössä katseltava diaesitys (4:3)</PresentationFormat>
  <Paragraphs>21</Paragraphs>
  <Slides>6</Slides>
  <Notes>6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/>
      <vt:lpstr>10. Proteiinisynteesi</vt:lpstr>
      <vt:lpstr>Proteiinisynteesi</vt:lpstr>
      <vt:lpstr>Transkriptio</vt:lpstr>
      <vt:lpstr>Emäskolmikot</vt:lpstr>
      <vt:lpstr>Emäskolmikkotaulukko</vt:lpstr>
      <vt:lpstr>Translaatio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60</cp:revision>
  <dcterms:created xsi:type="dcterms:W3CDTF">2013-04-09T09:18:37Z</dcterms:created>
  <dcterms:modified xsi:type="dcterms:W3CDTF">2013-04-09T09:22:18Z</dcterms:modified>
</cp:coreProperties>
</file>