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75" r:id="rId6"/>
    <p:sldId id="274" r:id="rId7"/>
    <p:sldId id="267" r:id="rId8"/>
    <p:sldId id="278" r:id="rId9"/>
    <p:sldId id="271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72" r:id="rId18"/>
    <p:sldId id="273" r:id="rId19"/>
    <p:sldId id="270" r:id="rId20"/>
    <p:sldId id="276" r:id="rId21"/>
    <p:sldId id="277" r:id="rId22"/>
    <p:sldId id="26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95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3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67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20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85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08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3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74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8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3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76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3229-FD81-43CE-AADA-D99720156064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3C5A-5D10-4108-A087-A28A3E7F4F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43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wQlyZxAsk" TargetMode="External"/><Relationship Id="rId2" Type="http://schemas.openxmlformats.org/officeDocument/2006/relationships/hyperlink" Target="https://areena.yle.fi/1-218546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VsCc2HNjd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akari.valtiala@kotka.f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Erilaisia vesiä ja vesistöjä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Veden kiertokulku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>
                <a:hlinkClick r:id="rId3"/>
              </a:rPr>
              <a:t>Vesi kiertää, olomuodot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36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08069" y="65433"/>
            <a:ext cx="5986549" cy="1325563"/>
          </a:xfrm>
        </p:spPr>
        <p:txBody>
          <a:bodyPr/>
          <a:lstStyle/>
          <a:p>
            <a:r>
              <a:rPr lang="fi-FI" dirty="0" smtClean="0"/>
              <a:t>Kaivossa on pohjavettä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1126836"/>
            <a:ext cx="10057176" cy="5630345"/>
          </a:xfrm>
        </p:spPr>
      </p:pic>
      <p:sp>
        <p:nvSpPr>
          <p:cNvPr id="3" name="Tekstiruutu 2"/>
          <p:cNvSpPr txBox="1"/>
          <p:nvPr/>
        </p:nvSpPr>
        <p:spPr>
          <a:xfrm>
            <a:off x="9273309" y="5689600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Pohjavettä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428509" y="5689600"/>
            <a:ext cx="131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Kaivo</a:t>
            </a:r>
            <a:endParaRPr lang="fi-FI" dirty="0"/>
          </a:p>
        </p:txBody>
      </p:sp>
      <p:cxnSp>
        <p:nvCxnSpPr>
          <p:cNvPr id="7" name="Suora nuoliyhdysviiva 6"/>
          <p:cNvCxnSpPr>
            <a:endCxn id="5" idx="3"/>
          </p:cNvCxnSpPr>
          <p:nvPr/>
        </p:nvCxnSpPr>
        <p:spPr>
          <a:xfrm>
            <a:off x="7185891" y="5874266"/>
            <a:ext cx="554182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0647" y="215496"/>
            <a:ext cx="2669771" cy="1325563"/>
          </a:xfrm>
        </p:spPr>
        <p:txBody>
          <a:bodyPr/>
          <a:lstStyle/>
          <a:p>
            <a:pPr algn="ctr"/>
            <a:r>
              <a:rPr lang="fi-FI" dirty="0" smtClean="0"/>
              <a:t>KAIVO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2" y="1690688"/>
            <a:ext cx="3804818" cy="435133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33" y="2495799"/>
            <a:ext cx="5311833" cy="35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Kumpi on parempaa vettä?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85" y="2480734"/>
            <a:ext cx="5028669" cy="3279567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30905"/>
            <a:ext cx="3251200" cy="48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0" y="176287"/>
            <a:ext cx="9865349" cy="6389552"/>
          </a:xfrm>
        </p:spPr>
      </p:pic>
    </p:spTree>
    <p:extLst>
      <p:ext uri="{BB962C8B-B14F-4D97-AF65-F5344CB8AC3E}">
        <p14:creationId xmlns:p14="http://schemas.microsoft.com/office/powerpoint/2010/main" val="17730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10" y="224444"/>
            <a:ext cx="9289059" cy="6508865"/>
          </a:xfrm>
        </p:spPr>
      </p:pic>
    </p:spTree>
    <p:extLst>
      <p:ext uri="{BB962C8B-B14F-4D97-AF65-F5344CB8AC3E}">
        <p14:creationId xmlns:p14="http://schemas.microsoft.com/office/powerpoint/2010/main" val="13797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52106" y="349826"/>
            <a:ext cx="10515600" cy="1325563"/>
          </a:xfrm>
        </p:spPr>
        <p:txBody>
          <a:bodyPr/>
          <a:lstStyle/>
          <a:p>
            <a:r>
              <a:rPr lang="fi-FI" dirty="0" smtClean="0"/>
              <a:t>Vesitorniin varastoidaan talousvettä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51" y="1918213"/>
            <a:ext cx="4141401" cy="471229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22" y="1918213"/>
            <a:ext cx="5928219" cy="4108514"/>
          </a:xfrm>
          <a:prstGeom prst="rect">
            <a:avLst/>
          </a:prstGeom>
        </p:spPr>
      </p:pic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73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51611" y="170727"/>
            <a:ext cx="8189422" cy="1325563"/>
          </a:xfrm>
        </p:spPr>
        <p:txBody>
          <a:bodyPr/>
          <a:lstStyle/>
          <a:p>
            <a:r>
              <a:rPr lang="fi-FI" dirty="0" smtClean="0"/>
              <a:t>Talousvesi Suomessa on puhdasta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26" y="1496290"/>
            <a:ext cx="7297466" cy="4871865"/>
          </a:xfrm>
        </p:spPr>
      </p:pic>
    </p:spTree>
    <p:extLst>
      <p:ext uri="{BB962C8B-B14F-4D97-AF65-F5344CB8AC3E}">
        <p14:creationId xmlns:p14="http://schemas.microsoft.com/office/powerpoint/2010/main" val="25190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5400" b="1" spc="600" dirty="0" smtClean="0">
                <a:solidFill>
                  <a:srgbClr val="FF0000"/>
                </a:solidFill>
              </a:rPr>
              <a:t>Valuma-alue</a:t>
            </a:r>
            <a:r>
              <a:rPr lang="fi-FI" dirty="0" smtClean="0"/>
              <a:t> on se alue vesistön ympärillä, josta vedet valuvat vesistöön.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1940846"/>
            <a:ext cx="10378440" cy="4120896"/>
          </a:xfrm>
        </p:spPr>
      </p:pic>
    </p:spTree>
    <p:extLst>
      <p:ext uri="{BB962C8B-B14F-4D97-AF65-F5344CB8AC3E}">
        <p14:creationId xmlns:p14="http://schemas.microsoft.com/office/powerpoint/2010/main" val="31039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07" y="240144"/>
            <a:ext cx="9082306" cy="6474691"/>
          </a:xfrm>
        </p:spPr>
      </p:pic>
    </p:spTree>
    <p:extLst>
      <p:ext uri="{BB962C8B-B14F-4D97-AF65-F5344CB8AC3E}">
        <p14:creationId xmlns:p14="http://schemas.microsoft.com/office/powerpoint/2010/main" val="42030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30338" y="660689"/>
            <a:ext cx="6814266" cy="1325563"/>
          </a:xfrm>
        </p:spPr>
        <p:txBody>
          <a:bodyPr/>
          <a:lstStyle/>
          <a:p>
            <a:pPr algn="ctr"/>
            <a:r>
              <a:rPr lang="fi-FI" dirty="0" smtClean="0"/>
              <a:t>Kymijoen valuma-alue on suuri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14" y="365125"/>
            <a:ext cx="4370104" cy="6492875"/>
          </a:xfrm>
        </p:spPr>
      </p:pic>
    </p:spTree>
    <p:extLst>
      <p:ext uri="{BB962C8B-B14F-4D97-AF65-F5344CB8AC3E}">
        <p14:creationId xmlns:p14="http://schemas.microsoft.com/office/powerpoint/2010/main" val="20654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8036" y="885707"/>
            <a:ext cx="10989733" cy="153849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PINTAVESI: järvet, joet, meret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POHJAVESI: maaperän vesi, lähteiden ja kaivojen </a:t>
            </a:r>
            <a:r>
              <a:rPr lang="fi-FI" dirty="0" smtClean="0"/>
              <a:t>vesi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 smtClean="0">
                <a:solidFill>
                  <a:srgbClr val="FF0000"/>
                </a:solidFill>
              </a:rPr>
              <a:t>Veden olomuodot</a:t>
            </a:r>
            <a:endParaRPr lang="fi-FI" b="1" dirty="0">
              <a:solidFill>
                <a:srgbClr val="FF0000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44" y="2424197"/>
            <a:ext cx="6795807" cy="4156364"/>
          </a:xfrm>
        </p:spPr>
      </p:pic>
      <p:sp>
        <p:nvSpPr>
          <p:cNvPr id="3" name="Tekstiruutu 2"/>
          <p:cNvSpPr txBox="1"/>
          <p:nvPr/>
        </p:nvSpPr>
        <p:spPr>
          <a:xfrm>
            <a:off x="10073876" y="2553567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kiinteä (lumi ja jää)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130802" y="6045201"/>
            <a:ext cx="139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neste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7102301" y="3458609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kaasu (vesihöyry)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Valuma-alue vaikuttaa vesistön </a:t>
            </a:r>
            <a:r>
              <a:rPr lang="fi-FI" dirty="0" smtClean="0">
                <a:solidFill>
                  <a:srgbClr val="FF0000"/>
                </a:solidFill>
              </a:rPr>
              <a:t>veden laatuun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kasvit tarvitsevat kasvuunsa ravinteita (tärkeimmät typpi ja fosfori) li</a:t>
            </a:r>
          </a:p>
          <a:p>
            <a:r>
              <a:rPr lang="fi-FI" dirty="0" smtClean="0"/>
              <a:t>ravinteita tulee vesistöön valuma-alueelta</a:t>
            </a:r>
          </a:p>
          <a:p>
            <a:pPr lvl="1"/>
            <a:r>
              <a:rPr lang="fi-FI" dirty="0"/>
              <a:t>maa- ja kallioperästä liukenemalla</a:t>
            </a:r>
          </a:p>
          <a:p>
            <a:pPr lvl="1"/>
            <a:r>
              <a:rPr lang="fi-FI" dirty="0"/>
              <a:t>pelloilta valumalla</a:t>
            </a:r>
          </a:p>
          <a:p>
            <a:pPr lvl="1"/>
            <a:r>
              <a:rPr lang="fi-FI" dirty="0"/>
              <a:t>asutuksen ja teollisuuden jätevesien mukana</a:t>
            </a:r>
          </a:p>
          <a:p>
            <a:pPr lvl="1"/>
            <a:r>
              <a:rPr lang="fi-FI" dirty="0"/>
              <a:t>pohjaliejusta bakteerien vapauttamia </a:t>
            </a:r>
            <a:r>
              <a:rPr lang="fi-FI" dirty="0" smtClean="0"/>
              <a:t>ravinteita</a:t>
            </a:r>
          </a:p>
          <a:p>
            <a:r>
              <a:rPr lang="fi-FI" dirty="0" smtClean="0"/>
              <a:t>jos ravinteita on paljon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b="1" spc="3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rehevä</a:t>
            </a:r>
            <a:r>
              <a:rPr lang="fi-FI" dirty="0" smtClean="0">
                <a:sym typeface="Wingdings" panose="05000000000000000000" pitchFamily="2" charset="2"/>
              </a:rPr>
              <a:t> vesistö (paljon kasveja ja eläimiä, sameaa vettä)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jos vähän ravinteita  </a:t>
            </a:r>
            <a:r>
              <a:rPr lang="fi-FI" b="1" spc="300" dirty="0" smtClean="0">
                <a:solidFill>
                  <a:srgbClr val="FF0000"/>
                </a:solidFill>
                <a:sym typeface="Wingdings" panose="05000000000000000000" pitchFamily="2" charset="2"/>
              </a:rPr>
              <a:t>karu</a:t>
            </a:r>
            <a:r>
              <a:rPr lang="fi-FI" dirty="0" smtClean="0">
                <a:sym typeface="Wingdings" panose="05000000000000000000" pitchFamily="2" charset="2"/>
              </a:rPr>
              <a:t> vesistö (vähänkasveja ja eläimiä, kirkas vesi)</a:t>
            </a: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5465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Valuma-alue vaikuttaa vesistön veden laatuun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metsistä ja soilta tulee </a:t>
            </a:r>
            <a:r>
              <a:rPr lang="fi-FI" b="1" spc="300" dirty="0" smtClean="0">
                <a:solidFill>
                  <a:srgbClr val="FF0000"/>
                </a:solidFill>
              </a:rPr>
              <a:t>humusaineita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humusaineet ovat peräisin kuolleiden kasvien jäänteistä (mm. turpeesta)</a:t>
            </a: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pc="300" dirty="0" smtClean="0">
                <a:sym typeface="Wingdings" panose="05000000000000000000" pitchFamily="2" charset="2"/>
              </a:rPr>
              <a:t> </a:t>
            </a:r>
            <a:r>
              <a:rPr lang="fi-FI" dirty="0" smtClean="0">
                <a:sym typeface="Wingdings" panose="05000000000000000000" pitchFamily="2" charset="2"/>
              </a:rPr>
              <a:t>vesi värjäytyy ruskeaksi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7" y="83126"/>
            <a:ext cx="5021497" cy="6695331"/>
          </a:xfrm>
        </p:spPr>
      </p:pic>
    </p:spTree>
    <p:extLst>
      <p:ext uri="{BB962C8B-B14F-4D97-AF65-F5344CB8AC3E}">
        <p14:creationId xmlns:p14="http://schemas.microsoft.com/office/powerpoint/2010/main" val="36037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6000" b="1" dirty="0" smtClean="0"/>
              <a:t>Itämeri</a:t>
            </a:r>
            <a:endParaRPr lang="fi-FI" sz="60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spc="300" dirty="0" smtClean="0">
                <a:solidFill>
                  <a:srgbClr val="FF0000"/>
                </a:solidFill>
              </a:rPr>
              <a:t>sisämeri</a:t>
            </a:r>
            <a:r>
              <a:rPr lang="fi-FI" dirty="0" smtClean="0"/>
              <a:t> eli se on yhteydessä valtamereen (Atlanttiin) kapean salmiyhteyden kautta</a:t>
            </a:r>
          </a:p>
          <a:p>
            <a:r>
              <a:rPr lang="fi-FI" dirty="0" smtClean="0"/>
              <a:t>nuori (syntynyt viimeisen jääkauden jälkeen noin 11 000 vuotta sitten)</a:t>
            </a:r>
          </a:p>
          <a:p>
            <a:r>
              <a:rPr lang="fi-FI" dirty="0" smtClean="0"/>
              <a:t>matala (keskisyvyys vain 55 metriä, valtamerissä 4 000 metriä)</a:t>
            </a:r>
          </a:p>
          <a:p>
            <a:r>
              <a:rPr lang="fi-FI" dirty="0" smtClean="0"/>
              <a:t>vesi on </a:t>
            </a:r>
            <a:r>
              <a:rPr lang="fi-FI" b="1" spc="300" dirty="0" smtClean="0">
                <a:solidFill>
                  <a:srgbClr val="FF0000"/>
                </a:solidFill>
              </a:rPr>
              <a:t>murtovettä</a:t>
            </a:r>
            <a:r>
              <a:rPr lang="fi-FI" dirty="0" smtClean="0"/>
              <a:t> (ei makeaa, mutta ei niin suolaista kuin valtamerissä)</a:t>
            </a:r>
          </a:p>
          <a:p>
            <a:r>
              <a:rPr lang="fi-FI" dirty="0" smtClean="0"/>
              <a:t>kasvi- ja eläinlajisto niukkaa</a:t>
            </a:r>
          </a:p>
          <a:p>
            <a:r>
              <a:rPr lang="fi-FI" dirty="0" smtClean="0"/>
              <a:t>herkkä vesistö ympäristössä tapahtuville muutoksille</a:t>
            </a:r>
            <a:endParaRPr lang="fi-FI" dirty="0"/>
          </a:p>
          <a:p>
            <a:r>
              <a:rPr lang="fi-FI" dirty="0" smtClean="0">
                <a:hlinkClick r:id="rId2"/>
              </a:rPr>
              <a:t>Itämeri ja ympäristön muuttuminen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96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4.2.2021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Kerro, miten ilmastonmuutos, rehevöityminen ja roskaantuminen (muovi) vaikuttavat Itämereen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Käytä tietolähteinä oppikirjaa (s.142-145) ja videota ”Itämeri ja ympäristön muuttuminen”, johon on linkki tässä esityksessä.</a:t>
            </a:r>
          </a:p>
          <a:p>
            <a:pPr marL="0" indent="0">
              <a:buNone/>
            </a:pPr>
            <a:r>
              <a:rPr lang="fi-FI" u="sng" dirty="0" smtClean="0"/>
              <a:t>Kirjoita pidempi teksti </a:t>
            </a:r>
            <a:r>
              <a:rPr lang="fi-FI" dirty="0" smtClean="0"/>
              <a:t>ja palauta se viimeistään 11.2.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 smtClean="0">
                <a:solidFill>
                  <a:srgbClr val="FF0000"/>
                </a:solidFill>
              </a:rPr>
              <a:t>Tämä tehtävä on yksi koetehtävä toisessa osa-kokeessa 11.2.!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FF0000"/>
                </a:solidFill>
              </a:rPr>
              <a:t>Portfolion palautus 11.2. mennessä!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dirty="0" smtClean="0"/>
              <a:t>Palauta sekä </a:t>
            </a:r>
            <a:r>
              <a:rPr lang="fi-FI" sz="3200" dirty="0" err="1" smtClean="0"/>
              <a:t>Kláran</a:t>
            </a:r>
            <a:r>
              <a:rPr lang="fi-FI" sz="3200" dirty="0" smtClean="0"/>
              <a:t> antamat että minun antamat tehtävät!</a:t>
            </a:r>
          </a:p>
          <a:p>
            <a:pPr marL="0" indent="0">
              <a:buNone/>
            </a:pPr>
            <a:r>
              <a:rPr lang="fi-FI" sz="3200" dirty="0" smtClean="0"/>
              <a:t>Palauta kaikki tehtävät tai ainakin mahdollisimman monta!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3200" dirty="0" smtClean="0"/>
              <a:t>Voit palauttaa</a:t>
            </a:r>
          </a:p>
          <a:p>
            <a:r>
              <a:rPr lang="fi-FI" sz="3200" dirty="0" err="1" smtClean="0"/>
              <a:t>vihkon</a:t>
            </a:r>
            <a:r>
              <a:rPr lang="fi-FI" sz="3200" dirty="0" smtClean="0"/>
              <a:t> tai paperit koulun postilaatikkoon</a:t>
            </a:r>
          </a:p>
          <a:p>
            <a:r>
              <a:rPr lang="fi-FI" sz="3200" dirty="0" smtClean="0"/>
              <a:t>sähköpostilla </a:t>
            </a:r>
            <a:r>
              <a:rPr lang="fi-FI" sz="3200" dirty="0" smtClean="0">
                <a:hlinkClick r:id="rId2"/>
              </a:rPr>
              <a:t>sakari.valtiala@kotka.fi</a:t>
            </a:r>
            <a:endParaRPr lang="fi-FI" sz="3200" dirty="0" smtClean="0"/>
          </a:p>
          <a:p>
            <a:r>
              <a:rPr lang="fi-FI" sz="3200" dirty="0" smtClean="0"/>
              <a:t>WhatsAppilla</a:t>
            </a:r>
          </a:p>
          <a:p>
            <a:endParaRPr lang="fi-FI" sz="3200" dirty="0" smtClean="0"/>
          </a:p>
          <a:p>
            <a:pPr marL="0" indent="0">
              <a:buNone/>
            </a:pPr>
            <a:r>
              <a:rPr lang="fi-FI" sz="3200" dirty="0" smtClean="0"/>
              <a:t>Muista laittaa aina oma nimesi tehtäviin, kun palautat niitä!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40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Joet yhdistävät järviä toisiinsa </a:t>
            </a:r>
            <a:r>
              <a:rPr lang="fi-FI" dirty="0" smtClean="0">
                <a:sym typeface="Wingdings" panose="05000000000000000000" pitchFamily="2" charset="2"/>
              </a:rPr>
              <a:t> syntyy </a:t>
            </a:r>
            <a:r>
              <a:rPr lang="fi-FI" sz="6000" b="1" spc="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vesistö</a:t>
            </a:r>
            <a:endParaRPr lang="fi-FI" sz="6000" b="1" spc="600" dirty="0">
              <a:solidFill>
                <a:srgbClr val="FF0000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867368"/>
            <a:ext cx="8438504" cy="4625795"/>
          </a:xfrm>
        </p:spPr>
      </p:pic>
    </p:spTree>
    <p:extLst>
      <p:ext uri="{BB962C8B-B14F-4D97-AF65-F5344CB8AC3E}">
        <p14:creationId xmlns:p14="http://schemas.microsoft.com/office/powerpoint/2010/main" val="19634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Pieni järvi on </a:t>
            </a:r>
            <a:r>
              <a:rPr lang="fi-FI" sz="5400" b="1" spc="600" dirty="0" smtClean="0">
                <a:solidFill>
                  <a:srgbClr val="FF0000"/>
                </a:solidFill>
              </a:rPr>
              <a:t>lampi</a:t>
            </a:r>
            <a:endParaRPr lang="fi-FI" sz="5400" b="1" spc="600" dirty="0">
              <a:solidFill>
                <a:srgbClr val="FF0000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81" y="1690688"/>
            <a:ext cx="8757612" cy="4926157"/>
          </a:xfrm>
        </p:spPr>
      </p:pic>
    </p:spTree>
    <p:extLst>
      <p:ext uri="{BB962C8B-B14F-4D97-AF65-F5344CB8AC3E}">
        <p14:creationId xmlns:p14="http://schemas.microsoft.com/office/powerpoint/2010/main" val="550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Kun ihmiset haluavat yhdistää järviä toisiinsa, rakennetaan </a:t>
            </a:r>
            <a:r>
              <a:rPr lang="fi-FI" sz="5400" b="1" spc="600" dirty="0" smtClean="0">
                <a:solidFill>
                  <a:srgbClr val="FF0000"/>
                </a:solidFill>
              </a:rPr>
              <a:t>kanava</a:t>
            </a:r>
            <a:endParaRPr lang="fi-FI" sz="5400" b="1" spc="600" dirty="0">
              <a:solidFill>
                <a:srgbClr val="FF0000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1722019"/>
            <a:ext cx="6317754" cy="4965107"/>
          </a:xfrm>
        </p:spPr>
      </p:pic>
    </p:spTree>
    <p:extLst>
      <p:ext uri="{BB962C8B-B14F-4D97-AF65-F5344CB8AC3E}">
        <p14:creationId xmlns:p14="http://schemas.microsoft.com/office/powerpoint/2010/main" val="20056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5400" b="1" spc="600" dirty="0" smtClean="0">
                <a:solidFill>
                  <a:srgbClr val="FF0000"/>
                </a:solidFill>
              </a:rPr>
              <a:t>Koski</a:t>
            </a:r>
            <a:r>
              <a:rPr lang="fi-FI" dirty="0" smtClean="0"/>
              <a:t> on joen kohta, jossa vesi virtaa nopeasti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64" y="1825624"/>
            <a:ext cx="6563955" cy="4929377"/>
          </a:xfrm>
        </p:spPr>
      </p:pic>
    </p:spTree>
    <p:extLst>
      <p:ext uri="{BB962C8B-B14F-4D97-AF65-F5344CB8AC3E}">
        <p14:creationId xmlns:p14="http://schemas.microsoft.com/office/powerpoint/2010/main" val="36718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Kun koski on niin jyrkkä, että vesi putoaa suoraan alaspäin, syntyy </a:t>
            </a:r>
            <a:r>
              <a:rPr lang="fi-FI" sz="5400" b="1" spc="300" dirty="0" smtClean="0">
                <a:solidFill>
                  <a:srgbClr val="FF0000"/>
                </a:solidFill>
              </a:rPr>
              <a:t>vesiputous</a:t>
            </a:r>
            <a:endParaRPr lang="fi-FI" sz="5400" b="1" spc="300" dirty="0">
              <a:solidFill>
                <a:srgbClr val="FF0000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825625"/>
            <a:ext cx="7429900" cy="4952058"/>
          </a:xfrm>
        </p:spPr>
      </p:pic>
    </p:spTree>
    <p:extLst>
      <p:ext uri="{BB962C8B-B14F-4D97-AF65-F5344CB8AC3E}">
        <p14:creationId xmlns:p14="http://schemas.microsoft.com/office/powerpoint/2010/main" val="863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5400" b="1" spc="600" dirty="0" smtClean="0">
                <a:solidFill>
                  <a:srgbClr val="FF0000"/>
                </a:solidFill>
              </a:rPr>
              <a:t>Lähde</a:t>
            </a:r>
            <a:r>
              <a:rPr lang="fi-FI" dirty="0" smtClean="0"/>
              <a:t> on paikka, jossa pohjavesi tulee maan sisältä maan pinnalle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127" y="1825624"/>
            <a:ext cx="8338341" cy="46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 smtClean="0"/>
              <a:t>Suomessa maahan sataneesta vedestä puolet imeytyy maaperään </a:t>
            </a:r>
            <a:r>
              <a:rPr lang="fi-FI" sz="5400" b="1" spc="600" dirty="0" smtClean="0">
                <a:solidFill>
                  <a:srgbClr val="FF0000"/>
                </a:solidFill>
              </a:rPr>
              <a:t>pohjavedeksi</a:t>
            </a:r>
            <a:endParaRPr lang="fi-FI" sz="5400" b="1" spc="600" dirty="0">
              <a:solidFill>
                <a:srgbClr val="FF0000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67" y="1659876"/>
            <a:ext cx="6801523" cy="5101142"/>
          </a:xfrm>
        </p:spPr>
      </p:pic>
    </p:spTree>
    <p:extLst>
      <p:ext uri="{BB962C8B-B14F-4D97-AF65-F5344CB8AC3E}">
        <p14:creationId xmlns:p14="http://schemas.microsoft.com/office/powerpoint/2010/main" val="17363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391</Words>
  <Application>Microsoft Office PowerPoint</Application>
  <PresentationFormat>Laajakuva</PresentationFormat>
  <Paragraphs>61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Office-teema</vt:lpstr>
      <vt:lpstr>Erilaisia vesiä ja vesistöjä</vt:lpstr>
      <vt:lpstr>PINTAVESI: järvet, joet, meret  POHJAVESI: maaperän vesi, lähteiden ja kaivojen vesi  Veden olomuodot</vt:lpstr>
      <vt:lpstr>Joet yhdistävät järviä toisiinsa  syntyy vesistö</vt:lpstr>
      <vt:lpstr>Pieni järvi on lampi</vt:lpstr>
      <vt:lpstr>Kun ihmiset haluavat yhdistää järviä toisiinsa, rakennetaan kanava</vt:lpstr>
      <vt:lpstr>Koski on joen kohta, jossa vesi virtaa nopeasti</vt:lpstr>
      <vt:lpstr>Kun koski on niin jyrkkä, että vesi putoaa suoraan alaspäin, syntyy vesiputous</vt:lpstr>
      <vt:lpstr>Lähde on paikka, jossa pohjavesi tulee maan sisältä maan pinnalle</vt:lpstr>
      <vt:lpstr>Suomessa maahan sataneesta vedestä puolet imeytyy maaperään pohjavedeksi</vt:lpstr>
      <vt:lpstr>Kaivossa on pohjavettä</vt:lpstr>
      <vt:lpstr>KAIVO</vt:lpstr>
      <vt:lpstr>Kumpi on parempaa vettä?</vt:lpstr>
      <vt:lpstr>PowerPoint-esitys</vt:lpstr>
      <vt:lpstr>PowerPoint-esitys</vt:lpstr>
      <vt:lpstr>Vesitorniin varastoidaan talousvettä</vt:lpstr>
      <vt:lpstr>Talousvesi Suomessa on puhdasta</vt:lpstr>
      <vt:lpstr>Valuma-alue on se alue vesistön ympärillä, josta vedet valuvat vesistöön.</vt:lpstr>
      <vt:lpstr>PowerPoint-esitys</vt:lpstr>
      <vt:lpstr>Kymijoen valuma-alue on suuri</vt:lpstr>
      <vt:lpstr>Valuma-alue vaikuttaa vesistön veden laatuun</vt:lpstr>
      <vt:lpstr>Valuma-alue vaikuttaa vesistön veden laatuun</vt:lpstr>
      <vt:lpstr>PowerPoint-esitys</vt:lpstr>
      <vt:lpstr>Itämeri</vt:lpstr>
      <vt:lpstr>Tehtävä 4.2.2021</vt:lpstr>
      <vt:lpstr>Portfolion palautus 11.2. mennessä!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Valtiala Sakari</dc:creator>
  <cp:lastModifiedBy>Valtiala Sakari</cp:lastModifiedBy>
  <cp:revision>16</cp:revision>
  <dcterms:created xsi:type="dcterms:W3CDTF">2021-02-02T12:12:31Z</dcterms:created>
  <dcterms:modified xsi:type="dcterms:W3CDTF">2021-02-04T11:36:51Z</dcterms:modified>
</cp:coreProperties>
</file>