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78" r:id="rId4"/>
    <p:sldId id="279" r:id="rId5"/>
    <p:sldId id="277" r:id="rId6"/>
    <p:sldId id="280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/>
    <p:restoredTop sz="94674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2AD535-8FC2-43FF-B2CD-F75FF2178095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F8D2D-B4BB-4FF6-B159-6B2317815E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4473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F8D2D-B4BB-4FF6-B159-6B2317815EB8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1498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2: Ihminen, ympäristö ja terveys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/>
              <a:t>Luku </a:t>
            </a:r>
            <a:r>
              <a:rPr lang="fi-FI" b="1" dirty="0" smtClean="0"/>
              <a:t>5: </a:t>
            </a:r>
            <a:r>
              <a:rPr lang="fi-FI" b="1" dirty="0"/>
              <a:t>Mediaympäristö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864096"/>
          </a:xfrm>
        </p:spPr>
        <p:txBody>
          <a:bodyPr>
            <a:noAutofit/>
          </a:bodyPr>
          <a:lstStyle/>
          <a:p>
            <a:r>
              <a:rPr lang="fi-FI" b="1" dirty="0" err="1"/>
              <a:t>Medioituva</a:t>
            </a:r>
            <a:r>
              <a:rPr lang="fi-FI" b="1" dirty="0"/>
              <a:t> ympäristö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0364" y="1124744"/>
            <a:ext cx="8363272" cy="5616624"/>
          </a:xfrm>
        </p:spPr>
        <p:txBody>
          <a:bodyPr>
            <a:normAutofit fontScale="70000" lnSpcReduction="20000"/>
          </a:bodyPr>
          <a:lstStyle/>
          <a:p>
            <a:r>
              <a:rPr lang="fi-FI" sz="3400" b="1" dirty="0"/>
              <a:t>mediaympäristö </a:t>
            </a:r>
            <a:r>
              <a:rPr lang="fi-FI" sz="3400" dirty="0" smtClean="0"/>
              <a:t>= viestintävälineet (esim. sanomalehdet</a:t>
            </a:r>
            <a:r>
              <a:rPr lang="fi-FI" sz="3400" dirty="0"/>
              <a:t>, </a:t>
            </a:r>
            <a:r>
              <a:rPr lang="fi-FI" sz="3400" dirty="0" smtClean="0"/>
              <a:t>televisio, mobiililaitteisiin </a:t>
            </a:r>
            <a:r>
              <a:rPr lang="fi-FI" sz="3400" dirty="0"/>
              <a:t>ladattavat sovellukset ja </a:t>
            </a:r>
            <a:r>
              <a:rPr lang="fi-FI" sz="3400" dirty="0" smtClean="0"/>
              <a:t>ohjelmat) </a:t>
            </a:r>
            <a:r>
              <a:rPr lang="fi-FI" sz="3400" dirty="0"/>
              <a:t>sekä niiden tuottamat </a:t>
            </a:r>
            <a:r>
              <a:rPr lang="fi-FI" sz="3400" dirty="0" smtClean="0"/>
              <a:t>sisällöt (esim. musiikki</a:t>
            </a:r>
            <a:r>
              <a:rPr lang="fi-FI" sz="3400" dirty="0"/>
              <a:t>, elokuvat, uutiset </a:t>
            </a:r>
            <a:r>
              <a:rPr lang="fi-FI" sz="3400" dirty="0" smtClean="0"/>
              <a:t>käyttäjien </a:t>
            </a:r>
            <a:r>
              <a:rPr lang="fi-FI" sz="3400" dirty="0"/>
              <a:t>terveydentilasta kerätty tieto </a:t>
            </a:r>
            <a:r>
              <a:rPr lang="fi-FI" sz="3400" dirty="0" smtClean="0"/>
              <a:t>) </a:t>
            </a:r>
            <a:endParaRPr lang="fi-FI" sz="3400" dirty="0"/>
          </a:p>
          <a:p>
            <a:r>
              <a:rPr lang="fi-FI" sz="3400" b="1" dirty="0" err="1"/>
              <a:t>medioituminen</a:t>
            </a:r>
            <a:r>
              <a:rPr lang="fi-FI" sz="3400" b="1" dirty="0"/>
              <a:t> </a:t>
            </a:r>
            <a:r>
              <a:rPr lang="fi-FI" sz="3400" dirty="0"/>
              <a:t>= median merkityksen kasvaminen arjessa</a:t>
            </a:r>
          </a:p>
          <a:p>
            <a:pPr lvl="1"/>
            <a:r>
              <a:rPr lang="fi-FI" dirty="0"/>
              <a:t>mediavälineiden ja -sisältöjen käyttö lisääntyy</a:t>
            </a:r>
          </a:p>
          <a:p>
            <a:pPr lvl="1"/>
            <a:r>
              <a:rPr lang="fi-FI" dirty="0"/>
              <a:t>ihmisten välinen vuorovaikutus tapahtuu usein median välityksellä</a:t>
            </a:r>
          </a:p>
          <a:p>
            <a:pPr marL="457200" lvl="1" indent="0">
              <a:buNone/>
            </a:pPr>
            <a:r>
              <a:rPr lang="fi-FI" dirty="0"/>
              <a:t>	→ mediahuomion saamisesta on tullut tärkeä vaikuttamisen keino </a:t>
            </a:r>
          </a:p>
          <a:p>
            <a:endParaRPr lang="fi-FI" sz="2800" dirty="0"/>
          </a:p>
          <a:p>
            <a:r>
              <a:rPr lang="fi-FI" sz="3400" u="sng" dirty="0"/>
              <a:t>mediataidot</a:t>
            </a:r>
            <a:r>
              <a:rPr lang="fi-FI" sz="3400" dirty="0"/>
              <a:t> </a:t>
            </a:r>
            <a:r>
              <a:rPr lang="fi-FI" sz="3400" dirty="0" smtClean="0"/>
              <a:t>kansalaisen </a:t>
            </a:r>
            <a:r>
              <a:rPr lang="fi-FI" sz="3400" dirty="0"/>
              <a:t>perustaitoja </a:t>
            </a:r>
          </a:p>
          <a:p>
            <a:pPr marL="857250" lvl="1" indent="-457200"/>
            <a:r>
              <a:rPr lang="fi-FI" sz="2900" dirty="0"/>
              <a:t>kyky lukea, tuottaa ja tulkita erilaisia mediasisältöjä</a:t>
            </a:r>
          </a:p>
          <a:p>
            <a:pPr marL="857250" lvl="1" indent="-457200"/>
            <a:r>
              <a:rPr lang="fi-FI" sz="2900" dirty="0"/>
              <a:t>kriittisyys: </a:t>
            </a:r>
          </a:p>
          <a:p>
            <a:pPr marL="1257300" lvl="2" indent="-457200"/>
            <a:r>
              <a:rPr lang="fi-FI" dirty="0"/>
              <a:t>Kuka viestii?</a:t>
            </a:r>
          </a:p>
          <a:p>
            <a:pPr marL="1257300" lvl="2" indent="-457200"/>
            <a:r>
              <a:rPr lang="fi-FI" dirty="0"/>
              <a:t>Mitä viestitään?</a:t>
            </a:r>
          </a:p>
          <a:p>
            <a:pPr marL="1257300" lvl="2" indent="-457200"/>
            <a:r>
              <a:rPr lang="fi-FI" dirty="0"/>
              <a:t>Miksi viestitään?</a:t>
            </a:r>
          </a:p>
          <a:p>
            <a:pPr marL="1257300" lvl="2" indent="-457200"/>
            <a:r>
              <a:rPr lang="fi-FI" dirty="0"/>
              <a:t>Kenelle viesti on suunnattu? </a:t>
            </a:r>
          </a:p>
          <a:p>
            <a:pPr marL="1257300" lvl="2" indent="-457200"/>
            <a:r>
              <a:rPr lang="fi-FI" dirty="0"/>
              <a:t>Mitä jätetään sanomatta? </a:t>
            </a:r>
          </a:p>
          <a:p>
            <a:pPr marL="857250" lvl="1" indent="-457200"/>
            <a:r>
              <a:rPr lang="fi-FI" dirty="0"/>
              <a:t>kyky toimia turvallisesti ja tarkoituksenmukaisesti mediassa</a:t>
            </a:r>
          </a:p>
          <a:p>
            <a:pPr marL="1257300" lvl="2" indent="-457200"/>
            <a:endParaRPr lang="fi-FI" sz="2100" dirty="0"/>
          </a:p>
          <a:p>
            <a:pPr marL="1257300" lvl="3" indent="0">
              <a:buNone/>
            </a:pPr>
            <a:endParaRPr lang="fi-FI" dirty="0"/>
          </a:p>
          <a:p>
            <a:pPr marL="40005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CE4A8F4-BE05-4F2B-BFC9-09868CE7DBD3}"/>
              </a:ext>
            </a:extLst>
          </p:cNvPr>
          <p:cNvSpPr txBox="1">
            <a:spLocks/>
          </p:cNvSpPr>
          <p:nvPr/>
        </p:nvSpPr>
        <p:spPr>
          <a:xfrm>
            <a:off x="0" y="260648"/>
            <a:ext cx="9144000" cy="86409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dirty="0"/>
              <a:t>Mediankäytön terveysvaikutukset (1/2)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="" xmlns:a16="http://schemas.microsoft.com/office/drawing/2014/main" id="{4BE433E6-98FB-4279-9003-F46554D1624C}"/>
              </a:ext>
            </a:extLst>
          </p:cNvPr>
          <p:cNvSpPr txBox="1">
            <a:spLocks/>
          </p:cNvSpPr>
          <p:nvPr/>
        </p:nvSpPr>
        <p:spPr>
          <a:xfrm>
            <a:off x="390364" y="1287287"/>
            <a:ext cx="8363272" cy="5400600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fi-FI" sz="9600" dirty="0"/>
              <a:t>kokonaisuuden </a:t>
            </a:r>
            <a:r>
              <a:rPr lang="fi-FI" sz="9600" dirty="0" smtClean="0"/>
              <a:t>kannalta </a:t>
            </a:r>
            <a:r>
              <a:rPr lang="fi-FI" sz="9600" dirty="0"/>
              <a:t>tärkeä huomioida, </a:t>
            </a:r>
            <a:r>
              <a:rPr lang="fi-FI" sz="9600" u="sng" dirty="0"/>
              <a:t>millaisia vaikutuksia </a:t>
            </a:r>
            <a:r>
              <a:rPr lang="fi-FI" sz="9600" dirty="0"/>
              <a:t>mediankäytöllä on yksilön arkeen ja miten suuren osan media siitä vie</a:t>
            </a:r>
          </a:p>
          <a:p>
            <a:pPr marL="400050" lvl="1" indent="0">
              <a:buNone/>
            </a:pPr>
            <a:r>
              <a:rPr lang="fi-FI" sz="2500" dirty="0"/>
              <a:t>	</a:t>
            </a:r>
            <a:r>
              <a:rPr lang="fi-FI" sz="8000" dirty="0"/>
              <a:t>→  liikunta-, ravitsemus- ja unisuositusten mahdollinen 	     	      laiminlyönti ja elämäntapojen huonontuminen</a:t>
            </a:r>
          </a:p>
          <a:p>
            <a:pPr marL="400050" lvl="1" indent="0">
              <a:buNone/>
            </a:pPr>
            <a:r>
              <a:rPr lang="fi-FI" sz="8000" dirty="0"/>
              <a:t>	→  myös elämäntapojen parantuminen </a:t>
            </a:r>
            <a:r>
              <a:rPr lang="fi-FI" sz="8000" dirty="0" smtClean="0"/>
              <a:t>mahdollista</a:t>
            </a:r>
            <a:endParaRPr lang="fi-FI" sz="8000" dirty="0"/>
          </a:p>
          <a:p>
            <a:pPr marL="400050" lvl="1" indent="0">
              <a:buNone/>
            </a:pPr>
            <a:endParaRPr lang="fi-FI" sz="7100" dirty="0"/>
          </a:p>
          <a:p>
            <a:pPr marL="400050" lvl="1" indent="0">
              <a:buNone/>
            </a:pPr>
            <a:endParaRPr lang="fi-FI" sz="2500" dirty="0"/>
          </a:p>
          <a:p>
            <a:r>
              <a:rPr lang="fi-FI" sz="9600" u="sng" dirty="0"/>
              <a:t>positiivisia</a:t>
            </a:r>
            <a:r>
              <a:rPr lang="fi-FI" sz="9600" dirty="0"/>
              <a:t> vaikutuksia:</a:t>
            </a:r>
          </a:p>
          <a:p>
            <a:pPr lvl="1"/>
            <a:r>
              <a:rPr lang="fi-FI" sz="8000" dirty="0"/>
              <a:t>erilaiset liikuntapelit ja </a:t>
            </a:r>
            <a:r>
              <a:rPr lang="fi-FI" sz="8000" dirty="0" smtClean="0"/>
              <a:t>-sovellukset </a:t>
            </a:r>
            <a:r>
              <a:rPr lang="fi-FI" sz="8000" dirty="0"/>
              <a:t>kehittävät mm. motoriikkaa ja voivat motivoida liikkumaan aktiivisesti </a:t>
            </a:r>
          </a:p>
          <a:p>
            <a:pPr lvl="1"/>
            <a:r>
              <a:rPr lang="fi-FI" sz="8000" dirty="0"/>
              <a:t>uusien kontaktien luominen, ystävyyssuhteiden ylläpitäminen ja vertaistuki kohentavat </a:t>
            </a:r>
            <a:r>
              <a:rPr lang="fi-FI" sz="8000" dirty="0" err="1"/>
              <a:t>psykososiaalista</a:t>
            </a:r>
            <a:r>
              <a:rPr lang="fi-FI" sz="8000" dirty="0"/>
              <a:t> terveyttä</a:t>
            </a:r>
          </a:p>
          <a:p>
            <a:pPr lvl="1"/>
            <a:r>
              <a:rPr lang="fi-FI" sz="8000" dirty="0"/>
              <a:t>oman itsensä kehittäminen ja uuden oppiminen tukevat kognitiivista terveyttä</a:t>
            </a:r>
          </a:p>
          <a:p>
            <a:pPr lvl="1"/>
            <a:r>
              <a:rPr lang="fi-FI" sz="8000" dirty="0"/>
              <a:t>tiedonsaanti mm. terveysaiheista helpottuu, mikä lisää terveysosaamista </a:t>
            </a:r>
          </a:p>
          <a:p>
            <a:pPr lvl="1"/>
            <a:r>
              <a:rPr lang="fi-FI" sz="8000" dirty="0"/>
              <a:t>pelit ja sosiaalinen media sekä digitaalisissa ympäristöissä toimiminen valmentavat työelämään   </a:t>
            </a:r>
          </a:p>
          <a:p>
            <a:endParaRPr lang="fi-FI" sz="9200" dirty="0"/>
          </a:p>
          <a:p>
            <a:pPr marL="1257300" lvl="2" indent="-457200"/>
            <a:endParaRPr lang="fi-FI" sz="9200" dirty="0"/>
          </a:p>
          <a:p>
            <a:pPr marL="1257300" lvl="3" indent="0">
              <a:buFont typeface="Arial" panose="020B0604020202020204" pitchFamily="34" charset="0"/>
              <a:buNone/>
            </a:pPr>
            <a:endParaRPr lang="fi-FI" dirty="0"/>
          </a:p>
          <a:p>
            <a:pPr marL="400050" lvl="1" indent="0">
              <a:buFont typeface="Arial" panose="020B0604020202020204" pitchFamily="34" charset="0"/>
              <a:buNone/>
            </a:pPr>
            <a:endParaRPr lang="fi-FI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04014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FF9AE3B-C52A-45C9-84B7-FD2DFF8EA7DF}"/>
              </a:ext>
            </a:extLst>
          </p:cNvPr>
          <p:cNvSpPr txBox="1">
            <a:spLocks/>
          </p:cNvSpPr>
          <p:nvPr/>
        </p:nvSpPr>
        <p:spPr>
          <a:xfrm>
            <a:off x="0" y="476672"/>
            <a:ext cx="9144000" cy="86409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dirty="0"/>
              <a:t>Mediankäytön terveysvaikutukset (2/2)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="" xmlns:a16="http://schemas.microsoft.com/office/drawing/2014/main" id="{B8A03B98-9071-4521-A000-5EB669F617EA}"/>
              </a:ext>
            </a:extLst>
          </p:cNvPr>
          <p:cNvSpPr txBox="1">
            <a:spLocks/>
          </p:cNvSpPr>
          <p:nvPr/>
        </p:nvSpPr>
        <p:spPr>
          <a:xfrm>
            <a:off x="390364" y="1412776"/>
            <a:ext cx="8363272" cy="4464496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900" u="sng" dirty="0"/>
              <a:t>negatiivisia</a:t>
            </a:r>
            <a:r>
              <a:rPr lang="fi-FI" sz="2900" dirty="0"/>
              <a:t> vaikutuksia:</a:t>
            </a:r>
          </a:p>
          <a:p>
            <a:pPr marL="857250" lvl="1" indent="-457200"/>
            <a:r>
              <a:rPr lang="fi-FI" sz="2500" dirty="0"/>
              <a:t>liiallinen istuminen ja huono ergonomia voivat aiheuttaa mm. niska- ja hartiavaivoja sekä johtaa pitkän ajan kuluessa fyysisen terveyden ja toimintakyvyn heikkenemiseen</a:t>
            </a:r>
          </a:p>
          <a:p>
            <a:pPr marL="857250" lvl="1" indent="-457200"/>
            <a:r>
              <a:rPr lang="fi-FI" sz="2500" dirty="0"/>
              <a:t>mobiililaitteiden sinivalo voi vaikuttaa vireystilaan ja aiheuttaa uniongelmia, joista seuraa mm. päiväväsymystä </a:t>
            </a:r>
          </a:p>
          <a:p>
            <a:pPr marL="857250" lvl="1" indent="-457200"/>
            <a:r>
              <a:rPr lang="fi-FI" sz="2500" dirty="0"/>
              <a:t>liiallinen pelaaminen tai esim. yksilön ikätasoon sopimaton sisältö, kuten väkivalta tai päihteiden käytön ihannointi, voivat aiheuttaa mm. ärtyneisyyttä, pelkoja, keskittymiskyvyn heikkenemistä ja sosiaalisia ongelmia</a:t>
            </a:r>
          </a:p>
          <a:p>
            <a:pPr marL="857250" lvl="1" indent="-457200"/>
            <a:r>
              <a:rPr lang="fi-FI" sz="2500" dirty="0"/>
              <a:t>mediaan voi kehittyä riippuvuus </a:t>
            </a:r>
          </a:p>
          <a:p>
            <a:pPr marL="1257300" lvl="2" indent="-457200"/>
            <a:endParaRPr lang="fi-FI" sz="2100" dirty="0"/>
          </a:p>
          <a:p>
            <a:pPr marL="1257300" lvl="3" indent="0">
              <a:buFont typeface="Arial" panose="020B0604020202020204" pitchFamily="34" charset="0"/>
              <a:buNone/>
            </a:pPr>
            <a:endParaRPr lang="fi-FI" dirty="0"/>
          </a:p>
          <a:p>
            <a:pPr marL="400050" lvl="1" indent="0">
              <a:buFont typeface="Arial" panose="020B0604020202020204" pitchFamily="34" charset="0"/>
              <a:buNone/>
            </a:pPr>
            <a:endParaRPr lang="fi-FI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63558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530086"/>
            <a:ext cx="9144000" cy="107099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Terveys mediassa (1/2)</a:t>
            </a:r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467544" y="1545634"/>
            <a:ext cx="8502116" cy="5157192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900" dirty="0"/>
              <a:t>terveys ja hyvinvointi </a:t>
            </a:r>
            <a:r>
              <a:rPr lang="fi-FI" sz="3900" dirty="0" smtClean="0"/>
              <a:t>suosituimpia </a:t>
            </a:r>
            <a:r>
              <a:rPr lang="fi-FI" sz="3900" dirty="0"/>
              <a:t>aiheita mediassa </a:t>
            </a:r>
          </a:p>
          <a:p>
            <a:r>
              <a:rPr lang="fi-FI" sz="3900" dirty="0"/>
              <a:t>medialla </a:t>
            </a:r>
            <a:r>
              <a:rPr lang="fi-FI" sz="3900" dirty="0" smtClean="0"/>
              <a:t>nykyisin </a:t>
            </a:r>
            <a:r>
              <a:rPr lang="fi-FI" sz="3900" dirty="0"/>
              <a:t>suuri vaikutus ihmisten elämään</a:t>
            </a:r>
          </a:p>
          <a:p>
            <a:pPr marL="457200" lvl="1" indent="0">
              <a:buNone/>
            </a:pPr>
            <a:r>
              <a:rPr lang="fi-FI" sz="2600" dirty="0"/>
              <a:t>	</a:t>
            </a:r>
            <a:r>
              <a:rPr lang="fi-FI" sz="2900" dirty="0"/>
              <a:t>→ </a:t>
            </a:r>
            <a:r>
              <a:rPr lang="fi-FI" sz="3300" dirty="0"/>
              <a:t>muokkaa mm. ihmisten käsityksiä ihmisyydestä, 	 	 	    ihmisyhteisöistä sekä terveydestä ja hyvinvoinnista </a:t>
            </a:r>
          </a:p>
          <a:p>
            <a:r>
              <a:rPr lang="fi-FI" sz="3900" dirty="0"/>
              <a:t>terveystiedon tuottajia </a:t>
            </a:r>
            <a:r>
              <a:rPr lang="fi-FI" sz="3900" dirty="0" smtClean="0"/>
              <a:t>paljon</a:t>
            </a:r>
            <a:r>
              <a:rPr lang="fi-FI" sz="3900" dirty="0"/>
              <a:t>: terveydenhuoltoalan ammattilaiset, järjestöt, lääketeollisuus, mainostajat ja tavalliset kansalaiset </a:t>
            </a:r>
          </a:p>
          <a:p>
            <a:r>
              <a:rPr lang="fi-FI" sz="3900" dirty="0"/>
              <a:t>terveydestä </a:t>
            </a:r>
            <a:r>
              <a:rPr lang="fi-FI" sz="3900" dirty="0" smtClean="0"/>
              <a:t>saatavilla </a:t>
            </a:r>
            <a:r>
              <a:rPr lang="fi-FI" sz="3900" dirty="0"/>
              <a:t>runsaasti ristiriitaista tietoa</a:t>
            </a:r>
          </a:p>
          <a:p>
            <a:pPr lvl="1"/>
            <a:r>
              <a:rPr lang="fi-FI" sz="3300" dirty="0"/>
              <a:t>tieteellinen tieto – kokemustieto tai yksittäiset mielipiteet</a:t>
            </a:r>
          </a:p>
          <a:p>
            <a:r>
              <a:rPr lang="fi-FI" sz="3900" b="1" dirty="0"/>
              <a:t>m</a:t>
            </a:r>
            <a:r>
              <a:rPr lang="fi-FI" sz="3900" b="1" dirty="0" smtClean="0"/>
              <a:t>ediakriittisyys =</a:t>
            </a:r>
            <a:r>
              <a:rPr lang="fi-FI" sz="3900" dirty="0"/>
              <a:t> </a:t>
            </a:r>
            <a:r>
              <a:rPr lang="fi-FI" sz="3900" dirty="0" smtClean="0"/>
              <a:t>tietoa </a:t>
            </a:r>
            <a:r>
              <a:rPr lang="fi-FI" sz="3900" dirty="0"/>
              <a:t>tarkastellaan kriittisen kyseenalaistavasti ja uteliaasti </a:t>
            </a:r>
          </a:p>
          <a:p>
            <a:pPr lvl="1"/>
            <a:r>
              <a:rPr lang="fi-FI" sz="3300" dirty="0"/>
              <a:t>huomioidaan mm. sisällöntuottajan asiantuntijuus, puolueettomuus sekä sisällön oikeellisuus ja ajantasaisuus </a:t>
            </a:r>
          </a:p>
          <a:p>
            <a:pPr marL="0" indent="0">
              <a:buNone/>
            </a:pPr>
            <a:endParaRPr lang="fi-FI" sz="3300" dirty="0"/>
          </a:p>
          <a:p>
            <a:pPr marL="400050" lvl="1" indent="0">
              <a:buFont typeface="Arial" panose="020B0604020202020204" pitchFamily="34" charset="0"/>
              <a:buNone/>
            </a:pPr>
            <a:endParaRPr lang="fi-FI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6358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A5E1ED0-4E96-4F38-9D1E-05DBC43700EF}"/>
              </a:ext>
            </a:extLst>
          </p:cNvPr>
          <p:cNvSpPr txBox="1">
            <a:spLocks/>
          </p:cNvSpPr>
          <p:nvPr/>
        </p:nvSpPr>
        <p:spPr>
          <a:xfrm>
            <a:off x="0" y="530086"/>
            <a:ext cx="9144000" cy="107099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Terveys mediassa (2/2)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="" xmlns:a16="http://schemas.microsoft.com/office/drawing/2014/main" id="{E218E390-6BE1-4678-A170-28D8AEADCAA9}"/>
              </a:ext>
            </a:extLst>
          </p:cNvPr>
          <p:cNvSpPr txBox="1">
            <a:spLocks/>
          </p:cNvSpPr>
          <p:nvPr/>
        </p:nvSpPr>
        <p:spPr>
          <a:xfrm>
            <a:off x="467544" y="1545634"/>
            <a:ext cx="8502116" cy="4907702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900" dirty="0"/>
              <a:t>media voi vahvistaa </a:t>
            </a:r>
            <a:r>
              <a:rPr lang="fi-FI" sz="3900" b="1" dirty="0" err="1"/>
              <a:t>medikalisaatiota</a:t>
            </a:r>
            <a:r>
              <a:rPr lang="fi-FI" sz="3900" dirty="0"/>
              <a:t> eli lääke-tieteellistymistä ja lääketieteellisen hoidon laajenemista uusiin ja arkipäiväisiin ilmiöihin</a:t>
            </a:r>
          </a:p>
          <a:p>
            <a:pPr lvl="1"/>
            <a:r>
              <a:rPr lang="fi-FI" sz="3300" dirty="0"/>
              <a:t>myös </a:t>
            </a:r>
            <a:r>
              <a:rPr lang="fi-FI" sz="3300" b="1" dirty="0" err="1"/>
              <a:t>paramedikalisaatio</a:t>
            </a:r>
            <a:r>
              <a:rPr lang="fi-FI" sz="3300" dirty="0"/>
              <a:t> eli yhteiskunnan ulkopuolelle jäävät terveyskäsitykset ja hoidot voivat saada runsaasti huomiota</a:t>
            </a:r>
          </a:p>
          <a:p>
            <a:r>
              <a:rPr lang="fi-FI" sz="3900" u="sng" dirty="0"/>
              <a:t>sosiaalinen </a:t>
            </a:r>
            <a:r>
              <a:rPr lang="fi-FI" sz="3900" u="sng" dirty="0" smtClean="0"/>
              <a:t>media</a:t>
            </a:r>
            <a:r>
              <a:rPr lang="fi-FI" sz="3900" dirty="0" smtClean="0"/>
              <a:t> </a:t>
            </a:r>
            <a:r>
              <a:rPr lang="fi-FI" sz="3900" dirty="0"/>
              <a:t>nykyisin tärkeä terveysviestinnän kanava</a:t>
            </a:r>
          </a:p>
          <a:p>
            <a:pPr lvl="1"/>
            <a:r>
              <a:rPr lang="fi-FI" sz="3300" dirty="0"/>
              <a:t>mm. blogit, keskustelupalstat ja kuvien jakopalvelut</a:t>
            </a:r>
          </a:p>
          <a:p>
            <a:pPr lvl="1"/>
            <a:r>
              <a:rPr lang="fi-FI" sz="3300" dirty="0"/>
              <a:t>mielipiteitä, neuvoja ja tukea ystäviltä ja tuntemattomilta ihmisiltä</a:t>
            </a:r>
          </a:p>
          <a:p>
            <a:pPr lvl="1"/>
            <a:r>
              <a:rPr lang="fi-FI" sz="3300" dirty="0"/>
              <a:t>tietoa terveysasioista</a:t>
            </a:r>
          </a:p>
          <a:p>
            <a:pPr lvl="1"/>
            <a:r>
              <a:rPr lang="fi-FI" sz="3300" dirty="0"/>
              <a:t>itsensä ilmaisu ja omien kokemusten jakaminen</a:t>
            </a:r>
          </a:p>
          <a:p>
            <a:pPr lvl="1"/>
            <a:r>
              <a:rPr lang="fi-FI" sz="3300" dirty="0"/>
              <a:t>sosiaalisen pääoman vahvistuminen </a:t>
            </a:r>
          </a:p>
          <a:p>
            <a:pPr marL="0" indent="0">
              <a:buNone/>
            </a:pPr>
            <a:endParaRPr lang="fi-FI" sz="3300" dirty="0"/>
          </a:p>
          <a:p>
            <a:pPr marL="400050" lvl="1" indent="0">
              <a:buFont typeface="Arial" panose="020B0604020202020204" pitchFamily="34" charset="0"/>
              <a:buNone/>
            </a:pPr>
            <a:endParaRPr lang="fi-FI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0743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251</Words>
  <Application>Microsoft Office PowerPoint</Application>
  <PresentationFormat>Näytössä katseltava diaesitys (4:3)</PresentationFormat>
  <Paragraphs>64</Paragraphs>
  <Slides>6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Terve 2: Ihminen, ympäristö ja terveys</vt:lpstr>
      <vt:lpstr>Medioituva ympäristö </vt:lpstr>
      <vt:lpstr>PowerPoint-esitys</vt:lpstr>
      <vt:lpstr>PowerPoint-esitys</vt:lpstr>
      <vt:lpstr>PowerPoint-esitys</vt:lpstr>
      <vt:lpstr>PowerPoint-esitys</vt:lpstr>
    </vt:vector>
  </TitlesOfParts>
  <Company>University of Jyväskylä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oppilas lukio</cp:lastModifiedBy>
  <cp:revision>122</cp:revision>
  <dcterms:created xsi:type="dcterms:W3CDTF">2017-06-09T06:02:13Z</dcterms:created>
  <dcterms:modified xsi:type="dcterms:W3CDTF">2017-08-24T20:02:42Z</dcterms:modified>
</cp:coreProperties>
</file>