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78" r:id="rId4"/>
    <p:sldId id="279" r:id="rId5"/>
    <p:sldId id="277" r:id="rId6"/>
    <p:sldId id="280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154" d="100"/>
          <a:sy n="154" d="100"/>
        </p:scale>
        <p:origin x="127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49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63C1F321-BB96-4700-B3CE-1A615606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FA1AD64-F15F-417D-956C-B2C211FC9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88" y="0"/>
            <a:ext cx="4548176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5F3C79B0-E0DE-407E-B550-3FDEB67B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A1A2DFA8-F321-4204-9B31-A3713BC652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2281" y="841664"/>
            <a:ext cx="3655995" cy="5156800"/>
          </a:xfrm>
        </p:spPr>
        <p:txBody>
          <a:bodyPr anchor="ctr">
            <a:normAutofit/>
          </a:bodyPr>
          <a:lstStyle/>
          <a:p>
            <a:pPr algn="l"/>
            <a:r>
              <a:rPr lang="fi-FI" sz="4200" b="1">
                <a:solidFill>
                  <a:schemeClr val="bg1"/>
                </a:solidFill>
              </a:rPr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01015" y="841664"/>
            <a:ext cx="3650704" cy="5156800"/>
          </a:xfrm>
        </p:spPr>
        <p:txBody>
          <a:bodyPr anchor="ctr">
            <a:normAutofit/>
          </a:bodyPr>
          <a:lstStyle/>
          <a:p>
            <a:pPr algn="l"/>
            <a:r>
              <a:rPr lang="fi-FI" b="1">
                <a:solidFill>
                  <a:schemeClr val="tx2"/>
                </a:solidFill>
              </a:rPr>
              <a:t>Luku 5: Mediaympäristö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Slide Background Fill">
            <a:extLst>
              <a:ext uri="{FF2B5EF4-FFF2-40B4-BE49-F238E27FC236}">
                <a16:creationId xmlns:a16="http://schemas.microsoft.com/office/drawing/2014/main" id="{44D65982-4F00-4330-8DAA-DE6A9E4D6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olor Cover">
            <a:extLst>
              <a:ext uri="{FF2B5EF4-FFF2-40B4-BE49-F238E27FC236}">
                <a16:creationId xmlns:a16="http://schemas.microsoft.com/office/drawing/2014/main" id="{009115B9-5BFD-478D-9C87-29ADB3AF1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8" name="Group 32">
            <a:extLst>
              <a:ext uri="{FF2B5EF4-FFF2-40B4-BE49-F238E27FC236}">
                <a16:creationId xmlns:a16="http://schemas.microsoft.com/office/drawing/2014/main" id="{8D57F946-2E03-4DE1-91F8-25BEDC663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-2"/>
            <a:ext cx="2601175" cy="6858000"/>
            <a:chOff x="651279" y="598259"/>
            <a:chExt cx="10889442" cy="5680742"/>
          </a:xfrm>
        </p:grpSpPr>
        <p:sp>
          <p:nvSpPr>
            <p:cNvPr id="49" name="Color">
              <a:extLst>
                <a:ext uri="{FF2B5EF4-FFF2-40B4-BE49-F238E27FC236}">
                  <a16:creationId xmlns:a16="http://schemas.microsoft.com/office/drawing/2014/main" id="{1598881B-E007-4AAF-BA50-0AD6182192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Color">
              <a:extLst>
                <a:ext uri="{FF2B5EF4-FFF2-40B4-BE49-F238E27FC236}">
                  <a16:creationId xmlns:a16="http://schemas.microsoft.com/office/drawing/2014/main" id="{87A6DD9E-16A5-46AE-A522-D46D6BEDF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1" name="Group 3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52" name="Freeform: Shape 3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3" name="Freeform: Shape 3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4" name="Freeform: Shape 3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5" name="Freeform: Shape 4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6" name="Freeform: Shape 4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7" name="Freeform: Shape 4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8" name="Freeform: Shape 4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994410" y="1947672"/>
            <a:ext cx="4471416" cy="2788920"/>
          </a:xfrm>
        </p:spPr>
        <p:txBody>
          <a:bodyPr anchor="ctr">
            <a:normAutofit/>
          </a:bodyPr>
          <a:lstStyle/>
          <a:p>
            <a:pPr algn="l"/>
            <a:r>
              <a:rPr lang="fi-FI" sz="4200" b="1">
                <a:solidFill>
                  <a:schemeClr val="bg1"/>
                </a:solidFill>
              </a:rPr>
              <a:t>Medioituva ympäristö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53301" y="841247"/>
            <a:ext cx="5158408" cy="51206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 b="1">
                <a:solidFill>
                  <a:schemeClr val="tx2"/>
                </a:solidFill>
              </a:rPr>
              <a:t>mediaympäristö </a:t>
            </a:r>
            <a:r>
              <a:rPr lang="fi-FI" sz="1500">
                <a:solidFill>
                  <a:schemeClr val="tx2"/>
                </a:solidFill>
              </a:rPr>
              <a:t>= viestintävälineet (esim. sanomalehdet, televisio, mobiililaitteisiin ladattavat sovellukset ja ohjelmat) sekä niiden tuottamat sisällöt (esim. musiikki, elokuvat, uutiset käyttäjien terveydentilasta kerätty tieto ) </a:t>
            </a:r>
          </a:p>
          <a:p>
            <a:pPr>
              <a:lnSpc>
                <a:spcPct val="90000"/>
              </a:lnSpc>
            </a:pPr>
            <a:r>
              <a:rPr lang="fi-FI" sz="1500" b="1">
                <a:solidFill>
                  <a:schemeClr val="tx2"/>
                </a:solidFill>
              </a:rPr>
              <a:t>medioituminen </a:t>
            </a:r>
            <a:r>
              <a:rPr lang="fi-FI" sz="1500">
                <a:solidFill>
                  <a:schemeClr val="tx2"/>
                </a:solidFill>
              </a:rPr>
              <a:t>= median merkityksen kasvaminen arjessa</a:t>
            </a:r>
          </a:p>
          <a:p>
            <a:pPr lvl="1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mediavälineiden ja -sisältöjen käyttö lisääntyy</a:t>
            </a:r>
          </a:p>
          <a:p>
            <a:pPr lvl="1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ihmisten välinen vuorovaikutus tapahtuu usein median välityksellä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1500">
                <a:solidFill>
                  <a:schemeClr val="tx2"/>
                </a:solidFill>
              </a:rPr>
              <a:t>	→ mediahuomion saamisesta on tullut tärkeä vaikuttamisen keino </a:t>
            </a:r>
          </a:p>
          <a:p>
            <a:pPr>
              <a:lnSpc>
                <a:spcPct val="90000"/>
              </a:lnSpc>
            </a:pPr>
            <a:endParaRPr lang="fi-FI" sz="150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500" u="sng">
                <a:solidFill>
                  <a:schemeClr val="tx2"/>
                </a:solidFill>
              </a:rPr>
              <a:t>mediataidot</a:t>
            </a:r>
            <a:r>
              <a:rPr lang="fi-FI" sz="1500">
                <a:solidFill>
                  <a:schemeClr val="tx2"/>
                </a:solidFill>
              </a:rPr>
              <a:t> kansalaisen perustaitoja 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kyky lukea, tuottaa ja tulkita erilaisia mediasisältöjä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kriittisyys: </a:t>
            </a:r>
          </a:p>
          <a:p>
            <a:pPr marL="1257300" lvl="2" indent="-457200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Kuka viestii?</a:t>
            </a:r>
          </a:p>
          <a:p>
            <a:pPr marL="1257300" lvl="2" indent="-457200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Mitä viestitään?</a:t>
            </a:r>
          </a:p>
          <a:p>
            <a:pPr marL="1257300" lvl="2" indent="-457200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Miksi viestitään?</a:t>
            </a:r>
          </a:p>
          <a:p>
            <a:pPr marL="1257300" lvl="2" indent="-457200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Kenelle viesti on suunnattu? </a:t>
            </a:r>
          </a:p>
          <a:p>
            <a:pPr marL="1257300" lvl="2" indent="-457200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Mitä jätetään sanomatta? 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1500">
                <a:solidFill>
                  <a:schemeClr val="tx2"/>
                </a:solidFill>
              </a:rPr>
              <a:t>kyky toimia turvallisesti ja tarkoituksenmukaisesti mediassa</a:t>
            </a:r>
          </a:p>
          <a:p>
            <a:pPr marL="1257300" lvl="2" indent="-457200">
              <a:lnSpc>
                <a:spcPct val="90000"/>
              </a:lnSpc>
            </a:pPr>
            <a:endParaRPr lang="fi-FI" sz="1500">
              <a:solidFill>
                <a:schemeClr val="tx2"/>
              </a:solidFill>
            </a:endParaRPr>
          </a:p>
          <a:p>
            <a:pPr marL="1257300" lvl="3" indent="0">
              <a:lnSpc>
                <a:spcPct val="90000"/>
              </a:lnSpc>
              <a:buNone/>
            </a:pPr>
            <a:endParaRPr lang="fi-FI" sz="1500">
              <a:solidFill>
                <a:schemeClr val="tx2"/>
              </a:solidFill>
            </a:endParaRPr>
          </a:p>
          <a:p>
            <a:pPr marL="400050" lvl="1" indent="0">
              <a:lnSpc>
                <a:spcPct val="90000"/>
              </a:lnSpc>
              <a:buNone/>
            </a:pPr>
            <a:endParaRPr lang="fi-FI" sz="1500">
              <a:solidFill>
                <a:schemeClr val="tx2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fi-FI" sz="15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44D65982-4F00-4330-8DAA-DE6A9E4D6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009115B9-5BFD-478D-9C87-29ADB3AF1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D57F946-2E03-4DE1-91F8-25BEDC663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-2"/>
            <a:ext cx="260117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598881B-E007-4AAF-BA50-0AD6182192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87A6DD9E-16A5-46AE-A522-D46D6BEDF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CE4A8F4-BE05-4F2B-BFC9-09868CE7DBD3}"/>
              </a:ext>
            </a:extLst>
          </p:cNvPr>
          <p:cNvSpPr txBox="1">
            <a:spLocks/>
          </p:cNvSpPr>
          <p:nvPr/>
        </p:nvSpPr>
        <p:spPr>
          <a:xfrm rot="16200000">
            <a:off x="-994410" y="1947672"/>
            <a:ext cx="4471416" cy="2788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42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Mediankäytön terveysvaikutukset (1/2)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BE433E6-98FB-4279-9003-F46554D1624C}"/>
              </a:ext>
            </a:extLst>
          </p:cNvPr>
          <p:cNvSpPr txBox="1">
            <a:spLocks/>
          </p:cNvSpPr>
          <p:nvPr/>
        </p:nvSpPr>
        <p:spPr>
          <a:xfrm>
            <a:off x="3053301" y="841247"/>
            <a:ext cx="5158408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228600">
              <a:lnSpc>
                <a:spcPct val="90000"/>
              </a:lnSpc>
            </a:pPr>
            <a:r>
              <a:rPr lang="en-US" sz="1500">
                <a:solidFill>
                  <a:schemeClr val="tx2"/>
                </a:solidFill>
              </a:rPr>
              <a:t>kokonaisuuden kannalta tärkeä huomioida, </a:t>
            </a:r>
            <a:r>
              <a:rPr lang="en-US" sz="1500" u="sng">
                <a:solidFill>
                  <a:schemeClr val="tx2"/>
                </a:solidFill>
              </a:rPr>
              <a:t>millaisia vaikutuksia </a:t>
            </a:r>
            <a:r>
              <a:rPr lang="en-US" sz="1500">
                <a:solidFill>
                  <a:schemeClr val="tx2"/>
                </a:solidFill>
              </a:rPr>
              <a:t>mediankäytöllä on yksilön arkeen ja miten suuren osan media siitä vie</a:t>
            </a:r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tx2"/>
                </a:solidFill>
              </a:rPr>
              <a:t>	→  liikunta-, ravitsemus- ja unisuositusten mahdollinen 	     	      laiminlyönti ja elämäntapojen huonontuminen</a:t>
            </a:r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tx2"/>
                </a:solidFill>
              </a:rPr>
              <a:t>	→  myös elämäntapojen parantuminen mahdollista</a:t>
            </a:r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500">
              <a:solidFill>
                <a:schemeClr val="tx2"/>
              </a:solidFill>
            </a:endParaRPr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50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sz="1500" u="sng">
                <a:solidFill>
                  <a:schemeClr val="tx2"/>
                </a:solidFill>
              </a:rPr>
              <a:t>positiivisia</a:t>
            </a:r>
            <a:r>
              <a:rPr lang="en-US" sz="1500">
                <a:solidFill>
                  <a:schemeClr val="tx2"/>
                </a:solidFill>
              </a:rPr>
              <a:t> vaikutuksia: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tx2"/>
                </a:solidFill>
              </a:rPr>
              <a:t>erilaiset liikuntapelit ja -sovellukset kehittävät mm. motoriikkaa ja voivat motivoida liikkumaan aktiivisesti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tx2"/>
                </a:solidFill>
              </a:rPr>
              <a:t>uusien kontaktien luominen, ystävyyssuhteiden ylläpitäminen ja vertaistuki kohentavat psykososiaalista terveyttä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tx2"/>
                </a:solidFill>
              </a:rPr>
              <a:t>oman itsensä kehittäminen ja uuden oppiminen tukevat kognitiivista terveyttä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tx2"/>
                </a:solidFill>
              </a:rPr>
              <a:t>tiedonsaanti mm. terveysaiheista helpottuu, mikä lisää terveysosaamista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tx2"/>
                </a:solidFill>
              </a:rPr>
              <a:t>pelit ja sosiaalinen media sekä digitaalisissa ympäristöissä toimiminen valmentavat työelämään   </a:t>
            </a:r>
          </a:p>
          <a:p>
            <a:pPr indent="-228600">
              <a:lnSpc>
                <a:spcPct val="90000"/>
              </a:lnSpc>
            </a:pPr>
            <a:endParaRPr lang="en-US" sz="1500">
              <a:solidFill>
                <a:schemeClr val="tx2"/>
              </a:solidFill>
            </a:endParaRPr>
          </a:p>
          <a:p>
            <a:pPr marL="1257300" lvl="2">
              <a:lnSpc>
                <a:spcPct val="90000"/>
              </a:lnSpc>
            </a:pPr>
            <a:endParaRPr lang="en-US" sz="1500">
              <a:solidFill>
                <a:schemeClr val="tx2"/>
              </a:solidFill>
            </a:endParaRPr>
          </a:p>
          <a:p>
            <a:pPr marL="1257300" lvl="3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500">
              <a:solidFill>
                <a:schemeClr val="tx2"/>
              </a:solidFill>
            </a:endParaRPr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500">
              <a:solidFill>
                <a:schemeClr val="tx2"/>
              </a:solidFill>
            </a:endParaRPr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5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01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44D65982-4F00-4330-8DAA-DE6A9E4D6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009115B9-5BFD-478D-9C87-29ADB3AF1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D57F946-2E03-4DE1-91F8-25BEDC663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-2"/>
            <a:ext cx="260117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598881B-E007-4AAF-BA50-0AD6182192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87A6DD9E-16A5-46AE-A522-D46D6BEDF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FF9AE3B-C52A-45C9-84B7-FD2DFF8EA7DF}"/>
              </a:ext>
            </a:extLst>
          </p:cNvPr>
          <p:cNvSpPr txBox="1">
            <a:spLocks/>
          </p:cNvSpPr>
          <p:nvPr/>
        </p:nvSpPr>
        <p:spPr>
          <a:xfrm rot="16200000">
            <a:off x="-994410" y="1947672"/>
            <a:ext cx="4471416" cy="2788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42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Mediankäytön terveysvaikutukset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B8A03B98-9071-4521-A000-5EB669F617EA}"/>
              </a:ext>
            </a:extLst>
          </p:cNvPr>
          <p:cNvSpPr txBox="1">
            <a:spLocks/>
          </p:cNvSpPr>
          <p:nvPr/>
        </p:nvSpPr>
        <p:spPr>
          <a:xfrm>
            <a:off x="3053301" y="841247"/>
            <a:ext cx="5158408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600" u="sng">
                <a:solidFill>
                  <a:schemeClr val="tx2"/>
                </a:solidFill>
              </a:rPr>
              <a:t>negatiivisia</a:t>
            </a:r>
            <a:r>
              <a:rPr lang="en-US" sz="1600">
                <a:solidFill>
                  <a:schemeClr val="tx2"/>
                </a:solidFill>
              </a:rPr>
              <a:t> vaikutuksia: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liiallinen istuminen ja huono ergonomia voivat aiheuttaa mm. niska- ja hartiavaivoja sekä johtaa pitkän ajan kuluessa fyysisen terveyden ja toimintakyvyn heikkenemiseen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mobiililaitteiden sinivalo voi vaikuttaa vireystilaan ja aiheuttaa uniongelmia, joista seuraa mm. päiväväsymystä 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liiallinen pelaaminen tai esim. yksilön ikätasoon sopimaton sisältö, kuten väkivalta tai päihteiden käytön ihannointi, voivat aiheuttaa mm. ärtyneisyyttä, pelkoja, keskittymiskyvyn heikkenemistä ja sosiaalisia ongelmia</a:t>
            </a:r>
          </a:p>
          <a:p>
            <a:pPr marL="8572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mediaan voi kehittyä riippuvuus </a:t>
            </a:r>
          </a:p>
          <a:p>
            <a:pPr marL="1257300" lvl="2">
              <a:lnSpc>
                <a:spcPct val="90000"/>
              </a:lnSpc>
            </a:pPr>
            <a:endParaRPr lang="en-US" sz="1600">
              <a:solidFill>
                <a:schemeClr val="tx2"/>
              </a:solidFill>
            </a:endParaRPr>
          </a:p>
          <a:p>
            <a:pPr marL="1257300" lvl="3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>
              <a:solidFill>
                <a:schemeClr val="tx2"/>
              </a:solidFill>
            </a:endParaRPr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>
              <a:solidFill>
                <a:schemeClr val="tx2"/>
              </a:solidFill>
            </a:endParaRPr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55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44D65982-4F00-4330-8DAA-DE6A9E4D6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009115B9-5BFD-478D-9C87-29ADB3AF1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D57F946-2E03-4DE1-91F8-25BEDC663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-2"/>
            <a:ext cx="260117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598881B-E007-4AAF-BA50-0AD6182192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87A6DD9E-16A5-46AE-A522-D46D6BEDF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 txBox="1">
            <a:spLocks/>
          </p:cNvSpPr>
          <p:nvPr/>
        </p:nvSpPr>
        <p:spPr>
          <a:xfrm rot="16200000">
            <a:off x="-994410" y="1947672"/>
            <a:ext cx="4471416" cy="2788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42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Terveys mediassa (1/2)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3053301" y="841247"/>
            <a:ext cx="5158408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600">
                <a:solidFill>
                  <a:schemeClr val="tx2"/>
                </a:solidFill>
              </a:rPr>
              <a:t>terveys ja hyvinvointi suosituimpia aiheita mediassa </a:t>
            </a:r>
          </a:p>
          <a:p>
            <a:pPr indent="-228600">
              <a:lnSpc>
                <a:spcPct val="90000"/>
              </a:lnSpc>
            </a:pPr>
            <a:r>
              <a:rPr lang="en-US" sz="1600">
                <a:solidFill>
                  <a:schemeClr val="tx2"/>
                </a:solidFill>
              </a:rPr>
              <a:t>medialla nykyisin suuri vaikutus ihmisten elämään</a:t>
            </a:r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	→ muokkaa mm. ihmisten käsityksiä ihmisyydestä, 	 	 	    ihmisyhteisöistä sekä terveydestä ja hyvinvoinnista </a:t>
            </a:r>
          </a:p>
          <a:p>
            <a:pPr indent="-228600">
              <a:lnSpc>
                <a:spcPct val="90000"/>
              </a:lnSpc>
            </a:pPr>
            <a:r>
              <a:rPr lang="en-US" sz="1600">
                <a:solidFill>
                  <a:schemeClr val="tx2"/>
                </a:solidFill>
              </a:rPr>
              <a:t>terveystiedon tuottajia paljon: terveydenhuoltoalan ammattilaiset, järjestöt, lääketeollisuus, mainostajat ja tavalliset kansalaiset </a:t>
            </a:r>
          </a:p>
          <a:p>
            <a:pPr indent="-228600">
              <a:lnSpc>
                <a:spcPct val="90000"/>
              </a:lnSpc>
            </a:pPr>
            <a:r>
              <a:rPr lang="en-US" sz="1600">
                <a:solidFill>
                  <a:schemeClr val="tx2"/>
                </a:solidFill>
              </a:rPr>
              <a:t>terveydestä saatavilla runsaasti ristiriitaista tietoa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tieteellinen tieto – kokemustieto tai yksittäiset mielipiteet</a:t>
            </a:r>
          </a:p>
          <a:p>
            <a:pPr indent="-228600">
              <a:lnSpc>
                <a:spcPct val="90000"/>
              </a:lnSpc>
            </a:pPr>
            <a:r>
              <a:rPr lang="en-US" sz="1600" b="1">
                <a:solidFill>
                  <a:schemeClr val="tx2"/>
                </a:solidFill>
              </a:rPr>
              <a:t>mediakriittisyys =</a:t>
            </a:r>
            <a:r>
              <a:rPr lang="en-US" sz="1600">
                <a:solidFill>
                  <a:schemeClr val="tx2"/>
                </a:solidFill>
              </a:rPr>
              <a:t> tietoa tarkastellaan kriittisen kyseenalaistavasti ja uteliaasti 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huomioidaan mm. sisällöntuottajan asiantuntijuus, puolueettomuus sekä sisällön oikeellisuus ja ajantasaisuus </a:t>
            </a:r>
          </a:p>
          <a:p>
            <a:pPr marL="0" indent="-228600">
              <a:lnSpc>
                <a:spcPct val="90000"/>
              </a:lnSpc>
            </a:pPr>
            <a:endParaRPr lang="en-US" sz="1600">
              <a:solidFill>
                <a:schemeClr val="tx2"/>
              </a:solidFill>
            </a:endParaRPr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>
              <a:solidFill>
                <a:schemeClr val="tx2"/>
              </a:solidFill>
            </a:endParaRPr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358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44D65982-4F00-4330-8DAA-DE6A9E4D6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009115B9-5BFD-478D-9C87-29ADB3AF1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D57F946-2E03-4DE1-91F8-25BEDC663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-2"/>
            <a:ext cx="260117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598881B-E007-4AAF-BA50-0AD6182192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87A6DD9E-16A5-46AE-A522-D46D6BEDF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5E1ED0-4E96-4F38-9D1E-05DBC43700EF}"/>
              </a:ext>
            </a:extLst>
          </p:cNvPr>
          <p:cNvSpPr txBox="1">
            <a:spLocks/>
          </p:cNvSpPr>
          <p:nvPr/>
        </p:nvSpPr>
        <p:spPr>
          <a:xfrm rot="16200000">
            <a:off x="-994410" y="1947672"/>
            <a:ext cx="4471416" cy="2788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42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Terveys mediassa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218E390-6BE1-4678-A170-28D8AEADCAA9}"/>
              </a:ext>
            </a:extLst>
          </p:cNvPr>
          <p:cNvSpPr txBox="1">
            <a:spLocks/>
          </p:cNvSpPr>
          <p:nvPr/>
        </p:nvSpPr>
        <p:spPr>
          <a:xfrm>
            <a:off x="3053301" y="841247"/>
            <a:ext cx="5158408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</a:pPr>
            <a:r>
              <a:rPr lang="en-US" sz="1600">
                <a:solidFill>
                  <a:schemeClr val="tx2"/>
                </a:solidFill>
              </a:rPr>
              <a:t>media voi vahvistaa </a:t>
            </a:r>
            <a:r>
              <a:rPr lang="en-US" sz="1600" b="1">
                <a:solidFill>
                  <a:schemeClr val="tx2"/>
                </a:solidFill>
              </a:rPr>
              <a:t>medikalisaatiota</a:t>
            </a:r>
            <a:r>
              <a:rPr lang="en-US" sz="1600">
                <a:solidFill>
                  <a:schemeClr val="tx2"/>
                </a:solidFill>
              </a:rPr>
              <a:t> eli lääke-tieteellistymistä ja lääketieteellisen hoidon laajenemista uusiin ja arkipäiväisiin ilmiöihin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myös </a:t>
            </a:r>
            <a:r>
              <a:rPr lang="en-US" sz="1600" b="1">
                <a:solidFill>
                  <a:schemeClr val="tx2"/>
                </a:solidFill>
              </a:rPr>
              <a:t>paramedikalisaatio</a:t>
            </a:r>
            <a:r>
              <a:rPr lang="en-US" sz="1600">
                <a:solidFill>
                  <a:schemeClr val="tx2"/>
                </a:solidFill>
              </a:rPr>
              <a:t> eli yhteiskunnan ulkopuolelle jäävät terveyskäsitykset ja hoidot voivat saada runsaasti huomiota</a:t>
            </a:r>
          </a:p>
          <a:p>
            <a:pPr indent="-228600">
              <a:lnSpc>
                <a:spcPct val="90000"/>
              </a:lnSpc>
            </a:pPr>
            <a:r>
              <a:rPr lang="en-US" sz="1600" u="sng">
                <a:solidFill>
                  <a:schemeClr val="tx2"/>
                </a:solidFill>
              </a:rPr>
              <a:t>sosiaalinen media</a:t>
            </a:r>
            <a:r>
              <a:rPr lang="en-US" sz="1600">
                <a:solidFill>
                  <a:schemeClr val="tx2"/>
                </a:solidFill>
              </a:rPr>
              <a:t> nykyisin tärkeä terveysviestinnän kanava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mm. blogit, keskustelupalstat ja kuvien jakopalvelut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mielipiteitä, neuvoja ja tukea ystäviltä ja tuntemattomilta ihmisiltä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tietoa terveysasioista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itsensä ilmaisu ja omien kokemusten jakaminen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2"/>
                </a:solidFill>
              </a:rPr>
              <a:t>sosiaalisen pääoman vahvistuminen </a:t>
            </a:r>
          </a:p>
          <a:p>
            <a:pPr marL="0" indent="-228600">
              <a:lnSpc>
                <a:spcPct val="90000"/>
              </a:lnSpc>
            </a:pPr>
            <a:endParaRPr lang="en-US" sz="1600">
              <a:solidFill>
                <a:schemeClr val="tx2"/>
              </a:solidFill>
            </a:endParaRPr>
          </a:p>
          <a:p>
            <a:pPr marL="4000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>
              <a:solidFill>
                <a:schemeClr val="tx2"/>
              </a:solidFill>
            </a:endParaRPr>
          </a:p>
          <a:p>
            <a:pPr marL="45720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743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442</Words>
  <Application>Microsoft Office PowerPoint</Application>
  <PresentationFormat>Näytössä katseltava diaesitys (4:3)</PresentationFormat>
  <Paragraphs>64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Terve 2: Ihminen, ympäristö ja terveys</vt:lpstr>
      <vt:lpstr>Medioituva ympäristö </vt:lpstr>
      <vt:lpstr>PowerPoint-esitys</vt:lpstr>
      <vt:lpstr>PowerPoint-esitys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123</cp:revision>
  <dcterms:created xsi:type="dcterms:W3CDTF">2017-06-09T06:02:13Z</dcterms:created>
  <dcterms:modified xsi:type="dcterms:W3CDTF">2021-10-12T18:51:54Z</dcterms:modified>
</cp:coreProperties>
</file>