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notesMasterIdLst>
    <p:notesMasterId r:id="rId36"/>
  </p:notesMasterIdLst>
  <p:sldIdLst>
    <p:sldId id="260" r:id="rId2"/>
    <p:sldId id="275" r:id="rId3"/>
    <p:sldId id="269" r:id="rId4"/>
    <p:sldId id="279" r:id="rId5"/>
    <p:sldId id="280" r:id="rId6"/>
    <p:sldId id="284" r:id="rId7"/>
    <p:sldId id="286" r:id="rId8"/>
    <p:sldId id="285" r:id="rId9"/>
    <p:sldId id="256" r:id="rId10"/>
    <p:sldId id="262" r:id="rId11"/>
    <p:sldId id="272" r:id="rId12"/>
    <p:sldId id="287" r:id="rId13"/>
    <p:sldId id="273" r:id="rId14"/>
    <p:sldId id="274" r:id="rId15"/>
    <p:sldId id="265" r:id="rId16"/>
    <p:sldId id="288" r:id="rId17"/>
    <p:sldId id="290" r:id="rId18"/>
    <p:sldId id="277" r:id="rId19"/>
    <p:sldId id="266" r:id="rId20"/>
    <p:sldId id="291" r:id="rId21"/>
    <p:sldId id="289" r:id="rId22"/>
    <p:sldId id="267" r:id="rId23"/>
    <p:sldId id="294" r:id="rId24"/>
    <p:sldId id="257" r:id="rId25"/>
    <p:sldId id="276" r:id="rId26"/>
    <p:sldId id="282" r:id="rId27"/>
    <p:sldId id="292" r:id="rId28"/>
    <p:sldId id="293" r:id="rId29"/>
    <p:sldId id="261" r:id="rId30"/>
    <p:sldId id="297" r:id="rId31"/>
    <p:sldId id="298" r:id="rId32"/>
    <p:sldId id="295" r:id="rId33"/>
    <p:sldId id="271" r:id="rId34"/>
    <p:sldId id="2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>
      <p:cViewPr>
        <p:scale>
          <a:sx n="110" d="100"/>
          <a:sy n="110" d="100"/>
        </p:scale>
        <p:origin x="8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1948-3C26-471F-8FA6-E8CA4AEEA8B2}" type="datetimeFigureOut">
              <a:rPr lang="en-US"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D7A1-641F-4202-86A8-D72EE3B40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D7A1-641F-4202-86A8-D72EE3B40C31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7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D7A1-641F-4202-86A8-D72EE3B40C31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D7A1-641F-4202-86A8-D72EE3B40C31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0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uluma.fi/wp-content/uploads/2010/06/Elektrolyysi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uluma.fi/wp-content/uploads/2010/06/Elektrolyysi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fi/search?q=socrative&amp;oq=socrati&amp;aqs=chrome.0.69i59j0j69i60j69i57j69i60l2.1165j0j4&amp;sourceid=chrome&amp;ie=UTF-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hyperlink" Target="https://en.wikipedia.org/wiki/Joule" TargetMode="Externa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tus.tv/kemia/ke4/elektrolyysi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Sähkökemia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Sähköä kemiallisesta energiasta: Galvaaninen kenno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Normaalipotentiaalit, Eº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Korroosio</a:t>
            </a:r>
          </a:p>
          <a:p>
            <a:r>
              <a:rPr lang="fi-FI" sz="2400" b="1" dirty="0" smtClean="0">
                <a:solidFill>
                  <a:schemeClr val="tx1"/>
                </a:solidFill>
              </a:rPr>
              <a:t>Elektrolyysi: sähkövirta pakottaa </a:t>
            </a:r>
            <a:r>
              <a:rPr lang="fi-FI" sz="2400" b="1" dirty="0" smtClean="0">
                <a:solidFill>
                  <a:schemeClr val="tx1"/>
                </a:solidFill>
              </a:rPr>
              <a:t>reagoimaan</a:t>
            </a:r>
          </a:p>
          <a:p>
            <a:endParaRPr lang="fi-FI" sz="2400" b="1" dirty="0">
              <a:solidFill>
                <a:schemeClr val="tx1"/>
              </a:solidFill>
            </a:endParaRPr>
          </a:p>
          <a:p>
            <a:endParaRPr lang="fi-FI" sz="2400" b="1" dirty="0" smtClean="0">
              <a:solidFill>
                <a:schemeClr val="tx1"/>
              </a:solidFill>
            </a:endParaRPr>
          </a:p>
          <a:p>
            <a:endParaRPr lang="fi-FI" sz="2400" b="1" dirty="0">
              <a:solidFill>
                <a:schemeClr val="tx1"/>
              </a:solidFill>
            </a:endParaRPr>
          </a:p>
          <a:p>
            <a:r>
              <a:rPr lang="fi-FI" sz="2400" b="1" dirty="0" smtClean="0">
                <a:solidFill>
                  <a:schemeClr val="tx1"/>
                </a:solidFill>
              </a:rPr>
              <a:t>Katriina Rajala</a:t>
            </a:r>
          </a:p>
          <a:p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Elektrolyysi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- Elektrolyysissä </a:t>
            </a:r>
            <a:r>
              <a:rPr lang="fi-FI" dirty="0" smtClean="0">
                <a:solidFill>
                  <a:schemeClr val="tx1"/>
                </a:solidFill>
              </a:rPr>
              <a:t>sähkövirta varastoituu kemialliseksi energiaksi</a:t>
            </a:r>
            <a:r>
              <a:rPr lang="fi-FI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Hapettumis-pelkistymisreaktio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b="1" dirty="0" err="1" smtClean="0">
                <a:solidFill>
                  <a:schemeClr val="tx1"/>
                </a:solidFill>
              </a:rPr>
              <a:t>pakotettu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Molemmat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elektrodit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passiivisia</a:t>
            </a:r>
            <a:r>
              <a:rPr lang="en-US" dirty="0">
                <a:solidFill>
                  <a:schemeClr val="tx1"/>
                </a:solidFill>
              </a:rPr>
              <a:t> (platina, </a:t>
            </a:r>
            <a:r>
              <a:rPr lang="en-US" dirty="0" err="1">
                <a:solidFill>
                  <a:schemeClr val="tx1"/>
                </a:solidFill>
              </a:rPr>
              <a:t>grafiitti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u="sng" dirty="0">
                <a:solidFill>
                  <a:schemeClr val="tx1"/>
                </a:solidFill>
              </a:rPr>
              <a:t>tai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anodina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 err="1" smtClean="0">
                <a:solidFill>
                  <a:schemeClr val="tx1"/>
                </a:solidFill>
              </a:rPr>
              <a:t>aktiivinen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elektrodi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Mitä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hyötyä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Alkuaineiden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valmistus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Esim</a:t>
            </a:r>
            <a:r>
              <a:rPr lang="en-US" dirty="0" smtClean="0">
                <a:solidFill>
                  <a:schemeClr val="tx1"/>
                </a:solidFill>
              </a:rPr>
              <a:t>. Cl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(g))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Metallien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puhdistus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Esim</a:t>
            </a:r>
            <a:r>
              <a:rPr lang="en-US" dirty="0" smtClean="0">
                <a:solidFill>
                  <a:schemeClr val="tx1"/>
                </a:solidFill>
              </a:rPr>
              <a:t>. Cu)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Metallien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valmistus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almistus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Esim</a:t>
            </a:r>
            <a:r>
              <a:rPr lang="en-US" dirty="0" smtClean="0">
                <a:solidFill>
                  <a:schemeClr val="tx1"/>
                </a:solidFill>
              </a:rPr>
              <a:t>. Al)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Esineiden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pinnoitus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metalleilla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 </a:t>
            </a:r>
            <a:endParaRPr lang="fi-FI" dirty="0" smtClean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77" y="486138"/>
            <a:ext cx="10787605" cy="1250065"/>
          </a:xfrm>
        </p:spPr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chemeClr val="tx1"/>
                </a:solidFill>
              </a:rPr>
              <a:t>Esimerkki</a:t>
            </a:r>
            <a:r>
              <a:rPr lang="en-US" sz="2700" dirty="0" smtClean="0">
                <a:solidFill>
                  <a:schemeClr val="tx1"/>
                </a:solidFill>
              </a:rPr>
              <a:t> 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Elektrodi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reaktiot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suolan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vesiliuos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NaI</a:t>
            </a:r>
            <a:r>
              <a:rPr lang="fi-FI" dirty="0">
                <a:solidFill>
                  <a:schemeClr val="tx1"/>
                </a:solidFill>
              </a:rPr>
              <a:t> (</a:t>
            </a:r>
            <a:r>
              <a:rPr lang="fi-FI" dirty="0" err="1">
                <a:solidFill>
                  <a:schemeClr val="tx1"/>
                </a:solidFill>
              </a:rPr>
              <a:t>aq</a:t>
            </a:r>
            <a:r>
              <a:rPr lang="fi-FI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2380" y="1947969"/>
            <a:ext cx="8728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Liuoksessa on Na</a:t>
            </a:r>
            <a:r>
              <a:rPr lang="fi-FI" sz="2400" baseline="30000" dirty="0"/>
              <a:t>+</a:t>
            </a:r>
            <a:r>
              <a:rPr lang="fi-FI" sz="2400" dirty="0"/>
              <a:t>-ioneja, I</a:t>
            </a:r>
            <a:r>
              <a:rPr lang="en-US" sz="2400" baseline="30000" dirty="0"/>
              <a:t>-</a:t>
            </a:r>
            <a:r>
              <a:rPr lang="fi-FI" sz="2400" dirty="0"/>
              <a:t>-ioneja ja </a:t>
            </a:r>
            <a:r>
              <a:rPr lang="fi-FI" sz="2400" dirty="0" smtClean="0"/>
              <a:t>H</a:t>
            </a:r>
            <a:r>
              <a:rPr lang="fi-FI" sz="2400" baseline="-25000" dirty="0" smtClean="0"/>
              <a:t>2</a:t>
            </a:r>
            <a:r>
              <a:rPr lang="fi-FI" sz="2400" dirty="0" smtClean="0"/>
              <a:t>O-molekyylejä.</a:t>
            </a:r>
          </a:p>
          <a:p>
            <a:endParaRPr lang="fi-FI" sz="2400" dirty="0"/>
          </a:p>
          <a:p>
            <a:r>
              <a:rPr lang="fi-FI" sz="2400" dirty="0" smtClean="0"/>
              <a:t>Mitä hapetus-pelkistysreaktioita elektrolyysissä voisi tapahtua?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23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77" y="486138"/>
            <a:ext cx="10787605" cy="1250065"/>
          </a:xfrm>
        </p:spPr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chemeClr val="tx1"/>
                </a:solidFill>
              </a:rPr>
              <a:t>Esimerkki</a:t>
            </a:r>
            <a:r>
              <a:rPr lang="en-US" sz="2700" dirty="0" smtClean="0">
                <a:solidFill>
                  <a:schemeClr val="tx1"/>
                </a:solidFill>
              </a:rPr>
              <a:t> 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Elektrodi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reaktiot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suolan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vesiliuos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NaI</a:t>
            </a:r>
            <a:r>
              <a:rPr lang="fi-FI" dirty="0">
                <a:solidFill>
                  <a:schemeClr val="tx1"/>
                </a:solidFill>
              </a:rPr>
              <a:t> (</a:t>
            </a:r>
            <a:r>
              <a:rPr lang="fi-FI" dirty="0" err="1">
                <a:solidFill>
                  <a:schemeClr val="tx1"/>
                </a:solidFill>
              </a:rPr>
              <a:t>aq</a:t>
            </a:r>
            <a:r>
              <a:rPr lang="fi-FI" dirty="0">
                <a:solidFill>
                  <a:schemeClr val="tx1"/>
                </a:solidFill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dirty="0" smtClean="0">
                    <a:solidFill>
                      <a:schemeClr val="tx1"/>
                    </a:solidFill>
                  </a:rPr>
                  <a:t>Liuoksessa on Na</a:t>
                </a:r>
                <a:r>
                  <a:rPr lang="fi-FI" baseline="30000" dirty="0" smtClean="0">
                    <a:solidFill>
                      <a:schemeClr val="tx1"/>
                    </a:solidFill>
                  </a:rPr>
                  <a:t>+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-ioneja, I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-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-ioneja ja H</a:t>
                </a:r>
                <a:r>
                  <a:rPr lang="fi-FI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O-molekyylejä</a:t>
                </a:r>
              </a:p>
              <a:p>
                <a:endParaRPr lang="fi-FI" dirty="0" smtClean="0">
                  <a:solidFill>
                    <a:schemeClr val="tx1"/>
                  </a:solidFill>
                </a:endParaRPr>
              </a:p>
              <a:p>
                <a:r>
                  <a:rPr lang="fi-FI" b="1" dirty="0" smtClean="0">
                    <a:solidFill>
                      <a:schemeClr val="tx1"/>
                    </a:solidFill>
                  </a:rPr>
                  <a:t>Mahdolliset reaktiot:</a:t>
                </a:r>
              </a:p>
              <a:p>
                <a:r>
                  <a:rPr lang="fi-FI" dirty="0" smtClean="0">
                    <a:solidFill>
                      <a:schemeClr val="tx1"/>
                    </a:solidFill>
                  </a:rPr>
                  <a:t>Natriumionin pelkistyminen: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</m:t>
                        </m:r>
                      </m:e>
                      <m:sup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𝑁𝑎</m:t>
                    </m:r>
                  </m:oMath>
                </a14:m>
                <a:endParaRPr lang="fi-FI" dirty="0" smtClean="0">
                  <a:solidFill>
                    <a:schemeClr val="tx1"/>
                  </a:solidFill>
                </a:endParaRPr>
              </a:p>
              <a:p>
                <a:r>
                  <a:rPr lang="fi-FI" dirty="0" smtClean="0">
                    <a:solidFill>
                      <a:schemeClr val="tx1"/>
                    </a:solidFill>
                  </a:rPr>
                  <a:t>Jodidi-ionin hapettuminen: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fi-FI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fi-FI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fi-FI" dirty="0" smtClean="0">
                  <a:solidFill>
                    <a:schemeClr val="tx1"/>
                  </a:solidFill>
                </a:endParaRPr>
              </a:p>
              <a:p>
                <a:r>
                  <a:rPr lang="fi-FI" dirty="0" smtClean="0">
                    <a:solidFill>
                      <a:schemeClr val="tx1"/>
                    </a:solidFill>
                  </a:rPr>
                  <a:t>Veden pelkistyminen: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𝑂𝐻</m:t>
                        </m:r>
                      </m:e>
                      <m:sup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fi-FI" dirty="0" smtClean="0">
                  <a:solidFill>
                    <a:schemeClr val="tx1"/>
                  </a:solidFill>
                </a:endParaRPr>
              </a:p>
              <a:p>
                <a:r>
                  <a:rPr lang="fi-FI" dirty="0" smtClean="0">
                    <a:solidFill>
                      <a:schemeClr val="tx1"/>
                    </a:solidFill>
                  </a:rPr>
                  <a:t>Veden hapettuminen: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4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fi-F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25509" y="2793620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Olomuodot?</a:t>
            </a:r>
            <a:endParaRPr lang="fi-FI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5831" y="3249864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Kertoimet?</a:t>
            </a:r>
            <a:endParaRPr lang="fi-F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Elektrodi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 err="1">
                <a:solidFill>
                  <a:schemeClr val="tx1"/>
                </a:solidFill>
              </a:rPr>
              <a:t>reaktiot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NaI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aq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fi-FI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i-FI" b="1" dirty="0" smtClean="0">
                    <a:solidFill>
                      <a:schemeClr val="tx1"/>
                    </a:solidFill>
                  </a:rPr>
                  <a:t>Mitkä näistä reaktioista tapahtuvat todella?</a:t>
                </a:r>
              </a:p>
              <a:p>
                <a:endParaRPr lang="fi-FI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𝑎𝑞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)+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𝑁𝑎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𝑠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fi-FI" dirty="0">
                    <a:solidFill>
                      <a:schemeClr val="tx1"/>
                    </a:solidFill>
                  </a:rPr>
                  <a:t> </a:t>
                </a:r>
                <a:r>
                  <a:rPr lang="fi-FI" dirty="0">
                    <a:solidFill>
                      <a:schemeClr val="tx1"/>
                    </a:solidFill>
                  </a:rPr>
                  <a:t>            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     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endParaRPr lang="fi-FI" dirty="0">
                  <a:solidFill>
                    <a:schemeClr val="tx1"/>
                  </a:solidFill>
                </a:endParaRPr>
              </a:p>
              <a:p>
                <a:r>
                  <a:rPr lang="fi-FI" dirty="0">
                    <a:solidFill>
                      <a:schemeClr val="tx1"/>
                    </a:solidFill>
                  </a:rPr>
                  <a:t>    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2 </m:t>
                        </m:r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𝑎𝑞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dirty="0">
                    <a:solidFill>
                      <a:schemeClr val="tx1"/>
                    </a:solidFill>
                  </a:rPr>
                  <a:t> </a:t>
                </a:r>
                <a:r>
                  <a:rPr lang="fi-FI" dirty="0">
                    <a:solidFill>
                      <a:schemeClr val="tx1"/>
                    </a:solidFill>
                  </a:rPr>
                  <a:t> 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          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endParaRPr lang="fi-FI" dirty="0" smtClean="0">
                  <a:solidFill>
                    <a:schemeClr val="tx1"/>
                  </a:solidFill>
                </a:endParaRPr>
              </a:p>
              <a:p>
                <a:r>
                  <a:rPr lang="fi-FI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</m:e>
                    </m:d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𝑂𝐻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fi-FI" dirty="0" smtClean="0">
                    <a:solidFill>
                      <a:schemeClr val="tx1"/>
                    </a:solidFill>
                  </a:rPr>
                  <a:t>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endParaRPr lang="fi-FI" dirty="0">
                  <a:solidFill>
                    <a:schemeClr val="tx1"/>
                  </a:solidFill>
                </a:endParaRPr>
              </a:p>
              <a:p>
                <a:r>
                  <a:rPr lang="fi-FI" dirty="0">
                    <a:solidFill>
                      <a:schemeClr val="tx1"/>
                    </a:solidFill>
                  </a:rPr>
                  <a:t>    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fi-FI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4</m:t>
                    </m:r>
                    <m:sSup>
                      <m:sSupPr>
                        <m:ctrlP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p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𝑎𝑞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dirty="0">
                    <a:solidFill>
                      <a:schemeClr val="tx1"/>
                    </a:solidFill>
                  </a:rPr>
                  <a:t>    </a:t>
                </a:r>
                <a:r>
                  <a:rPr lang="fi-FI" dirty="0">
                    <a:solidFill>
                      <a:schemeClr val="tx1"/>
                    </a:solidFill>
                  </a:rPr>
                  <a:t>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endParaRPr lang="fi-FI" dirty="0">
                  <a:solidFill>
                    <a:schemeClr val="tx1"/>
                  </a:solidFill>
                </a:endParaRPr>
              </a:p>
              <a:p>
                <a:endParaRPr lang="fi-FI" dirty="0">
                  <a:solidFill>
                    <a:schemeClr val="tx1"/>
                  </a:solidFill>
                </a:endParaRP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Elektrodi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reaktiot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NaI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aq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fi-FI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i-FI" b="1" dirty="0">
                    <a:solidFill>
                      <a:schemeClr val="tx1"/>
                    </a:solidFill>
                  </a:rPr>
                  <a:t>Tapahtuvat</a:t>
                </a:r>
                <a:r>
                  <a:rPr lang="fi-FI" b="1" dirty="0" smtClean="0">
                    <a:solidFill>
                      <a:schemeClr val="tx1"/>
                    </a:solidFill>
                  </a:rPr>
                  <a:t> reaktiot:</a:t>
                </a:r>
                <a:endParaRPr lang="fi-FI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( 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𝑎𝑞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)+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𝑁𝑎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𝑠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fi-FI" dirty="0">
                    <a:solidFill>
                      <a:schemeClr val="tx1"/>
                    </a:solidFill>
                  </a:rPr>
                  <a:t>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i-FI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−2,71 </m:t>
                    </m:r>
                    <m:r>
                      <m:rPr>
                        <m:sty m:val="p"/>
                      </m:rPr>
                      <a:rPr lang="fi-FI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V</m:t>
                    </m:r>
                  </m:oMath>
                </a14:m>
                <a:endParaRPr lang="fi-FI" dirty="0">
                  <a:solidFill>
                    <a:schemeClr val="tx1"/>
                  </a:solidFill>
                </a:endParaRPr>
              </a:p>
              <a:p>
                <a:r>
                  <a:rPr lang="fi-FI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2 </m:t>
                        </m:r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𝑎𝑞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dirty="0">
                    <a:solidFill>
                      <a:schemeClr val="tx1"/>
                    </a:solidFill>
                  </a:rPr>
                  <a:t>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−0,54 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fi-FI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</m:e>
                    </m:d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𝑂𝐻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dirty="0">
                    <a:solidFill>
                      <a:schemeClr val="tx1"/>
                    </a:solidFill>
                  </a:rPr>
                  <a:t>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−0,83 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fi-FI" dirty="0">
                  <a:solidFill>
                    <a:schemeClr val="tx1"/>
                  </a:solidFill>
                </a:endParaRPr>
              </a:p>
              <a:p>
                <a:r>
                  <a:rPr lang="fi-FI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𝑔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dirty="0">
                    <a:solidFill>
                      <a:schemeClr val="tx1"/>
                    </a:solidFill>
                  </a:rPr>
                  <a:t>    </a:t>
                </a:r>
                <a:r>
                  <a:rPr lang="fi-FI" dirty="0" smtClean="0">
                    <a:solidFill>
                      <a:schemeClr val="tx1"/>
                    </a:solidFill>
                  </a:rPr>
                  <a:t>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−1,23 </m:t>
                    </m:r>
                    <m:r>
                      <a:rPr lang="fi-FI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fi-FI" dirty="0" smtClean="0">
                  <a:solidFill>
                    <a:schemeClr val="tx1"/>
                  </a:solidFill>
                </a:endParaRPr>
              </a:p>
              <a:p>
                <a:endParaRPr lang="fi-F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58410" y="2789499"/>
            <a:ext cx="5231757" cy="462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1097280" y="3360860"/>
            <a:ext cx="5592887" cy="462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7534868" y="288315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Hapettuminen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7534868" y="336086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Pelkistyminen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9468919" y="3407026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mtClean="0">
                <a:solidFill>
                  <a:srgbClr val="FF0000"/>
                </a:solidFill>
              </a:rPr>
              <a:t>Minkä </a:t>
            </a:r>
            <a:r>
              <a:rPr lang="fi-FI">
                <a:solidFill>
                  <a:srgbClr val="FF0000"/>
                </a:solidFill>
              </a:rPr>
              <a:t>alkuaineen </a:t>
            </a:r>
            <a:r>
              <a:rPr lang="fi-FI" smtClean="0">
                <a:solidFill>
                  <a:srgbClr val="FF0000"/>
                </a:solidFill>
              </a:rPr>
              <a:t/>
            </a:r>
            <a:br>
              <a:rPr lang="fi-FI" smtClean="0">
                <a:solidFill>
                  <a:srgbClr val="FF0000"/>
                </a:solidFill>
              </a:rPr>
            </a:br>
            <a:r>
              <a:rPr lang="fi-FI" smtClean="0">
                <a:solidFill>
                  <a:srgbClr val="FF0000"/>
                </a:solidFill>
              </a:rPr>
              <a:t>hapetusluku </a:t>
            </a:r>
            <a:r>
              <a:rPr lang="fi-FI">
                <a:solidFill>
                  <a:srgbClr val="FF0000"/>
                </a:solidFill>
              </a:rPr>
              <a:t>muuttuu</a:t>
            </a:r>
            <a:r>
              <a:rPr lang="fi-FI" smtClean="0">
                <a:solidFill>
                  <a:srgbClr val="FF0000"/>
                </a:solidFill>
              </a:rPr>
              <a:t>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7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Kokeellinen työ: ruokasuolan vesiliuoksen elektrolyysi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680748"/>
            <a:ext cx="10058400" cy="2188345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- </a:t>
            </a:r>
            <a:r>
              <a:rPr lang="fi-FI" dirty="0" smtClean="0">
                <a:solidFill>
                  <a:schemeClr val="tx1"/>
                </a:solidFill>
              </a:rPr>
              <a:t>Jokainen ryhmä tarvitsee 2 dl kumpaakin liuosta. Paljonko kumpaakin liuosta tarvitaan koko ryhmälle?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- Miten valmistaisit liuokset?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  <a:hlinkClick r:id="rId2"/>
              </a:rPr>
              <a:t>https://ouluma.fi/wp-content/uploads/2010/06/Elektrolyysi.pdf</a:t>
            </a:r>
            <a:r>
              <a:rPr lang="fi-FI" sz="1100" dirty="0" smtClean="0">
                <a:solidFill>
                  <a:schemeClr val="tx1"/>
                </a:solidFill>
              </a:rPr>
              <a:t> 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1924224"/>
            <a:ext cx="4463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u="sng" dirty="0" smtClean="0"/>
              <a:t>Reagenssit</a:t>
            </a:r>
          </a:p>
          <a:p>
            <a:pPr marL="285750" indent="-285750">
              <a:buFontTx/>
              <a:buChar char="-"/>
            </a:pPr>
            <a:r>
              <a:rPr lang="fi-FI" sz="2000" dirty="0" smtClean="0"/>
              <a:t>1 M ja 0,001 M Ruokasuolaliuokset</a:t>
            </a:r>
          </a:p>
          <a:p>
            <a:pPr marL="285750" indent="-285750">
              <a:buFontTx/>
              <a:buChar char="-"/>
            </a:pPr>
            <a:r>
              <a:rPr lang="fi-FI" sz="2000" dirty="0" smtClean="0"/>
              <a:t>Akkuvesi</a:t>
            </a:r>
          </a:p>
          <a:p>
            <a:pPr marL="285750" indent="-285750">
              <a:buFontTx/>
              <a:buChar char="-"/>
            </a:pPr>
            <a:r>
              <a:rPr lang="fi-FI" sz="2000" dirty="0" err="1" smtClean="0"/>
              <a:t>Fenoliftaleiini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932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Kokeellinen työ: ruokasuolan vesiliuoksen elektrolyysi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75" y="1880458"/>
            <a:ext cx="7907824" cy="4023360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- Kirjoita kaikki mahdolliset reaktiot ja niiden normaalipotentiaalit.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- </a:t>
            </a:r>
            <a:r>
              <a:rPr lang="fi-FI" dirty="0" smtClean="0">
                <a:solidFill>
                  <a:srgbClr val="FF0000"/>
                </a:solidFill>
              </a:rPr>
              <a:t>Minkä reaktioiden uskot tapahtuvan normaalipotentiaalien perusteella?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- </a:t>
            </a:r>
            <a:r>
              <a:rPr lang="fi-FI" b="1" dirty="0" smtClean="0">
                <a:solidFill>
                  <a:schemeClr val="tx1"/>
                </a:solidFill>
              </a:rPr>
              <a:t>Kokeile ja tee havaintoja!</a:t>
            </a:r>
          </a:p>
          <a:p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- </a:t>
            </a:r>
            <a:r>
              <a:rPr lang="fi-FI" dirty="0" smtClean="0">
                <a:solidFill>
                  <a:schemeClr val="tx1"/>
                </a:solidFill>
              </a:rPr>
              <a:t>Piirrä koejärjestelystä kuva vihkoon. (Mallikoejärjestely pöydällä)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- Mitä havaitset elektrodeilla työn aikana? </a:t>
            </a:r>
            <a:r>
              <a:rPr lang="fi-FI" b="1" dirty="0" smtClean="0">
                <a:solidFill>
                  <a:schemeClr val="tx1"/>
                </a:solidFill>
              </a:rPr>
              <a:t>Kirjoita havaintosi ylös!</a:t>
            </a:r>
          </a:p>
          <a:p>
            <a:endParaRPr lang="fi-FI" dirty="0" smtClean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>
                <a:solidFill>
                  <a:schemeClr val="tx1"/>
                </a:solidFill>
                <a:hlinkClick r:id="rId2"/>
              </a:rPr>
              <a:t>https://ouluma.fi/wp-content/uploads/2010/06/Elektrolyysi.pdf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3478" b="9638"/>
          <a:stretch/>
        </p:blipFill>
        <p:spPr>
          <a:xfrm rot="16200000">
            <a:off x="3731680" y="-1199136"/>
            <a:ext cx="5139160" cy="9088439"/>
          </a:xfrm>
        </p:spPr>
      </p:pic>
    </p:spTree>
    <p:extLst>
      <p:ext uri="{BB962C8B-B14F-4D97-AF65-F5344CB8AC3E}">
        <p14:creationId xmlns:p14="http://schemas.microsoft.com/office/powerpoint/2010/main" val="19359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7554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Työn tulokset ja pohdinta</a:t>
            </a:r>
            <a:endParaRPr lang="fi-FI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51948"/>
                <a:ext cx="10058400" cy="4017145"/>
              </a:xfrm>
            </p:spPr>
            <p:txBody>
              <a:bodyPr>
                <a:noAutofit/>
              </a:bodyPr>
              <a:lstStyle/>
              <a:p>
                <a:r>
                  <a:rPr lang="fi-FI" sz="1800" dirty="0" smtClean="0">
                    <a:solidFill>
                      <a:schemeClr val="tx1"/>
                    </a:solidFill>
                  </a:rPr>
                  <a:t>- Havainnot?</a:t>
                </a:r>
              </a:p>
              <a:p>
                <a:r>
                  <a:rPr lang="fi-FI" sz="1800" dirty="0" smtClean="0">
                    <a:solidFill>
                      <a:schemeClr val="tx1"/>
                    </a:solidFill>
                  </a:rPr>
                  <a:t>- Mitä reaktioita elektrodeilla tapahtui? </a:t>
                </a:r>
              </a:p>
              <a:p>
                <a:r>
                  <a:rPr lang="fi-FI" sz="1800" dirty="0" smtClean="0">
                    <a:solidFill>
                      <a:schemeClr val="tx1"/>
                    </a:solidFill>
                  </a:rPr>
                  <a:t>- Miten liuoksen NaCl-konsentraatio vaikutti tapahtuviin reaktioihin?</a:t>
                </a:r>
              </a:p>
              <a:p>
                <a:endParaRPr lang="fi-FI" sz="1800" dirty="0" smtClean="0">
                  <a:solidFill>
                    <a:schemeClr val="tx1"/>
                  </a:solidFill>
                </a:endParaRPr>
              </a:p>
              <a:p>
                <a:r>
                  <a:rPr lang="fi-FI" sz="1800" b="1" dirty="0">
                    <a:solidFill>
                      <a:schemeClr val="tx1"/>
                    </a:solidFill>
                  </a:rPr>
                  <a:t>Mahdolliset reaktiot</a:t>
                </a:r>
                <a:r>
                  <a:rPr lang="fi-FI" sz="1800" b="1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𝑎𝑞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)+</m:t>
                    </m:r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𝑁𝑎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𝑠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fi-FI" sz="1800" dirty="0">
                    <a:solidFill>
                      <a:schemeClr val="tx1"/>
                    </a:solidFill>
                  </a:rPr>
                  <a:t>              </a:t>
                </a:r>
                <a:r>
                  <a:rPr lang="fi-FI" sz="1800" dirty="0">
                    <a:solidFill>
                      <a:schemeClr val="tx1"/>
                    </a:solidFill>
                  </a:rPr>
                  <a:t>         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fi-FI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fi-FI" sz="1800" dirty="0" smtClean="0">
                    <a:solidFill>
                      <a:srgbClr val="FF0000"/>
                    </a:solidFill>
                  </a:rPr>
                  <a:t>??</a:t>
                </a:r>
                <a:endParaRPr lang="fi-FI" sz="1800" dirty="0">
                  <a:solidFill>
                    <a:srgbClr val="FF0000"/>
                  </a:solidFill>
                </a:endParaRPr>
              </a:p>
              <a:p>
                <a:r>
                  <a:rPr lang="fi-FI" sz="1800" dirty="0">
                    <a:solidFill>
                      <a:schemeClr val="tx1"/>
                    </a:solidFill>
                  </a:rPr>
                  <a:t>     </a:t>
                </a:r>
                <a:r>
                  <a:rPr lang="fi-FI" sz="18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2 </m:t>
                        </m:r>
                        <m:r>
                          <a:rPr lang="fi-FI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𝐶𝑙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𝑎𝑞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fi-FI" sz="1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sz="1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𝐶𝑙</m:t>
                        </m:r>
                      </m:e>
                      <m:sub>
                        <m: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sz="1800" dirty="0">
                    <a:solidFill>
                      <a:schemeClr val="tx1"/>
                    </a:solidFill>
                  </a:rPr>
                  <a:t>   </a:t>
                </a:r>
                <a:r>
                  <a:rPr lang="fi-FI" sz="1800" dirty="0">
                    <a:solidFill>
                      <a:schemeClr val="tx1"/>
                    </a:solidFill>
                  </a:rPr>
                  <a:t>                 </a:t>
                </a:r>
                <a:r>
                  <a:rPr lang="fi-FI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fi-FI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fi-FI" sz="1800" dirty="0">
                        <a:solidFill>
                          <a:srgbClr val="FF0000"/>
                        </a:solidFill>
                      </a:rPr>
                      <m:t>??</m:t>
                    </m:r>
                  </m:oMath>
                </a14:m>
                <a:endParaRPr lang="fi-FI" sz="1800" dirty="0">
                  <a:solidFill>
                    <a:schemeClr val="tx1"/>
                  </a:solidFill>
                </a:endParaRPr>
              </a:p>
              <a:p>
                <a:r>
                  <a:rPr lang="fi-FI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1800" i="1" dirty="0">
                        <a:solidFill>
                          <a:schemeClr val="tx1"/>
                        </a:solidFill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sz="18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</m:e>
                    </m:d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𝑂𝐻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fi-FI" sz="1800" dirty="0">
                    <a:solidFill>
                      <a:schemeClr val="tx1"/>
                    </a:solidFill>
                  </a:rPr>
                  <a:t>   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fi-FI" sz="1800" dirty="0">
                        <a:solidFill>
                          <a:srgbClr val="FF0000"/>
                        </a:solidFill>
                      </a:rPr>
                      <m:t>??</m:t>
                    </m:r>
                  </m:oMath>
                </a14:m>
                <a:endParaRPr lang="fi-FI" sz="1800" dirty="0">
                  <a:solidFill>
                    <a:schemeClr val="tx1"/>
                  </a:solidFill>
                </a:endParaRPr>
              </a:p>
              <a:p>
                <a:r>
                  <a:rPr lang="fi-FI" sz="1800" dirty="0">
                    <a:solidFill>
                      <a:schemeClr val="tx1"/>
                    </a:solidFill>
                  </a:rPr>
                  <a:t>     </a:t>
                </a:r>
                <a:r>
                  <a:rPr lang="fi-FI" sz="18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fi-FI" sz="1800" dirty="0">
                        <a:solidFill>
                          <a:schemeClr val="tx1"/>
                        </a:solidFill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sz="18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4</m:t>
                    </m:r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𝑎𝑞</m:t>
                    </m:r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</a:rPr>
                      <m:t>)+</m:t>
                    </m:r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sz="1800" dirty="0">
                    <a:solidFill>
                      <a:schemeClr val="tx1"/>
                    </a:solidFill>
                  </a:rPr>
                  <a:t>     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fi-FI" sz="1800" dirty="0">
                    <a:solidFill>
                      <a:srgbClr val="FF0000"/>
                    </a:solidFill>
                  </a:rPr>
                  <a:t> ??</a:t>
                </a:r>
                <a:endParaRPr lang="fi-FI" sz="1800" dirty="0">
                  <a:solidFill>
                    <a:schemeClr val="tx1"/>
                  </a:solidFill>
                </a:endParaRPr>
              </a:p>
              <a:p>
                <a:endParaRPr lang="fi-FI" sz="1800" dirty="0">
                  <a:solidFill>
                    <a:schemeClr val="tx1"/>
                  </a:solidFill>
                </a:endParaRPr>
              </a:p>
              <a:p>
                <a:r>
                  <a:rPr lang="fi-FI" sz="1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fi-FI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51948"/>
                <a:ext cx="10058400" cy="4017145"/>
              </a:xfrm>
              <a:blipFill rotWithShape="0">
                <a:blip r:embed="rId2"/>
                <a:stretch>
                  <a:fillRect l="-485" t="-1517" b="-303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1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Kotitehtävät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3200">
                <a:solidFill>
                  <a:schemeClr val="tx1"/>
                </a:solidFill>
                <a:cs typeface="Arial"/>
              </a:rPr>
              <a:t>Kirjoita</a:t>
            </a:r>
            <a:r>
              <a:rPr lang="fi-FI" sz="3200">
                <a:solidFill>
                  <a:schemeClr val="tx1"/>
                </a:solidFill>
                <a:cs typeface="Arial"/>
              </a:rPr>
              <a:t> työn havainnot ja reaktiot vihkoon.</a:t>
            </a:r>
            <a:r>
              <a:rPr lang="fi-FI" sz="3200">
                <a:solidFill>
                  <a:schemeClr val="tx1"/>
                </a:solidFill>
                <a:cs typeface="Arial"/>
              </a:rPr>
              <a:t> </a:t>
            </a:r>
          </a:p>
          <a:p>
            <a:pPr algn="ctr"/>
            <a:r>
              <a:rPr lang="fi-FI" sz="3200">
                <a:solidFill>
                  <a:schemeClr val="tx1"/>
                </a:solidFill>
              </a:rPr>
              <a:t>S. 62</a:t>
            </a:r>
            <a:r>
              <a:rPr lang="fi-FI" sz="3200">
                <a:solidFill>
                  <a:schemeClr val="tx1"/>
                </a:solidFill>
              </a:rPr>
              <a:t> </a:t>
            </a:r>
            <a:r>
              <a:rPr lang="fi-FI" sz="3200">
                <a:solidFill>
                  <a:schemeClr val="tx1"/>
                </a:solidFill>
              </a:rPr>
              <a:t> </a:t>
            </a:r>
            <a:endParaRPr lang="fi-FI" sz="3200" dirty="0">
              <a:solidFill>
                <a:schemeClr val="tx1"/>
              </a:solidFill>
            </a:endParaRPr>
          </a:p>
          <a:p>
            <a:pPr algn="ctr"/>
            <a:r>
              <a:rPr lang="fi-FI" sz="3200" dirty="0">
                <a:solidFill>
                  <a:schemeClr val="tx1"/>
                </a:solidFill>
              </a:rPr>
              <a:t>Tehtävät 41</a:t>
            </a:r>
            <a:r>
              <a:rPr lang="fi-FI" sz="3200">
                <a:solidFill>
                  <a:schemeClr val="tx1"/>
                </a:solidFill>
              </a:rPr>
              <a:t>, 42</a:t>
            </a:r>
            <a:r>
              <a:rPr lang="fi-FI" sz="3200">
                <a:solidFill>
                  <a:schemeClr val="tx1"/>
                </a:solidFill>
              </a:rPr>
              <a:t> </a:t>
            </a:r>
            <a:endParaRPr lang="fi-F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18" b="14180"/>
          <a:stretch/>
        </p:blipFill>
        <p:spPr>
          <a:xfrm>
            <a:off x="0" y="358814"/>
            <a:ext cx="12284382" cy="5694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481" y="6466178"/>
            <a:ext cx="668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https</a:t>
            </a:r>
            <a:r>
              <a:rPr lang="fi-FI" sz="1400" dirty="0"/>
              <a:t>://</a:t>
            </a:r>
            <a:r>
              <a:rPr lang="fi-FI" sz="1400" dirty="0" err="1"/>
              <a:t>ek.fi</a:t>
            </a:r>
            <a:r>
              <a:rPr lang="fi-FI" sz="1400" dirty="0"/>
              <a:t>/</a:t>
            </a:r>
            <a:r>
              <a:rPr lang="fi-FI" sz="1400" dirty="0" err="1"/>
              <a:t>mita</a:t>
            </a:r>
            <a:r>
              <a:rPr lang="fi-FI" sz="1400" dirty="0"/>
              <a:t>-teemme/talous/perustietoja-suomen-taloudesta/ulkomaankauppa/</a:t>
            </a:r>
          </a:p>
        </p:txBody>
      </p:sp>
    </p:spTree>
    <p:extLst>
      <p:ext uri="{BB962C8B-B14F-4D97-AF65-F5344CB8AC3E}">
        <p14:creationId xmlns:p14="http://schemas.microsoft.com/office/powerpoint/2010/main" val="10246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060715" cy="1218106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chemeClr val="tx1"/>
                </a:solidFill>
              </a:rPr>
              <a:t>Kokeellinen työ: ruokasuolan vesiliuoksen elektrolyysi</a:t>
            </a:r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3478" b="9638"/>
          <a:stretch/>
        </p:blipFill>
        <p:spPr>
          <a:xfrm rot="16200000">
            <a:off x="3373570" y="-182427"/>
            <a:ext cx="4662028" cy="8244646"/>
          </a:xfrm>
        </p:spPr>
      </p:pic>
    </p:spTree>
    <p:extLst>
      <p:ext uri="{BB962C8B-B14F-4D97-AF65-F5344CB8AC3E}">
        <p14:creationId xmlns:p14="http://schemas.microsoft.com/office/powerpoint/2010/main" val="12401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7554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Työn tulokset ja pohdinta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1948"/>
            <a:ext cx="10058400" cy="1377389"/>
          </a:xfrm>
        </p:spPr>
        <p:txBody>
          <a:bodyPr>
            <a:no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- Havainnot?</a:t>
            </a:r>
          </a:p>
          <a:p>
            <a:r>
              <a:rPr lang="fi-FI" sz="1800" dirty="0" smtClean="0">
                <a:solidFill>
                  <a:schemeClr val="tx1"/>
                </a:solidFill>
              </a:rPr>
              <a:t>- Mitä reaktioita elektrodeilla tapahtui? 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  <a:p>
            <a:endParaRPr lang="fi-FI" sz="1800" dirty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 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71" y="4671351"/>
            <a:ext cx="5903089" cy="462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2516" y="3507127"/>
                <a:ext cx="5283434" cy="190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b="1" dirty="0" smtClean="0"/>
                  <a:t>Anodireaktiot </a:t>
                </a:r>
                <a:r>
                  <a:rPr lang="fi-FI" b="1" dirty="0"/>
                  <a:t>eli </a:t>
                </a:r>
                <a:r>
                  <a:rPr lang="fi-FI" b="1" dirty="0" smtClean="0"/>
                  <a:t>hapettumisreaktiot</a:t>
                </a:r>
                <a:endParaRPr lang="fi-FI" b="1" dirty="0"/>
              </a:p>
              <a:p>
                <a:endParaRPr lang="fi-FI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2 </m:t>
                        </m:r>
                        <m:r>
                          <a:rPr lang="fi-FI" i="1">
                            <a:latin typeface="Cambria Math" charset="0"/>
                          </a:rPr>
                          <m:t>𝐶𝑙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i-FI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i="1">
                            <a:latin typeface="Cambria Math" charset="0"/>
                          </a:rPr>
                          <m:t>𝑎𝑞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fi-FI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latin typeface="Cambria Math" charset="0"/>
                          </a:rPr>
                          <m:t>𝐶𝑙</m:t>
                        </m:r>
                      </m:e>
                      <m:sub>
                        <m:r>
                          <a:rPr lang="fi-FI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i="1" dirty="0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fi-FI" i="1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2</m:t>
                        </m:r>
                        <m:r>
                          <a:rPr lang="fi-FI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dirty="0"/>
                  <a:t>          </a:t>
                </a:r>
                <a:r>
                  <a:rPr lang="fi-FI" dirty="0"/>
                  <a:t>       </a:t>
                </a:r>
                <a:r>
                  <a:rPr lang="fi-FI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=−1,36 </m:t>
                    </m:r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fi-FI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fi-FI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fi-FI" dirty="0"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fi-FI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fi-FI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i="1" dirty="0">
                            <a:latin typeface="Cambria Math" charset="0"/>
                          </a:rPr>
                          <m:t>𝑙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fi-FI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i="1"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fi-FI" i="1">
                        <a:latin typeface="Cambria Math" charset="0"/>
                      </a:rPr>
                      <m:t>+4</m:t>
                    </m:r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𝐻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i="1">
                        <a:latin typeface="Cambria Math" charset="0"/>
                      </a:rPr>
                      <m:t>(</m:t>
                    </m:r>
                    <m:r>
                      <a:rPr lang="fi-FI" i="1">
                        <a:latin typeface="Cambria Math" charset="0"/>
                      </a:rPr>
                      <m:t>𝑎𝑞</m:t>
                    </m:r>
                    <m:r>
                      <a:rPr lang="fi-FI" i="1">
                        <a:latin typeface="Cambria Math" charset="0"/>
                      </a:rPr>
                      <m:t>)+</m:t>
                    </m:r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i-FI" dirty="0"/>
                  <a:t>  </a:t>
                </a:r>
                <a:r>
                  <a:rPr lang="fi-FI" dirty="0"/>
                  <a:t>  </a:t>
                </a:r>
                <a:r>
                  <a:rPr lang="fi-FI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=−1,23 </m:t>
                    </m:r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fi-FI" dirty="0"/>
              </a:p>
              <a:p>
                <a:endParaRPr lang="fi-FI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16" y="3507127"/>
                <a:ext cx="5283434" cy="1905009"/>
              </a:xfrm>
              <a:prstGeom prst="rect">
                <a:avLst/>
              </a:prstGeom>
              <a:blipFill rotWithShape="0">
                <a:blip r:embed="rId2"/>
                <a:stretch>
                  <a:fillRect l="-923" t="-1597" b="-511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26480" y="3541849"/>
                <a:ext cx="5868594" cy="190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b="1" dirty="0" smtClean="0"/>
                  <a:t>Katodireaktiot eli pelkistymisreaktiot</a:t>
                </a:r>
              </a:p>
              <a:p>
                <a:endParaRPr lang="fi-FI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𝑁𝑎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fi-FI" i="1">
                        <a:latin typeface="Cambria Math" charset="0"/>
                      </a:rPr>
                      <m:t>(</m:t>
                    </m:r>
                    <m:r>
                      <a:rPr lang="fi-FI" i="1">
                        <a:latin typeface="Cambria Math" charset="0"/>
                      </a:rPr>
                      <m:t>𝑎𝑞</m:t>
                    </m:r>
                    <m:r>
                      <a:rPr lang="fi-FI" i="1">
                        <a:latin typeface="Cambria Math" charset="0"/>
                      </a:rPr>
                      <m:t>)+</m:t>
                    </m:r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fi-FI" i="1">
                        <a:latin typeface="Cambria Math" charset="0"/>
                      </a:rPr>
                      <m:t>𝑁𝑎</m:t>
                    </m:r>
                    <m:r>
                      <a:rPr lang="fi-FI" i="1">
                        <a:latin typeface="Cambria Math" charset="0"/>
                      </a:rPr>
                      <m:t>(</m:t>
                    </m:r>
                    <m:r>
                      <a:rPr lang="fi-FI" i="1">
                        <a:latin typeface="Cambria Math" charset="0"/>
                      </a:rPr>
                      <m:t>𝑠</m:t>
                    </m:r>
                    <m:r>
                      <a:rPr lang="fi-FI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fi-FI" dirty="0"/>
                  <a:t>                           </a:t>
                </a:r>
                <a:r>
                  <a:rPr lang="fi-FI" dirty="0"/>
                  <a:t>   </a:t>
                </a:r>
                <a:r>
                  <a:rPr lang="fi-FI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=−2,71 </m:t>
                    </m:r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fi-FI" dirty="0" smtClean="0">
                  <a:ea typeface="Cambria Math" charset="0"/>
                  <a:cs typeface="Cambria Math" charset="0"/>
                </a:endParaRPr>
              </a:p>
              <a:p>
                <a:r>
                  <a:rPr lang="fi-FI" dirty="0"/>
                  <a:t> </a:t>
                </a:r>
                <a:endParaRPr lang="fi-FI" dirty="0" smtClean="0"/>
              </a:p>
              <a:p>
                <a14:m>
                  <m:oMath xmlns:m="http://schemas.openxmlformats.org/officeDocument/2006/math">
                    <m:r>
                      <a:rPr lang="fi-FI" i="1" dirty="0"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fi-FI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 dirty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fi-FI" i="1" dirty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fi-FI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i="1">
                            <a:latin typeface="Cambria Math" charset="0"/>
                          </a:rPr>
                          <m:t>𝑙</m:t>
                        </m:r>
                      </m:e>
                    </m:d>
                    <m:r>
                      <a:rPr lang="fi-FI" i="1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2</m:t>
                        </m:r>
                        <m:r>
                          <a:rPr lang="fi-FI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is-IS" i="1">
                            <a:latin typeface="Cambria Math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i-FI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i-FI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i="1"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fi-FI" i="1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2</m:t>
                        </m:r>
                        <m:r>
                          <a:rPr lang="fi-FI" i="1">
                            <a:latin typeface="Cambria Math" charset="0"/>
                          </a:rPr>
                          <m:t>𝑂𝐻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fi-FI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fi-FI" i="1">
                            <a:latin typeface="Cambria Math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fi-FI" dirty="0"/>
                  <a:t>  </a:t>
                </a:r>
                <a:r>
                  <a:rPr lang="fi-FI" dirty="0"/>
                  <a:t>     </a:t>
                </a:r>
                <a:r>
                  <a:rPr lang="fi-FI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=−0,83 </m:t>
                    </m:r>
                    <m:r>
                      <a:rPr lang="fi-FI" i="1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fi-FI" dirty="0"/>
              </a:p>
              <a:p>
                <a:endParaRPr lang="fi-FI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3541849"/>
                <a:ext cx="5868594" cy="1905009"/>
              </a:xfrm>
              <a:prstGeom prst="rect">
                <a:avLst/>
              </a:prstGeom>
              <a:blipFill rotWithShape="0">
                <a:blip r:embed="rId3"/>
                <a:stretch>
                  <a:fillRect l="-831" t="-1597" b="-479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091985" y="4671351"/>
            <a:ext cx="5903089" cy="462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1226916" y="5544273"/>
            <a:ext cx="831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- Ovatko havainnot ristiriidassa hypoteesin kanssa? Mistä tämä voisi johtua?</a:t>
            </a:r>
            <a:endParaRPr lang="fi-FI" dirty="0"/>
          </a:p>
        </p:txBody>
      </p:sp>
      <p:sp>
        <p:nvSpPr>
          <p:cNvPr id="10" name="Oval 9"/>
          <p:cNvSpPr/>
          <p:nvPr/>
        </p:nvSpPr>
        <p:spPr>
          <a:xfrm>
            <a:off x="2245488" y="4523293"/>
            <a:ext cx="544011" cy="64818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8788771" y="4523293"/>
            <a:ext cx="633021" cy="64818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4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Kotitehtävät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S. 62 t. 41 ja 42 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- Kysyttävää?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Testi </a:t>
            </a:r>
            <a:r>
              <a:rPr lang="fi-FI" dirty="0" err="1" smtClean="0">
                <a:solidFill>
                  <a:schemeClr val="tx1"/>
                </a:solidFill>
              </a:rPr>
              <a:t>Socrativella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- </a:t>
            </a:r>
            <a:r>
              <a:rPr lang="fi-FI" dirty="0" err="1" smtClean="0">
                <a:solidFill>
                  <a:schemeClr val="tx1"/>
                </a:solidFill>
              </a:rPr>
              <a:t>Googleta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Socrative</a:t>
            </a:r>
            <a:r>
              <a:rPr lang="fi-FI" dirty="0" smtClean="0">
                <a:solidFill>
                  <a:schemeClr val="tx1"/>
                </a:solidFill>
              </a:rPr>
              <a:t> ja kirjaudu painamalla </a:t>
            </a:r>
            <a:r>
              <a:rPr lang="fi-FI" b="1" dirty="0" err="1">
                <a:solidFill>
                  <a:schemeClr val="tx1"/>
                </a:solidFill>
              </a:rPr>
              <a:t>S</a:t>
            </a:r>
            <a:r>
              <a:rPr lang="fi-FI" b="1" dirty="0" err="1" smtClean="0">
                <a:solidFill>
                  <a:schemeClr val="tx1"/>
                </a:solidFill>
              </a:rPr>
              <a:t>tudent</a:t>
            </a: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b="1" dirty="0" err="1" smtClean="0">
                <a:solidFill>
                  <a:schemeClr val="tx1"/>
                </a:solidFill>
              </a:rPr>
              <a:t>login</a:t>
            </a:r>
            <a:endParaRPr lang="fi-FI" b="1" dirty="0" smtClean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i-FI" dirty="0" smtClean="0">
                <a:solidFill>
                  <a:schemeClr val="tx1"/>
                </a:solidFill>
                <a:hlinkClick r:id="rId2"/>
              </a:rPr>
              <a:t>www.google.fi/search?q=socrative&amp;oq=socrati&amp;aqs=chrome.0.69i59j0j69i60j69i57j69i60l2.1165j0j4&amp;sourceid=chrome&amp;ie=UTF-8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ELEKTROLYYSI #2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Tuotteiden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määrän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laskeminen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05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chemeClr val="tx1"/>
                </a:solidFill>
              </a:rPr>
              <a:t>Esimerkki</a:t>
            </a:r>
            <a:r>
              <a:rPr lang="en-US" sz="2700" dirty="0" smtClean="0">
                <a:solidFill>
                  <a:schemeClr val="tx1"/>
                </a:solidFill>
              </a:rPr>
              <a:t> 2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Elektrodi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reaktiot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suolasulate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NaCl</a:t>
            </a:r>
            <a:r>
              <a:rPr lang="en-US" dirty="0" smtClean="0">
                <a:solidFill>
                  <a:schemeClr val="tx1"/>
                </a:solidFill>
              </a:rPr>
              <a:t> (l)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t="35385" r="3527" b="32423"/>
          <a:stretch/>
        </p:blipFill>
        <p:spPr>
          <a:xfrm rot="16200000">
            <a:off x="3184981" y="2165885"/>
            <a:ext cx="5263117" cy="3692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8230" y="2436287"/>
            <a:ext cx="44037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Mistä minne elektronit liikkuvat?</a:t>
            </a:r>
          </a:p>
          <a:p>
            <a:endParaRPr lang="fi-FI" dirty="0" smtClean="0"/>
          </a:p>
          <a:p>
            <a:r>
              <a:rPr lang="fi-FI" dirty="0" smtClean="0"/>
              <a:t>Missä ne otetaan vastaan ja </a:t>
            </a:r>
          </a:p>
          <a:p>
            <a:r>
              <a:rPr lang="fi-FI" dirty="0"/>
              <a:t>t</a:t>
            </a:r>
            <a:r>
              <a:rPr lang="fi-FI" dirty="0" smtClean="0"/>
              <a:t>äytyy siis tapahtua pelkistyminen?</a:t>
            </a:r>
          </a:p>
          <a:p>
            <a:endParaRPr lang="fi-FI" dirty="0"/>
          </a:p>
          <a:p>
            <a:r>
              <a:rPr lang="fi-FI" dirty="0" smtClean="0"/>
              <a:t>Mitä ioneja ja molekyylejä liuoksessa on?</a:t>
            </a:r>
          </a:p>
          <a:p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77211" y="188480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Huom.! Ei NaCl (</a:t>
            </a:r>
            <a:r>
              <a:rPr lang="fi-FI" b="1" dirty="0" err="1" smtClean="0">
                <a:solidFill>
                  <a:srgbClr val="FF0000"/>
                </a:solidFill>
              </a:rPr>
              <a:t>aq</a:t>
            </a:r>
            <a:r>
              <a:rPr lang="fi-FI" b="1" dirty="0" smtClean="0">
                <a:solidFill>
                  <a:srgbClr val="FF0000"/>
                </a:solidFill>
              </a:rPr>
              <a:t>) 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4764"/>
          <a:stretch/>
        </p:blipFill>
        <p:spPr>
          <a:xfrm rot="16200000">
            <a:off x="3765169" y="-980454"/>
            <a:ext cx="4560426" cy="9484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9048" y="601885"/>
            <a:ext cx="3276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Sähköenergia muuttuu </a:t>
            </a:r>
            <a:br>
              <a:rPr lang="fi-FI" sz="2000" b="1" dirty="0" smtClean="0"/>
            </a:br>
            <a:r>
              <a:rPr lang="fi-FI" sz="2000" b="1" dirty="0" smtClean="0"/>
              <a:t>kemialliseksi energiaksi.</a:t>
            </a:r>
            <a:endParaRPr lang="fi-FI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3155" y="3646023"/>
            <a:ext cx="4003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schemeClr val="bg1"/>
                </a:solidFill>
              </a:rPr>
              <a:t>Kirjoita anodi- ja katodireaktiot</a:t>
            </a:r>
            <a:br>
              <a:rPr lang="fi-FI" sz="2000" dirty="0" smtClean="0">
                <a:solidFill>
                  <a:schemeClr val="bg1"/>
                </a:solidFill>
              </a:rPr>
            </a:br>
            <a:r>
              <a:rPr lang="fi-FI" sz="2000" smtClean="0">
                <a:solidFill>
                  <a:schemeClr val="bg1"/>
                </a:solidFill>
              </a:rPr>
              <a:t>Muista olomuodot ja tasapainotus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4764"/>
          <a:stretch/>
        </p:blipFill>
        <p:spPr>
          <a:xfrm rot="16200000">
            <a:off x="3765169" y="-980454"/>
            <a:ext cx="4560426" cy="9484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9048" y="601885"/>
            <a:ext cx="3276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Sähköenergia muuttuu </a:t>
            </a:r>
            <a:br>
              <a:rPr lang="fi-FI" sz="2000" b="1" dirty="0" smtClean="0"/>
            </a:br>
            <a:r>
              <a:rPr lang="fi-FI" sz="2000" b="1" dirty="0" smtClean="0"/>
              <a:t>kemialliseksi energiaksi.</a:t>
            </a:r>
            <a:endParaRPr lang="fi-FI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8410" y="3361661"/>
                <a:ext cx="298299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000" b="0" i="1" dirty="0" smtClean="0">
                    <a:solidFill>
                      <a:schemeClr val="bg1"/>
                    </a:solidFill>
                    <a:latin typeface="Cambria Math" charset="0"/>
                  </a:rPr>
                  <a:t>Kloridi-ioni hapettuu</a:t>
                </a:r>
              </a:p>
              <a:p>
                <a:r>
                  <a:rPr lang="fi-FI" sz="2000" b="0" i="1" dirty="0" smtClean="0">
                    <a:solidFill>
                      <a:schemeClr val="bg1"/>
                    </a:solidFill>
                    <a:latin typeface="Cambria Math" charset="0"/>
                  </a:rPr>
                  <a:t/>
                </a:r>
                <a:br>
                  <a:rPr lang="fi-FI" sz="2000" b="0" i="1" dirty="0" smtClean="0">
                    <a:solidFill>
                      <a:schemeClr val="bg1"/>
                    </a:solidFill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  <m:sSup>
                        <m:sSupPr>
                          <m:ctrlPr>
                            <a:rPr lang="fi-FI" sz="20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𝐶𝑙</m:t>
                          </m:r>
                        </m:e>
                        <m:sup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𝑙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𝐶𝑙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)+2</m:t>
                      </m:r>
                      <m:sSup>
                        <m:sSup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i-FI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10" y="3361661"/>
                <a:ext cx="2982996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041" t="-2994" b="-658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905509" y="3392439"/>
                <a:ext cx="24715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>
                    <a:solidFill>
                      <a:schemeClr val="bg1"/>
                    </a:solidFill>
                  </a:rPr>
                  <a:t>Natrium-ioni pelkistyy</a:t>
                </a:r>
              </a:p>
              <a:p>
                <a:endParaRPr lang="fi-FI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𝑁𝑎</m:t>
                          </m:r>
                        </m:e>
                        <m:sup>
                          <m:r>
                            <a:rPr lang="fi-FI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𝑙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)+</m:t>
                      </m:r>
                      <m:sSup>
                        <m:sSupPr>
                          <m:ctrlPr>
                            <a:rPr lang="fi-FI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fi-FI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𝑁𝑎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fi-FI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509" y="3392439"/>
                <a:ext cx="247151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222" t="-3974" b="-529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9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1884" y="527875"/>
                <a:ext cx="10230686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000" dirty="0" smtClean="0"/>
                  <a:t>ESIM1</a:t>
                </a:r>
                <a:br>
                  <a:rPr lang="fi-FI" sz="2000" dirty="0" smtClean="0"/>
                </a:br>
                <a:r>
                  <a:rPr lang="fi-FI" sz="2000" dirty="0" smtClean="0"/>
                  <a:t>Kuinka monta grammaa natriumia saadaan, kun elektrolyysiin kuluu 1 mooli elektroneja?</a:t>
                </a:r>
              </a:p>
              <a:p>
                <a:endParaRPr lang="fi-FI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𝑁𝑎</m:t>
                          </m:r>
                        </m:e>
                        <m:sup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𝑙</m:t>
                      </m:r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)+</m:t>
                      </m:r>
                      <m:sSup>
                        <m:sSupPr>
                          <m:ctrlP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𝑁𝑎</m:t>
                      </m:r>
                      <m:r>
                        <a:rPr lang="fi-FI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fi-FI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fi-FI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4" y="527875"/>
                <a:ext cx="10230686" cy="1261884"/>
              </a:xfrm>
              <a:prstGeom prst="rect">
                <a:avLst/>
              </a:prstGeom>
              <a:blipFill rotWithShape="0">
                <a:blip r:embed="rId2"/>
                <a:stretch>
                  <a:fillRect l="-656" t="-2415" b="-338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1884" y="3148314"/>
                <a:ext cx="92256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dirty="0" smtClean="0"/>
                  <a:t>Mikä on samassa prosessissa muodostuvan kloorikaasun tilavuus (NTP)?</a:t>
                </a:r>
              </a:p>
              <a:p>
                <a:endParaRPr lang="fi-FI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sSup>
                        <m:sSupPr>
                          <m:ctrlP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𝐶𝑙</m:t>
                          </m:r>
                        </m:e>
                        <m:sup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𝑙</m:t>
                      </m:r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)→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𝐶𝑙</m:t>
                          </m:r>
                        </m:e>
                        <m:sub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fi-FI" i="1">
                          <a:solidFill>
                            <a:schemeClr val="tx1"/>
                          </a:solidFill>
                          <a:latin typeface="Cambria Math" charset="0"/>
                        </a:rPr>
                        <m:t>)+2</m:t>
                      </m:r>
                      <m:sSup>
                        <m:sSupPr>
                          <m:ctrlP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fi-FI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i-FI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4" y="3148314"/>
                <a:ext cx="9225602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727" t="-2548" b="-509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45496" y="1811702"/>
                <a:ext cx="2825261" cy="923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smtClean="0">
                          <a:latin typeface="Cambria Math" charset="0"/>
                        </a:rPr>
                        <m:t>𝑚</m:t>
                      </m:r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𝑁𝑎</m:t>
                          </m:r>
                        </m:e>
                      </m:d>
                      <m:r>
                        <a:rPr lang="fi-FI" i="1">
                          <a:latin typeface="Cambria Math" charset="0"/>
                        </a:rPr>
                        <m:t>=</m:t>
                      </m:r>
                      <m:r>
                        <a:rPr lang="fi-FI" i="1">
                          <a:latin typeface="Cambria Math" charset="0"/>
                        </a:rPr>
                        <m:t>𝑛</m:t>
                      </m:r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𝑁𝑎</m:t>
                          </m:r>
                        </m:e>
                      </m:d>
                      <m:r>
                        <a:rPr lang="fi-FI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i="1">
                          <a:latin typeface="Cambria Math" charset="0"/>
                        </a:rPr>
                        <m:t>𝑀</m:t>
                      </m:r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𝑁𝑎</m:t>
                          </m:r>
                        </m:e>
                      </m:d>
                    </m:oMath>
                  </m:oMathPara>
                </a14:m>
                <a:endParaRPr lang="fi-FI" dirty="0" smtClean="0"/>
              </a:p>
              <a:p>
                <a:pPr/>
                <a:endParaRPr lang="fi-FI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>
                          <a:latin typeface="Cambria Math" charset="0"/>
                        </a:rPr>
                        <m:t>𝑚</m:t>
                      </m:r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𝑁𝑎</m:t>
                          </m:r>
                        </m:e>
                      </m:d>
                      <m:r>
                        <a:rPr lang="fi-FI" i="1">
                          <a:latin typeface="Cambria Math" charset="0"/>
                        </a:rPr>
                        <m:t>=</m:t>
                      </m:r>
                      <m:r>
                        <a:rPr lang="fi-FI" i="1">
                          <a:latin typeface="Cambria Math" charset="0"/>
                        </a:rPr>
                        <m:t>𝑛</m:t>
                      </m:r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i-FI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i-FI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fi-FI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i="1">
                          <a:latin typeface="Cambria Math" charset="0"/>
                        </a:rPr>
                        <m:t>𝑀</m:t>
                      </m:r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𝑁𝑎</m:t>
                          </m:r>
                        </m:e>
                      </m:d>
                    </m:oMath>
                  </m:oMathPara>
                </a14:m>
                <a:r>
                  <a:rPr lang="fi-FI" dirty="0"/>
                  <a:t/>
                </a:r>
                <a:br>
                  <a:rPr lang="fi-FI" dirty="0"/>
                </a:br>
                <a:endParaRPr lang="fi-FI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496" y="1811702"/>
                <a:ext cx="2825261" cy="9233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020351" y="4300324"/>
                <a:ext cx="2746649" cy="1558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fi-FI" dirty="0" smtClean="0"/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i-FI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latin typeface="Cambria Math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i-FI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i-FI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fi-FI" i="1">
                            <a:latin typeface="Cambria Math" charset="0"/>
                          </a:rPr>
                          <m:t>𝑛</m:t>
                        </m:r>
                        <m:d>
                          <m:dPr>
                            <m:ctrlPr>
                              <a:rPr lang="fi-FI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i-FI" i="1">
                                    <a:latin typeface="Cambria Math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i-FI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fi-FI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num>
                      <m:den>
                        <m:r>
                          <a:rPr lang="fi-FI" i="1">
                            <a:latin typeface="Cambria Math" charset="0"/>
                          </a:rPr>
                          <m:t>𝑝</m:t>
                        </m:r>
                      </m:den>
                    </m:f>
                  </m:oMath>
                </a14:m>
                <a:endParaRPr lang="fi-FI" dirty="0" smtClean="0"/>
              </a:p>
              <a:p>
                <a:pPr/>
                <a:endParaRPr lang="fi-FI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i-FI" dirty="0"/>
                        <m:t>V</m:t>
                      </m:r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i-FI" i="1">
                                  <a:latin typeface="Cambria Math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i-FI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i-FI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i-FI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i-FI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i-FI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i-FI" i="1">
                              <a:latin typeface="Cambria Math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fi-FI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i-FI" i="1">
                                      <a:latin typeface="Cambria Math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num>
                        <m:den>
                          <m:r>
                            <a:rPr lang="fi-FI" i="1">
                              <a:latin typeface="Cambria Math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351" y="4300324"/>
                <a:ext cx="2746649" cy="1558825"/>
              </a:xfrm>
              <a:prstGeom prst="rect">
                <a:avLst/>
              </a:prstGeom>
              <a:blipFill rotWithShape="0">
                <a:blip r:embed="rId5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22603" y="238770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Natriumia saadaan n. 23 g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2677" y="5298317"/>
            <a:ext cx="35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Kloorikaasun tilavuus on n. 12 L  </a:t>
            </a:r>
            <a:endParaRPr lang="fi-FI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01884" y="3994400"/>
                <a:ext cx="1556132" cy="1211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b="0" i="0" smtClean="0">
                          <a:latin typeface="Cambria Math" charset="0"/>
                        </a:rPr>
                        <m:t>pV</m:t>
                      </m:r>
                      <m:r>
                        <a:rPr lang="fi-FI" b="0" i="0" smtClean="0">
                          <a:latin typeface="Cambria Math" charset="0"/>
                        </a:rPr>
                        <m:t>=</m:t>
                      </m:r>
                      <m:r>
                        <a:rPr lang="fi-FI" i="1">
                          <a:latin typeface="Cambria Math" charset="0"/>
                        </a:rPr>
                        <m:t>𝑛𝑅𝑇</m:t>
                      </m:r>
                    </m:oMath>
                    <m:oMath xmlns:m="http://schemas.openxmlformats.org/officeDocument/2006/math">
                      <m:r>
                        <a:rPr lang="fi-FI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r>
                  <a:rPr lang="fi-FI" dirty="0" smtClean="0"/>
                  <a:t/>
                </a:r>
                <a:br>
                  <a:rPr lang="fi-FI" dirty="0" smtClean="0"/>
                </a:br>
                <a:endParaRPr lang="fi-FI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charset="0"/>
                        </a:rPr>
                        <m:t>𝑉</m:t>
                      </m:r>
                      <m:r>
                        <a:rPr lang="fi-FI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charset="0"/>
                            </a:rPr>
                            <m:t>𝑛𝑅𝑇</m:t>
                          </m:r>
                        </m:num>
                        <m:den>
                          <m:r>
                            <a:rPr lang="fi-FI" b="0" i="1" smtClean="0">
                              <a:latin typeface="Cambria Math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4" y="3994400"/>
                <a:ext cx="1556132" cy="1211550"/>
              </a:xfrm>
              <a:prstGeom prst="rect">
                <a:avLst/>
              </a:prstGeom>
              <a:blipFill rotWithShape="0">
                <a:blip r:embed="rId6"/>
                <a:stretch>
                  <a:fillRect t="-6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4172" y="6052036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Yksikkötarkastelu: </a:t>
            </a:r>
            <a:r>
              <a:rPr lang="fi-FI" sz="1400" dirty="0" smtClean="0">
                <a:hlinkClick r:id="rId7"/>
              </a:rPr>
              <a:t>https</a:t>
            </a:r>
            <a:r>
              <a:rPr lang="fi-FI" sz="1400" dirty="0">
                <a:hlinkClick r:id="rId7"/>
              </a:rPr>
              <a:t>://</a:t>
            </a:r>
            <a:r>
              <a:rPr lang="fi-FI" sz="1400" dirty="0" smtClean="0">
                <a:hlinkClick r:id="rId7"/>
              </a:rPr>
              <a:t>en.wikipedia.org/wiki/Joule</a:t>
            </a:r>
            <a:r>
              <a:rPr lang="fi-FI" sz="1400" dirty="0" smtClean="0"/>
              <a:t> </a:t>
            </a:r>
            <a:endParaRPr lang="fi-FI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264324" y="4210202"/>
                <a:ext cx="1131977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fi-FI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𝐽</m:t>
                          </m:r>
                        </m:num>
                        <m:den>
                          <m:r>
                            <a:rPr lang="fi-FI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𝑃𝑎</m:t>
                          </m:r>
                        </m:den>
                      </m:f>
                    </m:oMath>
                  </m:oMathPara>
                </a14:m>
                <a:endParaRPr lang="fi-F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324" y="4210202"/>
                <a:ext cx="1131977" cy="6108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7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Paljonko elektrolyysistä saadaan tuotteita?</a:t>
            </a:r>
            <a:endParaRPr lang="fi-FI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fi-FI" sz="3200" dirty="0" smtClean="0">
                    <a:solidFill>
                      <a:schemeClr val="tx1"/>
                    </a:solidFill>
                    <a:latin typeface="Cambria Math" charset="0"/>
                  </a:rPr>
                  <a:t>Hapettuvan ja pelkistyvän aineen määrä riippuu kennon läpi kulkevasta sähkövarauksesta:</a:t>
                </a:r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fi-FI" sz="360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𝐼</m:t>
                      </m:r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fi-FI" sz="3600" b="1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𝒏</m:t>
                      </m:r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𝑧</m:t>
                      </m:r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sz="36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𝐹</m:t>
                      </m:r>
                    </m:oMath>
                  </m:oMathPara>
                </a14:m>
                <a:endParaRPr lang="fi-FI" sz="3600" b="0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fi-FI" sz="3600" b="0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2800" i="0">
                          <a:solidFill>
                            <a:schemeClr val="tx1"/>
                          </a:solidFill>
                          <a:latin typeface="Cambria Math" charset="0"/>
                        </a:rPr>
                        <m:t>I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virta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t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aika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n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ainem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ää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r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ä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z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elektronien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m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ää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r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ä 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puolireaktiosta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F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Faradayn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vakio</m:t>
                      </m:r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(96 485</m:t>
                      </m:r>
                      <m:f>
                        <m:fPr>
                          <m:ctrlPr>
                            <a:rPr lang="fi-FI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i-FI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As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i-FI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mol</m:t>
                          </m:r>
                        </m:den>
                      </m:f>
                      <m:r>
                        <a:rPr lang="fi-FI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fi-FI" sz="2800" dirty="0">
                  <a:solidFill>
                    <a:schemeClr val="tx1"/>
                  </a:solidFill>
                </a:endParaRPr>
              </a:p>
              <a:p>
                <a:pPr marL="0" marR="0" lvl="3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i-FI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03" t="-3182" r="-48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3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2"/>
          <a:stretch/>
        </p:blipFill>
        <p:spPr>
          <a:xfrm>
            <a:off x="150471" y="555586"/>
            <a:ext cx="8160152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9814" y="4606724"/>
            <a:ext cx="377218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Kemiallinen energia muuttuu </a:t>
            </a:r>
            <a:br>
              <a:rPr lang="fi-FI" sz="2000" b="1" dirty="0" smtClean="0"/>
            </a:br>
            <a:r>
              <a:rPr lang="fi-FI" sz="2000" b="1" dirty="0" smtClean="0"/>
              <a:t>sähkövirraksi.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1574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4091" y="616367"/>
                <a:ext cx="10347767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i-FI" dirty="0" smtClean="0"/>
                  <a:t>ESIM2 Kemian tunnilla tarvittiin 25 ml vetykaasua. Kuinka kauan kesti sen valmistus vedestä elektrolyyttisesti, kun käytettiin 25 mA:n virtaa? Luokan lämpötila oli 22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fi-FI" dirty="0"/>
                  <a:t>C ja ilmanpaine 99 850 </a:t>
                </a:r>
                <a:r>
                  <a:rPr lang="fi-FI" dirty="0" err="1"/>
                  <a:t>Pa</a:t>
                </a:r>
                <a:r>
                  <a:rPr lang="fi-FI" dirty="0" smtClean="0"/>
                  <a:t>.</a:t>
                </a:r>
              </a:p>
              <a:p>
                <a:r>
                  <a:rPr lang="fi-FI" dirty="0" smtClean="0"/>
                  <a:t> </a:t>
                </a:r>
                <a:endParaRPr lang="fi-F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i-FI" i="1">
                              <a:latin typeface="Cambria Math" charset="0"/>
                            </a:rPr>
                            <m:t>𝑉</m:t>
                          </m:r>
                          <m:r>
                            <a:rPr lang="fi-FI" i="1">
                              <a:latin typeface="Cambria Math" charset="0"/>
                            </a:rPr>
                            <m:t>(</m:t>
                          </m:r>
                          <m:r>
                            <a:rPr lang="fi-FI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fi-FI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fi-FI" i="1">
                          <a:latin typeface="Cambria Math" charset="0"/>
                        </a:rPr>
                        <m:t>)=25 </m:t>
                      </m:r>
                      <m:r>
                        <a:rPr lang="fi-FI" i="1">
                          <a:latin typeface="Cambria Math" charset="0"/>
                        </a:rPr>
                        <m:t>𝑚𝑙</m:t>
                      </m:r>
                      <m:r>
                        <a:rPr lang="fi-FI" i="1">
                          <a:latin typeface="Cambria Math" charset="0"/>
                        </a:rPr>
                        <m:t>=0,025 </m:t>
                      </m:r>
                      <m:r>
                        <a:rPr lang="fi-FI" i="1">
                          <a:latin typeface="Cambria Math" charset="0"/>
                        </a:rPr>
                        <m:t>𝑙</m:t>
                      </m:r>
                      <m:r>
                        <a:rPr lang="fi-FI" i="1">
                          <a:latin typeface="Cambria Math" charset="0"/>
                        </a:rPr>
                        <m:t>=25∙</m:t>
                      </m:r>
                      <m:sSup>
                        <m:sSupPr>
                          <m:ctrlP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fi-FI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fi-FI" i="1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fi-FI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latin typeface="Cambria Math" charset="0"/>
                            </a:rPr>
                            <m:t>𝑑𝑚</m:t>
                          </m:r>
                        </m:e>
                        <m:sup>
                          <m:r>
                            <a:rPr lang="fi-FI" i="1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fi-FI" i="1">
                          <a:latin typeface="Cambria Math" charset="0"/>
                        </a:rPr>
                        <m:t>=</m:t>
                      </m:r>
                      <m:r>
                        <a:rPr lang="fi-FI" i="1">
                          <a:latin typeface="Cambria Math" charset="0"/>
                        </a:rPr>
                        <m:t>25</m:t>
                      </m:r>
                      <m:r>
                        <a:rPr lang="fi-FI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fi-FI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fi-FI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6</m:t>
                          </m:r>
                        </m:sup>
                      </m:sSup>
                      <m:r>
                        <a:rPr lang="fi-FI" i="1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fi-FI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fi-FI" i="1">
                              <a:latin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i-FI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i="1">
                          <a:latin typeface="Cambria Math" charset="0"/>
                        </a:rPr>
                        <m:t>𝐼</m:t>
                      </m:r>
                      <m:r>
                        <a:rPr lang="fi-FI" i="1">
                          <a:latin typeface="Cambria Math" charset="0"/>
                        </a:rPr>
                        <m:t>=25 </m:t>
                      </m:r>
                      <m:r>
                        <a:rPr lang="fi-FI" i="1">
                          <a:latin typeface="Cambria Math" charset="0"/>
                        </a:rPr>
                        <m:t>𝑚𝐴</m:t>
                      </m:r>
                      <m:r>
                        <a:rPr lang="fi-FI" i="1">
                          <a:latin typeface="Cambria Math" charset="0"/>
                        </a:rPr>
                        <m:t>=0,025 </m:t>
                      </m:r>
                      <m:r>
                        <a:rPr lang="fi-FI" i="1"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fi-F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i="1">
                          <a:latin typeface="Cambria Math" charset="0"/>
                        </a:rPr>
                        <m:t>𝑇</m:t>
                      </m:r>
                      <m:r>
                        <a:rPr lang="fi-FI" i="1">
                          <a:latin typeface="Cambria Math" charset="0"/>
                        </a:rPr>
                        <m:t>=22 °</m:t>
                      </m:r>
                      <m:r>
                        <m:rPr>
                          <m:nor/>
                        </m:rPr>
                        <a:rPr lang="fi-FI">
                          <a:latin typeface="Cambria Math" charset="0"/>
                          <a:ea typeface="Cambria Math" charset="0"/>
                          <a:cs typeface="Cambria Math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i-FI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= 273,15 </m:t>
                      </m:r>
                      <m:r>
                        <m:rPr>
                          <m:nor/>
                        </m:rPr>
                        <a:rPr lang="fi-FI">
                          <a:latin typeface="Cambria Math" charset="0"/>
                          <a:ea typeface="Cambria Math" charset="0"/>
                          <a:cs typeface="Cambria Math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i-FI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+ 22</m:t>
                      </m:r>
                      <m:r>
                        <m:rPr>
                          <m:nor/>
                        </m:rPr>
                        <a:rPr lang="fi-FI">
                          <a:latin typeface="Cambria Math" charset="0"/>
                          <a:ea typeface="Cambria Math" charset="0"/>
                          <a:cs typeface="Cambria Math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i-FI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= 295,15 </m:t>
                      </m:r>
                      <m:r>
                        <m:rPr>
                          <m:nor/>
                        </m:rPr>
                        <a:rPr lang="fi-FI">
                          <a:latin typeface="Cambria Math" charset="0"/>
                          <a:ea typeface="Cambria Math" charset="0"/>
                          <a:cs typeface="Cambria Math" charset="0"/>
                        </a:rPr>
                        <m:t>K</m:t>
                      </m:r>
                    </m:oMath>
                  </m:oMathPara>
                </a14:m>
                <a:endParaRPr lang="fi-FI" dirty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i="1">
                          <a:latin typeface="Cambria Math" charset="0"/>
                        </a:rPr>
                        <m:t>𝑃</m:t>
                      </m:r>
                      <m:r>
                        <a:rPr lang="fi-FI" i="1">
                          <a:latin typeface="Cambria Math" charset="0"/>
                        </a:rPr>
                        <m:t>=99850 </m:t>
                      </m:r>
                      <m:r>
                        <a:rPr lang="fi-FI" i="1">
                          <a:latin typeface="Cambria Math" charset="0"/>
                        </a:rPr>
                        <m:t>𝑃𝑎</m:t>
                      </m:r>
                    </m:oMath>
                  </m:oMathPara>
                </a14:m>
                <a:endParaRPr lang="fi-FI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fi-FI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 ?</m:t>
                      </m:r>
                    </m:oMath>
                  </m:oMathPara>
                </a14:m>
                <a:endParaRPr lang="fi-F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1" y="616367"/>
                <a:ext cx="10347767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471" b="-1674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967851" y="3663355"/>
                <a:ext cx="31043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600" i="1">
                          <a:latin typeface="Cambria Math" charset="0"/>
                        </a:rPr>
                        <m:t>𝐼</m:t>
                      </m:r>
                      <m:r>
                        <a:rPr lang="fi-FI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sz="36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fi-FI" sz="3600" i="1">
                          <a:latin typeface="Cambria Math" charset="0"/>
                        </a:rPr>
                        <m:t>=</m:t>
                      </m:r>
                      <m:r>
                        <a:rPr lang="fi-FI" sz="3600" b="0" i="1">
                          <a:latin typeface="Cambria Math" charset="0"/>
                        </a:rPr>
                        <m:t>𝑛</m:t>
                      </m:r>
                      <m:r>
                        <a:rPr lang="fi-FI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sz="3600" i="1">
                          <a:latin typeface="Cambria Math" charset="0"/>
                        </a:rPr>
                        <m:t>𝑧</m:t>
                      </m:r>
                      <m:r>
                        <a:rPr lang="fi-FI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fi-FI" sz="3600" i="1">
                          <a:latin typeface="Cambria Math" charset="0"/>
                        </a:rPr>
                        <m:t>𝐹</m:t>
                      </m:r>
                    </m:oMath>
                  </m:oMathPara>
                </a14:m>
                <a:endParaRPr lang="fi-FI" sz="3600" i="1" dirty="0">
                  <a:latin typeface="Cambria Math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51" y="3663355"/>
                <a:ext cx="3104311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387069" y="2647692"/>
                <a:ext cx="2265877" cy="64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3600">
                          <a:latin typeface="Cambria Math" charset="0"/>
                        </a:rPr>
                        <m:t>pV</m:t>
                      </m:r>
                      <m:r>
                        <a:rPr lang="fi-FI" sz="3600">
                          <a:latin typeface="Cambria Math" charset="0"/>
                        </a:rPr>
                        <m:t>=</m:t>
                      </m:r>
                      <m:r>
                        <a:rPr lang="fi-FI" sz="3600" i="1">
                          <a:latin typeface="Cambria Math" charset="0"/>
                        </a:rPr>
                        <m:t>𝑛𝑅𝑇</m:t>
                      </m:r>
                    </m:oMath>
                  </m:oMathPara>
                </a14:m>
                <a:r>
                  <a:rPr lang="fi-FI" sz="3600" i="1" dirty="0">
                    <a:latin typeface="Cambria Math" charset="0"/>
                  </a:rPr>
                  <a:t/>
                </a:r>
                <a:br>
                  <a:rPr lang="fi-FI" sz="3600" i="1" dirty="0">
                    <a:latin typeface="Cambria Math" charset="0"/>
                  </a:rPr>
                </a:br>
                <a:endParaRPr lang="fi-FI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069" y="2647692"/>
                <a:ext cx="2265877" cy="6463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4091" y="3294087"/>
                <a:ext cx="7212231" cy="2144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Pitää selvittää ainemäärä n ja elektronien määrä puolireaktiosta eli z.</a:t>
                </a:r>
              </a:p>
              <a:p>
                <a:endParaRPr lang="fi-FI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i="1">
                          <a:latin typeface="Cambria Math" charset="0"/>
                        </a:rPr>
                        <m:t>n</m:t>
                      </m:r>
                      <m:r>
                        <a:rPr lang="fi-FI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fi-FI" b="0" i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i-FI">
                              <a:latin typeface="Cambria Math" charset="0"/>
                            </a:rPr>
                            <m:t>pV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i-FI" b="0" i="0" smtClean="0">
                              <a:latin typeface="Cambria Math" charset="0"/>
                            </a:rPr>
                            <m:t>RT</m:t>
                          </m:r>
                        </m:den>
                      </m:f>
                    </m:oMath>
                  </m:oMathPara>
                </a14:m>
                <a:r>
                  <a:rPr lang="fi-FI" i="1" dirty="0">
                    <a:latin typeface="Cambria Math" charset="0"/>
                  </a:rPr>
                  <a:t/>
                </a:r>
                <a:br>
                  <a:rPr lang="fi-FI" i="1" dirty="0">
                    <a:latin typeface="Cambria Math" charset="0"/>
                  </a:rPr>
                </a:br>
                <a:endParaRPr lang="fi-FI" dirty="0"/>
              </a:p>
              <a:p>
                <a:endParaRPr lang="fi-FI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dirty="0">
                          <a:latin typeface="Cambria Math" charset="0"/>
                        </a:rPr>
                        <m:t>2</m:t>
                      </m:r>
                      <m:sSub>
                        <m:sSubPr>
                          <m:ctrlPr>
                            <a:rPr lang="fi-FI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i-FI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fi-FI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fi-FI" i="1" dirty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fi-FI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𝑙</m:t>
                          </m:r>
                        </m:e>
                      </m:d>
                      <m:r>
                        <a:rPr lang="fi-FI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i-FI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latin typeface="Cambria Math" charset="0"/>
                            </a:rPr>
                            <m:t>2</m:t>
                          </m:r>
                          <m:r>
                            <a:rPr lang="fi-FI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fi-FI" i="1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pos m:val="top"/>
                          <m:ctrlPr>
                            <a:rPr lang="is-IS" i="1">
                              <a:latin typeface="Cambria Math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i-FI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fi-FI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𝑔</m:t>
                          </m:r>
                        </m:e>
                      </m:d>
                      <m:r>
                        <a:rPr lang="fi-FI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i-FI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i-FI" i="1">
                              <a:latin typeface="Cambria Math" charset="0"/>
                            </a:rPr>
                            <m:t>2</m:t>
                          </m:r>
                          <m:r>
                            <a:rPr lang="fi-FI" i="1">
                              <a:latin typeface="Cambria Math" charset="0"/>
                            </a:rPr>
                            <m:t>𝑂𝐻</m:t>
                          </m:r>
                        </m:e>
                        <m:sup>
                          <m:r>
                            <a:rPr lang="fi-FI" i="1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fi-F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i-FI" i="1">
                              <a:latin typeface="Cambria Math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fi-FI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is-IS" i="1">
                              <a:latin typeface="Cambria Math" charset="0"/>
                            </a:rPr>
                          </m:ctrlPr>
                        </m:groupChrPr>
                        <m:e/>
                      </m:groupChr>
                      <m:r>
                        <a:rPr lang="fi-FI" b="0" i="1" smtClean="0">
                          <a:latin typeface="Cambria Math" charset="0"/>
                        </a:rPr>
                        <m:t>𝑧</m:t>
                      </m:r>
                      <m:r>
                        <a:rPr lang="fi-FI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1" y="3294087"/>
                <a:ext cx="7212231" cy="2144754"/>
              </a:xfrm>
              <a:prstGeom prst="rect">
                <a:avLst/>
              </a:prstGeom>
              <a:blipFill rotWithShape="0">
                <a:blip r:embed="rId5"/>
                <a:stretch>
                  <a:fillRect l="-676" t="-1420" b="-48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15462" y="5531238"/>
            <a:ext cx="3275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srgbClr val="FF0000"/>
                </a:solidFill>
              </a:rPr>
              <a:t>Vedyn valmistus kesti 2,2 h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3377" y="717630"/>
                <a:ext cx="940513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i-FI" dirty="0" smtClean="0"/>
                  <a:t>TEHTÄVÄ</a:t>
                </a:r>
                <a:br>
                  <a:rPr lang="fi-FI" dirty="0" smtClean="0"/>
                </a:br>
                <a:r>
                  <a:rPr lang="fi-FI" dirty="0" smtClean="0"/>
                  <a:t>Erään suolan elektrolyysissä muodostui katodille 1,41 g metallia. Elektrolyysissä käytettiin </a:t>
                </a:r>
                <a:br>
                  <a:rPr lang="fi-FI" dirty="0" smtClean="0"/>
                </a:br>
                <a:r>
                  <a:rPr lang="fi-FI" dirty="0" smtClean="0"/>
                  <a:t>6,5 A:n virtaa, ja se kesti 1397 sekuntia. </a:t>
                </a:r>
                <a:br>
                  <a:rPr lang="fi-FI" dirty="0" smtClean="0"/>
                </a:br>
                <a:r>
                  <a:rPr lang="fi-FI" dirty="0" smtClean="0"/>
                  <a:t>Ratkaise, mikä metalli oli kyseessä, kun sen kloridia sisältävän suolan kaava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charset="0"/>
                          </a:rPr>
                          <m:t>𝑀𝐶𝑙</m:t>
                        </m:r>
                      </m:e>
                      <m:sub>
                        <m:r>
                          <a:rPr lang="fi-FI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fi-FI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fi-FI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7" y="717630"/>
                <a:ext cx="9405139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583" b="-17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64466" y="397011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Kyseessä oli </a:t>
            </a:r>
            <a:r>
              <a:rPr lang="fi-FI" dirty="0" err="1" smtClean="0">
                <a:solidFill>
                  <a:srgbClr val="FF0000"/>
                </a:solidFill>
              </a:rPr>
              <a:t>skandium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Sc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Tehtäviä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- S. 63 </a:t>
            </a:r>
          </a:p>
          <a:p>
            <a:pPr lvl="2"/>
            <a:r>
              <a:rPr lang="fi-FI" sz="2000" dirty="0" smtClean="0">
                <a:solidFill>
                  <a:schemeClr val="tx1"/>
                </a:solidFill>
              </a:rPr>
              <a:t>44 b</a:t>
            </a:r>
          </a:p>
          <a:p>
            <a:pPr lvl="2"/>
            <a:r>
              <a:rPr lang="fi-FI" sz="2000" dirty="0" smtClean="0">
                <a:solidFill>
                  <a:schemeClr val="tx1"/>
                </a:solidFill>
              </a:rPr>
              <a:t>47</a:t>
            </a:r>
          </a:p>
          <a:p>
            <a:pPr lvl="2"/>
            <a:r>
              <a:rPr lang="fi-FI" sz="2000" dirty="0" smtClean="0">
                <a:solidFill>
                  <a:schemeClr val="tx1"/>
                </a:solidFill>
              </a:rPr>
              <a:t>45</a:t>
            </a:r>
          </a:p>
          <a:p>
            <a:pPr lvl="2"/>
            <a:r>
              <a:rPr lang="fi-FI" sz="2000" dirty="0" smtClean="0">
                <a:solidFill>
                  <a:schemeClr val="tx1"/>
                </a:solidFill>
              </a:rPr>
              <a:t>51</a:t>
            </a:r>
          </a:p>
          <a:p>
            <a:pPr lvl="2"/>
            <a:r>
              <a:rPr lang="fi-FI" sz="2000" dirty="0" smtClean="0">
                <a:solidFill>
                  <a:schemeClr val="tx1"/>
                </a:solidFill>
              </a:rPr>
              <a:t>53</a:t>
            </a: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Läksyksi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- Vertaile galvaanista kennoa ja elektrolyysikennoa kirjallisesti kokonaisin lausein. Harjoittele tässä essee-tyylistä vastausta, ja muista käyttää esimerkkejä. Voit katsoa apua kirjan sivun 51 taulukosta.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- Tee yksi vapaasti valittava läksytehtävä kirjasta.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Lisätietoa elektrolyysistä: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Esimerkiksi kuparin puhdistus on näissä videoissa selitetty hyvin. Kirjan tehtävien 43 ja 53 voit </a:t>
            </a:r>
            <a:br>
              <a:rPr lang="fi-FI" dirty="0" smtClean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>harjoitella tätä aihetta. </a:t>
            </a:r>
          </a:p>
          <a:p>
            <a:r>
              <a:rPr lang="fi-FI" dirty="0">
                <a:solidFill>
                  <a:schemeClr val="tx1"/>
                </a:solidFill>
                <a:hlinkClick r:id="rId2"/>
              </a:rPr>
              <a:t>https://opetus.tv/kemia/ke4/elektrolyysi</a:t>
            </a:r>
            <a:r>
              <a:rPr lang="fi-FI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050" y="394977"/>
            <a:ext cx="4650707" cy="145075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Elektrolyysi-kenno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80" y="1845734"/>
            <a:ext cx="4666912" cy="402336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Hapettumis-pelkistymisreaktio</a:t>
            </a:r>
            <a:r>
              <a:rPr lang="en-US" dirty="0" smtClean="0">
                <a:solidFill>
                  <a:schemeClr val="tx1"/>
                </a:solidFill>
              </a:rPr>
              <a:t> on </a:t>
            </a:r>
            <a:r>
              <a:rPr lang="en-US" dirty="0" err="1" smtClean="0">
                <a:solidFill>
                  <a:schemeClr val="tx1"/>
                </a:solidFill>
              </a:rPr>
              <a:t>spontaani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580" y="394976"/>
            <a:ext cx="435208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tx1"/>
                </a:solidFill>
              </a:rPr>
              <a:t>Galvaaninen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kenno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53050" y="1845734"/>
            <a:ext cx="466691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Hapettumis-pelkistymisreaktio</a:t>
            </a:r>
            <a:r>
              <a:rPr lang="en-US" dirty="0" smtClean="0">
                <a:solidFill>
                  <a:schemeClr val="tx1"/>
                </a:solidFill>
              </a:rPr>
              <a:t> on </a:t>
            </a:r>
            <a:r>
              <a:rPr lang="en-US" dirty="0" err="1" smtClean="0">
                <a:solidFill>
                  <a:schemeClr val="tx1"/>
                </a:solidFill>
              </a:rPr>
              <a:t>pakotettu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5" y="41749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/>
          <a:stretch/>
        </p:blipFill>
        <p:spPr>
          <a:xfrm>
            <a:off x="1273215" y="569893"/>
            <a:ext cx="926248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34603" r="13534" b="34297"/>
          <a:stretch/>
        </p:blipFill>
        <p:spPr>
          <a:xfrm rot="16200000">
            <a:off x="2971272" y="1018567"/>
            <a:ext cx="6326624" cy="45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34603" r="13534" b="34297"/>
          <a:stretch/>
        </p:blipFill>
        <p:spPr>
          <a:xfrm rot="16200000">
            <a:off x="3083106" y="1099590"/>
            <a:ext cx="6102956" cy="4421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8380" y="101764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chemeClr val="bg1"/>
                </a:solidFill>
              </a:rPr>
              <a:t>+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9453" y="89453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-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098" y="1017646"/>
            <a:ext cx="1916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Tasajännitelähde</a:t>
            </a:r>
            <a:br>
              <a:rPr lang="fi-FI" dirty="0" smtClean="0"/>
            </a:br>
            <a:r>
              <a:rPr lang="fi-FI" dirty="0" smtClean="0"/>
              <a:t>MAOL s. 98?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5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4015" r="13533" b="11411"/>
          <a:stretch/>
        </p:blipFill>
        <p:spPr>
          <a:xfrm rot="16200000">
            <a:off x="2907719" y="-2349954"/>
            <a:ext cx="5562482" cy="10752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1271" y="73249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-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8072" y="936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chemeClr val="bg1"/>
                </a:solidFill>
              </a:rPr>
              <a:t>+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7165" y="3854371"/>
            <a:ext cx="3276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Sähköenergia muuttuu </a:t>
            </a:r>
            <a:br>
              <a:rPr lang="fi-FI" sz="2000" b="1" dirty="0" smtClean="0"/>
            </a:br>
            <a:r>
              <a:rPr lang="fi-FI" sz="2000" b="1" dirty="0" smtClean="0"/>
              <a:t>kemialliseksi energiaksi.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9086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ELEKTROLYYSI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Sähkövirta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pakottaa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reagoimaan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15050</TotalTime>
  <Words>1344</Words>
  <Application>Microsoft Macintosh PowerPoint</Application>
  <PresentationFormat>Widescreen</PresentationFormat>
  <Paragraphs>204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Black</vt:lpstr>
      <vt:lpstr>Calibri</vt:lpstr>
      <vt:lpstr>Cambria Math</vt:lpstr>
      <vt:lpstr>Mangal</vt:lpstr>
      <vt:lpstr>Arial</vt:lpstr>
      <vt:lpstr>Retrospect</vt:lpstr>
      <vt:lpstr>Sähkökemia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ELEKTROLYYSI #1</vt:lpstr>
      <vt:lpstr>Elektrolyysi</vt:lpstr>
      <vt:lpstr>Esimerkki 1 (Elektrodi)reaktiot: suolan vesiliuos NaI (aq) </vt:lpstr>
      <vt:lpstr>Esimerkki 1 (Elektrodi)reaktiot: suolan vesiliuos NaI (aq) </vt:lpstr>
      <vt:lpstr>(Elektrodi)reaktiot: NaI (aq)</vt:lpstr>
      <vt:lpstr>(Elektrodi)reaktiot: NaI (aq)</vt:lpstr>
      <vt:lpstr>Kokeellinen työ: ruokasuolan vesiliuoksen elektrolyysi</vt:lpstr>
      <vt:lpstr>Kokeellinen työ: ruokasuolan vesiliuoksen elektrolyysi</vt:lpstr>
      <vt:lpstr>PowerPoint Presentation</vt:lpstr>
      <vt:lpstr>Työn tulokset ja pohdinta</vt:lpstr>
      <vt:lpstr>Kotitehtävät</vt:lpstr>
      <vt:lpstr>Kokeellinen työ: ruokasuolan vesiliuoksen elektrolyysi</vt:lpstr>
      <vt:lpstr>Työn tulokset ja pohdinta</vt:lpstr>
      <vt:lpstr>Kotitehtävät</vt:lpstr>
      <vt:lpstr>Testi Socrativella</vt:lpstr>
      <vt:lpstr>ELEKTROLYYSI #2</vt:lpstr>
      <vt:lpstr>Esimerkki 2 (Elektrodi)reaktiot: suolasulate NaCl (l)</vt:lpstr>
      <vt:lpstr>PowerPoint Presentation</vt:lpstr>
      <vt:lpstr>PowerPoint Presentation</vt:lpstr>
      <vt:lpstr>PowerPoint Presentation</vt:lpstr>
      <vt:lpstr>Paljonko elektrolyysistä saadaan tuotteita?</vt:lpstr>
      <vt:lpstr>PowerPoint Presentation</vt:lpstr>
      <vt:lpstr>PowerPoint Presentation</vt:lpstr>
      <vt:lpstr>Tehtäviä</vt:lpstr>
      <vt:lpstr>Läksyksi</vt:lpstr>
      <vt:lpstr>Elektrolyysi-kenno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Sähkökemia</dc:title>
  <cp:lastModifiedBy>Katriina I M Rajala</cp:lastModifiedBy>
  <cp:revision>84</cp:revision>
  <dcterms:modified xsi:type="dcterms:W3CDTF">2017-05-05T15:26:15Z</dcterms:modified>
</cp:coreProperties>
</file>