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3" r:id="rId8"/>
    <p:sldId id="262" r:id="rId9"/>
    <p:sldId id="26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991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516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9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92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88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49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30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202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67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592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741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C21A5-8FE6-4030-A9DD-C351191821B8}" type="datetimeFigureOut">
              <a:rPr lang="fi-FI" smtClean="0"/>
              <a:t>14.9.2018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61ECB-8841-4A51-857E-30141161933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07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7772400" cy="762000"/>
          </a:xfrm>
        </p:spPr>
        <p:txBody>
          <a:bodyPr>
            <a:normAutofit/>
          </a:bodyPr>
          <a:lstStyle/>
          <a:p>
            <a:r>
              <a:rPr lang="fi-FI" altLang="fi-FI" sz="2800" dirty="0"/>
              <a:t>OPTION </a:t>
            </a:r>
            <a:r>
              <a:rPr lang="fi-FI" altLang="fi-FI" sz="2800" dirty="0" smtClean="0"/>
              <a:t>D: HORMONAL </a:t>
            </a:r>
            <a:r>
              <a:rPr lang="fi-FI" altLang="fi-FI" sz="2800" dirty="0"/>
              <a:t>CONTROL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5791200" cy="4114800"/>
          </a:xfrm>
        </p:spPr>
        <p:txBody>
          <a:bodyPr/>
          <a:lstStyle/>
          <a:p>
            <a:r>
              <a:rPr lang="en-US" altLang="fi-FI" sz="2000" dirty="0" smtClean="0">
                <a:solidFill>
                  <a:srgbClr val="7030A0"/>
                </a:solidFill>
              </a:rPr>
              <a:t>Endocrine glands secrete hormones directly into the blood, via which, they travel to targeted cells</a:t>
            </a:r>
          </a:p>
          <a:p>
            <a:r>
              <a:rPr lang="en-US" altLang="fi-FI" sz="2000" dirty="0" smtClean="0">
                <a:solidFill>
                  <a:srgbClr val="FFC000"/>
                </a:solidFill>
              </a:rPr>
              <a:t>Steroids: estrogen, testosterone, progesterone</a:t>
            </a:r>
          </a:p>
          <a:p>
            <a:r>
              <a:rPr lang="en-US" altLang="fi-FI" sz="2000" dirty="0" smtClean="0">
                <a:solidFill>
                  <a:srgbClr val="7030A0"/>
                </a:solidFill>
              </a:rPr>
              <a:t>Peptides: insulin, antidiuretic hormone or vasopressin(ADH), Thyroid releasing hormone(TRH)</a:t>
            </a:r>
          </a:p>
          <a:p>
            <a:r>
              <a:rPr lang="en-US" altLang="fi-FI" sz="2000" dirty="0" smtClean="0">
                <a:solidFill>
                  <a:srgbClr val="FFC000"/>
                </a:solidFill>
              </a:rPr>
              <a:t>Tyrosine derivatives: thyroxin</a:t>
            </a:r>
            <a:endParaRPr lang="en-US" altLang="fi-FI" sz="2000" dirty="0">
              <a:solidFill>
                <a:srgbClr val="FFC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6" y="914400"/>
            <a:ext cx="301942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6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fi-FI" altLang="fi-FI" sz="2800" dirty="0">
                <a:solidFill>
                  <a:schemeClr val="accent2">
                    <a:lumMod val="50000"/>
                  </a:schemeClr>
                </a:solidFill>
              </a:rPr>
              <a:t>HYPOTHALAMUS AND </a:t>
            </a:r>
            <a:r>
              <a:rPr lang="fi-FI" altLang="fi-FI" sz="2800" dirty="0" smtClean="0">
                <a:solidFill>
                  <a:schemeClr val="accent2">
                    <a:lumMod val="50000"/>
                  </a:schemeClr>
                </a:solidFill>
              </a:rPr>
              <a:t>PITUITARY</a:t>
            </a:r>
            <a:endParaRPr lang="fi-FI" altLang="fi-FI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81000"/>
            <a:ext cx="5181600" cy="6477000"/>
          </a:xfrm>
        </p:spPr>
        <p:txBody>
          <a:bodyPr/>
          <a:lstStyle/>
          <a:p>
            <a:r>
              <a:rPr lang="en-US" altLang="fi-FI" sz="2000" dirty="0" smtClean="0">
                <a:solidFill>
                  <a:srgbClr val="00B050"/>
                </a:solidFill>
              </a:rPr>
              <a:t>Hypothalamus acts as a link between endocrine and nervous systems</a:t>
            </a:r>
          </a:p>
          <a:p>
            <a:r>
              <a:rPr lang="en-US" altLang="fi-FI" sz="2000" dirty="0" smtClean="0">
                <a:solidFill>
                  <a:srgbClr val="002060"/>
                </a:solidFill>
              </a:rPr>
              <a:t>Controls the secretion of hormones by the pituitary</a:t>
            </a:r>
          </a:p>
          <a:p>
            <a:r>
              <a:rPr lang="en-US" altLang="fi-FI" sz="2000" dirty="0" smtClean="0">
                <a:solidFill>
                  <a:srgbClr val="FF0000"/>
                </a:solidFill>
              </a:rPr>
              <a:t>These hormones released by the pituitary control hormone release of other endocrine glands</a:t>
            </a:r>
          </a:p>
          <a:p>
            <a:pPr lvl="1"/>
            <a:r>
              <a:rPr lang="en-US" altLang="fi-FI" sz="1600" dirty="0" smtClean="0">
                <a:solidFill>
                  <a:srgbClr val="FF0000"/>
                </a:solidFill>
              </a:rPr>
              <a:t>Growth</a:t>
            </a:r>
          </a:p>
          <a:p>
            <a:pPr lvl="1"/>
            <a:r>
              <a:rPr lang="en-US" altLang="fi-FI" sz="1600" dirty="0" smtClean="0">
                <a:solidFill>
                  <a:srgbClr val="FF0000"/>
                </a:solidFill>
              </a:rPr>
              <a:t>Developmental changes</a:t>
            </a:r>
          </a:p>
          <a:p>
            <a:pPr lvl="1"/>
            <a:r>
              <a:rPr lang="en-US" altLang="fi-FI" sz="1600" dirty="0" smtClean="0">
                <a:solidFill>
                  <a:srgbClr val="FF0000"/>
                </a:solidFill>
              </a:rPr>
              <a:t>Reproduction </a:t>
            </a:r>
          </a:p>
          <a:p>
            <a:pPr lvl="1"/>
            <a:r>
              <a:rPr lang="en-US" altLang="fi-FI" sz="1600" dirty="0" smtClean="0">
                <a:solidFill>
                  <a:srgbClr val="FF0000"/>
                </a:solidFill>
              </a:rPr>
              <a:t>Homeostasis</a:t>
            </a:r>
          </a:p>
          <a:p>
            <a:r>
              <a:rPr lang="en-US" altLang="fi-FI" sz="2000" dirty="0" smtClean="0">
                <a:solidFill>
                  <a:srgbClr val="7030A0"/>
                </a:solidFill>
              </a:rPr>
              <a:t>Anterior and posterior lobes of the pituitary are controlled in different ways</a:t>
            </a:r>
          </a:p>
          <a:p>
            <a:pPr lvl="1"/>
            <a:r>
              <a:rPr lang="en-US" altLang="fi-FI" sz="1600" dirty="0" smtClean="0">
                <a:solidFill>
                  <a:srgbClr val="7030A0"/>
                </a:solidFill>
              </a:rPr>
              <a:t>Anterior synthesizes its own </a:t>
            </a:r>
          </a:p>
          <a:p>
            <a:pPr lvl="1"/>
            <a:r>
              <a:rPr lang="en-US" altLang="fi-FI" sz="1600" dirty="0" smtClean="0">
                <a:solidFill>
                  <a:srgbClr val="7030A0"/>
                </a:solidFill>
              </a:rPr>
              <a:t>Posterior stores hormones that have traveled via </a:t>
            </a:r>
            <a:r>
              <a:rPr lang="en-US" altLang="fi-FI" sz="1600" dirty="0" err="1" smtClean="0">
                <a:solidFill>
                  <a:srgbClr val="7030A0"/>
                </a:solidFill>
              </a:rPr>
              <a:t>neurosecretory</a:t>
            </a:r>
            <a:r>
              <a:rPr lang="en-US" altLang="fi-FI" sz="1600" dirty="0" smtClean="0">
                <a:solidFill>
                  <a:srgbClr val="7030A0"/>
                </a:solidFill>
              </a:rPr>
              <a:t> cells</a:t>
            </a:r>
          </a:p>
          <a:p>
            <a:endParaRPr lang="fi-FI" altLang="fi-FI" sz="20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"/>
            <a:ext cx="3810000" cy="30480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220200" y="1600200"/>
            <a:ext cx="1447800" cy="1524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888164" y="3860801"/>
            <a:ext cx="3779837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dirty="0" err="1" smtClean="0"/>
              <a:t>Pages</a:t>
            </a:r>
            <a:r>
              <a:rPr lang="fi-FI" altLang="fi-FI" dirty="0" smtClean="0"/>
              <a:t> 697-698</a:t>
            </a: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19392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1"/>
            <a:ext cx="7772400" cy="549275"/>
          </a:xfrm>
        </p:spPr>
        <p:txBody>
          <a:bodyPr/>
          <a:lstStyle/>
          <a:p>
            <a:r>
              <a:rPr lang="fi-FI" altLang="fi-FI" sz="2800"/>
              <a:t>HORMONES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549276"/>
            <a:ext cx="8964613" cy="4175125"/>
          </a:xfrm>
        </p:spPr>
        <p:txBody>
          <a:bodyPr/>
          <a:lstStyle/>
          <a:p>
            <a:r>
              <a:rPr lang="en-US" altLang="fi-FI" sz="2000" dirty="0" smtClean="0"/>
              <a:t>Two main types of hormones: steroid (insoluble in H</a:t>
            </a:r>
            <a:r>
              <a:rPr lang="en-US" altLang="fi-FI" sz="2000" baseline="-25000" dirty="0" smtClean="0"/>
              <a:t>2</a:t>
            </a:r>
            <a:r>
              <a:rPr lang="en-US" altLang="fi-FI" sz="2000" dirty="0" smtClean="0"/>
              <a:t>O) and peptides (H</a:t>
            </a:r>
            <a:r>
              <a:rPr lang="en-US" altLang="fi-FI" sz="2000" baseline="-25000" dirty="0" smtClean="0"/>
              <a:t>2</a:t>
            </a:r>
            <a:r>
              <a:rPr lang="en-US" altLang="fi-FI" sz="2000" dirty="0" smtClean="0"/>
              <a:t>O soluble)</a:t>
            </a:r>
          </a:p>
          <a:p>
            <a:r>
              <a:rPr lang="en-US" altLang="fi-FI" sz="2000" dirty="0" smtClean="0"/>
              <a:t>Steroid and the other insoluble hormones (a few amines) enter cells that they target</a:t>
            </a:r>
          </a:p>
          <a:p>
            <a:r>
              <a:rPr lang="en-US" altLang="fi-FI" sz="2000" dirty="0" smtClean="0"/>
              <a:t>Bind to receptor proteins (hormone-receptor complex is formed)</a:t>
            </a:r>
          </a:p>
          <a:p>
            <a:r>
              <a:rPr lang="en-US" altLang="fi-FI" sz="2000" dirty="0" smtClean="0"/>
              <a:t>This complex regulates gene transcription (binds to certain genes), promoting and inhibiting</a:t>
            </a:r>
          </a:p>
          <a:p>
            <a:r>
              <a:rPr lang="en-US" altLang="fi-FI" sz="2000" dirty="0" smtClean="0"/>
              <a:t>This is a means of controlling the activity of a target cell</a:t>
            </a:r>
            <a:endParaRPr lang="en-US" altLang="fi-FI" sz="2000" dirty="0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4151313" y="4437064"/>
            <a:ext cx="6265862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>
                <a:solidFill>
                  <a:schemeClr val="bg2"/>
                </a:solidFill>
              </a:rPr>
              <a:t>cell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4656138" y="5229226"/>
            <a:ext cx="1223962" cy="7207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200">
                <a:solidFill>
                  <a:schemeClr val="bg2"/>
                </a:solidFill>
              </a:rPr>
              <a:t>Steroid hormone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566988" y="5516564"/>
            <a:ext cx="1223962" cy="7207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200">
                <a:solidFill>
                  <a:schemeClr val="bg2"/>
                </a:solidFill>
              </a:rPr>
              <a:t>Steroid hormone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3792539" y="5734051"/>
            <a:ext cx="790575" cy="1428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144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7172" name="Picture 4" descr="http://www.rise.duke.edu/phr150/Performance/images/steroid_respo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095" y="667119"/>
            <a:ext cx="5591175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i 3"/>
          <p:cNvSpPr/>
          <p:nvPr/>
        </p:nvSpPr>
        <p:spPr>
          <a:xfrm>
            <a:off x="7343479" y="2454257"/>
            <a:ext cx="3498111" cy="309407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receptor-hormone complex promotes the transcription of specific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1"/>
            <a:ext cx="7772400" cy="549275"/>
          </a:xfrm>
        </p:spPr>
        <p:txBody>
          <a:bodyPr/>
          <a:lstStyle/>
          <a:p>
            <a:r>
              <a:rPr lang="fi-FI" altLang="fi-FI" sz="2800" dirty="0"/>
              <a:t>SECRETION OF ADH, A PEPTIDE HORMONE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620714"/>
            <a:ext cx="5148263" cy="6048375"/>
          </a:xfrm>
        </p:spPr>
        <p:txBody>
          <a:bodyPr/>
          <a:lstStyle/>
          <a:p>
            <a:r>
              <a:rPr lang="en-US" altLang="fi-FI" sz="2000" dirty="0" smtClean="0">
                <a:solidFill>
                  <a:srgbClr val="C00000"/>
                </a:solidFill>
              </a:rPr>
              <a:t>Aka </a:t>
            </a:r>
            <a:r>
              <a:rPr lang="en-US" altLang="fi-FI" sz="2000" dirty="0" err="1" smtClean="0">
                <a:solidFill>
                  <a:srgbClr val="C00000"/>
                </a:solidFill>
              </a:rPr>
              <a:t>vassopressin</a:t>
            </a:r>
            <a:endParaRPr lang="en-US" altLang="fi-FI" sz="2000" dirty="0" smtClean="0">
              <a:solidFill>
                <a:srgbClr val="C00000"/>
              </a:solidFill>
            </a:endParaRPr>
          </a:p>
          <a:p>
            <a:r>
              <a:rPr lang="en-US" altLang="fi-FI" sz="2000" dirty="0" smtClean="0">
                <a:solidFill>
                  <a:srgbClr val="FF0000"/>
                </a:solidFill>
              </a:rPr>
              <a:t>A diuretic is something that causes urination (e.g. caffeine)</a:t>
            </a:r>
          </a:p>
          <a:p>
            <a:r>
              <a:rPr lang="en-US" altLang="fi-FI" sz="2000" dirty="0" smtClean="0">
                <a:solidFill>
                  <a:srgbClr val="FFC000"/>
                </a:solidFill>
              </a:rPr>
              <a:t>ADH works on the kidneys to prevent formation of urine</a:t>
            </a:r>
          </a:p>
          <a:p>
            <a:r>
              <a:rPr lang="en-US" altLang="fi-FI" sz="2000" dirty="0" err="1" smtClean="0">
                <a:solidFill>
                  <a:srgbClr val="DFDA00"/>
                </a:solidFill>
              </a:rPr>
              <a:t>Neurosecretory</a:t>
            </a:r>
            <a:r>
              <a:rPr lang="en-US" altLang="fi-FI" sz="2000" dirty="0" smtClean="0">
                <a:solidFill>
                  <a:srgbClr val="DFDA00"/>
                </a:solidFill>
              </a:rPr>
              <a:t> cells in the hypothalamus synthesize ADH</a:t>
            </a:r>
          </a:p>
          <a:p>
            <a:r>
              <a:rPr lang="en-US" altLang="fi-FI" sz="2000" dirty="0" smtClean="0">
                <a:solidFill>
                  <a:srgbClr val="92D050"/>
                </a:solidFill>
              </a:rPr>
              <a:t>Travels down axons and stored in pituitary gland (posterior lobe)</a:t>
            </a:r>
          </a:p>
          <a:p>
            <a:r>
              <a:rPr lang="en-US" altLang="fi-FI" sz="2000" dirty="0" err="1" smtClean="0">
                <a:solidFill>
                  <a:srgbClr val="00B050"/>
                </a:solidFill>
              </a:rPr>
              <a:t>Osmoreceptor</a:t>
            </a:r>
            <a:r>
              <a:rPr lang="en-US" altLang="fi-FI" sz="2000" dirty="0" smtClean="0">
                <a:solidFill>
                  <a:srgbClr val="00B050"/>
                </a:solidFill>
              </a:rPr>
              <a:t> cells in hypothalamus monitor ADH levels</a:t>
            </a:r>
          </a:p>
          <a:p>
            <a:r>
              <a:rPr lang="en-US" altLang="fi-FI" sz="2000" dirty="0" smtClean="0">
                <a:solidFill>
                  <a:srgbClr val="00B0F0"/>
                </a:solidFill>
              </a:rPr>
              <a:t>If H</a:t>
            </a:r>
            <a:r>
              <a:rPr lang="en-US" altLang="fi-FI" sz="2000" baseline="-25000" dirty="0" smtClean="0">
                <a:solidFill>
                  <a:srgbClr val="00B0F0"/>
                </a:solidFill>
              </a:rPr>
              <a:t>2</a:t>
            </a:r>
            <a:r>
              <a:rPr lang="en-US" altLang="fi-FI" sz="2000" dirty="0" smtClean="0">
                <a:solidFill>
                  <a:srgbClr val="00B0F0"/>
                </a:solidFill>
              </a:rPr>
              <a:t>O level in blood is too low, ADH is secreted(hypertonic urine formed)</a:t>
            </a:r>
          </a:p>
          <a:p>
            <a:r>
              <a:rPr lang="en-US" altLang="fi-FI" sz="2000" dirty="0" smtClean="0">
                <a:solidFill>
                  <a:srgbClr val="002060"/>
                </a:solidFill>
              </a:rPr>
              <a:t>If </a:t>
            </a:r>
            <a:r>
              <a:rPr lang="en-US" altLang="fi-FI" sz="2000" dirty="0" err="1" smtClean="0">
                <a:solidFill>
                  <a:srgbClr val="002060"/>
                </a:solidFill>
              </a:rPr>
              <a:t>osmoreceptor</a:t>
            </a:r>
            <a:r>
              <a:rPr lang="en-US" altLang="fi-FI" sz="2000" dirty="0" smtClean="0">
                <a:solidFill>
                  <a:srgbClr val="002060"/>
                </a:solidFill>
              </a:rPr>
              <a:t> cells detect low concentration of plasma, </a:t>
            </a:r>
            <a:r>
              <a:rPr lang="en-US" altLang="fi-FI" sz="2000" dirty="0" err="1" smtClean="0">
                <a:solidFill>
                  <a:srgbClr val="002060"/>
                </a:solidFill>
              </a:rPr>
              <a:t>neurosecretory</a:t>
            </a:r>
            <a:r>
              <a:rPr lang="en-US" altLang="fi-FI" sz="2000" dirty="0" smtClean="0">
                <a:solidFill>
                  <a:srgbClr val="002060"/>
                </a:solidFill>
              </a:rPr>
              <a:t> cells are not stimulated to release ADH</a:t>
            </a:r>
          </a:p>
          <a:p>
            <a:endParaRPr lang="fi-FI" altLang="fi-FI" sz="2000" dirty="0"/>
          </a:p>
        </p:txBody>
      </p:sp>
      <p:pic>
        <p:nvPicPr>
          <p:cNvPr id="8197" name="Picture 5" descr="2000-Thar-desert-cam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6" y="1809750"/>
            <a:ext cx="3933825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9480550" y="2060576"/>
            <a:ext cx="1187450" cy="1439863"/>
          </a:xfrm>
          <a:prstGeom prst="wedgeEllipseCallout">
            <a:avLst>
              <a:gd name="adj1" fmla="val -77005"/>
              <a:gd name="adj2" fmla="val 73375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fi-FI" sz="16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551988" y="2276475"/>
            <a:ext cx="7032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sz="1600">
                <a:solidFill>
                  <a:schemeClr val="bg2"/>
                </a:solidFill>
              </a:rPr>
              <a:t>Thank</a:t>
            </a:r>
          </a:p>
          <a:p>
            <a:r>
              <a:rPr lang="fi-FI" altLang="fi-FI" sz="1600">
                <a:solidFill>
                  <a:schemeClr val="bg2"/>
                </a:solidFill>
              </a:rPr>
              <a:t>You,</a:t>
            </a:r>
          </a:p>
          <a:p>
            <a:r>
              <a:rPr lang="fi-FI" altLang="fi-FI" sz="1600">
                <a:solidFill>
                  <a:schemeClr val="bg2"/>
                </a:solidFill>
              </a:rPr>
              <a:t>ADH!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104063" y="1123948"/>
            <a:ext cx="3563937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dirty="0" err="1"/>
              <a:t>Pages</a:t>
            </a:r>
            <a:r>
              <a:rPr lang="fi-FI" altLang="fi-FI" dirty="0"/>
              <a:t> </a:t>
            </a:r>
            <a:r>
              <a:rPr lang="fi-FI" altLang="fi-FI" dirty="0" smtClean="0"/>
              <a:t>697-698</a:t>
            </a: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73113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"/>
            <a:ext cx="7772400" cy="549275"/>
          </a:xfrm>
        </p:spPr>
        <p:txBody>
          <a:bodyPr/>
          <a:lstStyle/>
          <a:p>
            <a:r>
              <a:rPr lang="fi-FI" altLang="fi-FI" sz="2800"/>
              <a:t>HORMONES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549275"/>
            <a:ext cx="5651241" cy="2374900"/>
          </a:xfrm>
        </p:spPr>
        <p:txBody>
          <a:bodyPr>
            <a:normAutofit lnSpcReduction="10000"/>
          </a:bodyPr>
          <a:lstStyle/>
          <a:p>
            <a:r>
              <a:rPr lang="en-US" altLang="fi-FI" sz="2000" dirty="0" smtClean="0">
                <a:solidFill>
                  <a:srgbClr val="0070C0"/>
                </a:solidFill>
              </a:rPr>
              <a:t>Peptide hormones bind to receptors in the plasma membrane</a:t>
            </a:r>
          </a:p>
          <a:p>
            <a:r>
              <a:rPr lang="en-US" altLang="fi-FI" sz="2000" dirty="0" smtClean="0">
                <a:solidFill>
                  <a:srgbClr val="0070C0"/>
                </a:solidFill>
              </a:rPr>
              <a:t>This binding causes release of a messenger inside the cell</a:t>
            </a:r>
          </a:p>
          <a:p>
            <a:r>
              <a:rPr lang="en-US" altLang="fi-FI" sz="2000" dirty="0" smtClean="0">
                <a:solidFill>
                  <a:srgbClr val="0070C0"/>
                </a:solidFill>
              </a:rPr>
              <a:t>This messenger changes the cell activity via activation or inhibition of an enzyme</a:t>
            </a:r>
          </a:p>
          <a:p>
            <a:r>
              <a:rPr lang="en-US" altLang="fi-FI" sz="2000" dirty="0" smtClean="0">
                <a:solidFill>
                  <a:srgbClr val="0070C0"/>
                </a:solidFill>
              </a:rPr>
              <a:t>Calcium ions and </a:t>
            </a:r>
            <a:r>
              <a:rPr lang="en-US" altLang="fi-FI" sz="2000" dirty="0" err="1" smtClean="0">
                <a:solidFill>
                  <a:srgbClr val="0070C0"/>
                </a:solidFill>
              </a:rPr>
              <a:t>cAMP</a:t>
            </a:r>
            <a:r>
              <a:rPr lang="en-US" altLang="fi-FI" sz="2000" dirty="0" smtClean="0">
                <a:solidFill>
                  <a:srgbClr val="0070C0"/>
                </a:solidFill>
              </a:rPr>
              <a:t> are common</a:t>
            </a:r>
          </a:p>
          <a:p>
            <a:pPr marL="0" indent="0">
              <a:buNone/>
            </a:pPr>
            <a:endParaRPr lang="en-US" altLang="fi-FI" sz="2000" dirty="0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287713" y="4437064"/>
            <a:ext cx="6553200" cy="2160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063750" y="4652964"/>
            <a:ext cx="1295400" cy="9366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>
                <a:solidFill>
                  <a:schemeClr val="bg2"/>
                </a:solidFill>
              </a:rPr>
              <a:t>Peptide hormone</a:t>
            </a:r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640013" y="4724401"/>
            <a:ext cx="792162" cy="1368425"/>
          </a:xfrm>
          <a:custGeom>
            <a:avLst/>
            <a:gdLst>
              <a:gd name="T0" fmla="*/ 499 w 499"/>
              <a:gd name="T1" fmla="*/ 0 h 862"/>
              <a:gd name="T2" fmla="*/ 408 w 499"/>
              <a:gd name="T3" fmla="*/ 454 h 862"/>
              <a:gd name="T4" fmla="*/ 0 w 499"/>
              <a:gd name="T5" fmla="*/ 862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862">
                <a:moveTo>
                  <a:pt x="499" y="0"/>
                </a:moveTo>
                <a:cubicBezTo>
                  <a:pt x="495" y="155"/>
                  <a:pt x="491" y="310"/>
                  <a:pt x="408" y="454"/>
                </a:cubicBezTo>
                <a:cubicBezTo>
                  <a:pt x="325" y="598"/>
                  <a:pt x="68" y="794"/>
                  <a:pt x="0" y="862"/>
                </a:cubicBezTo>
              </a:path>
            </a:pathLst>
          </a:custGeom>
          <a:noFill/>
          <a:ln w="76200" cmpd="sng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3503613" y="4005264"/>
            <a:ext cx="7921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275139" y="3736975"/>
            <a:ext cx="31677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dirty="0" err="1"/>
              <a:t>Receptor</a:t>
            </a:r>
            <a:r>
              <a:rPr lang="fi-FI" altLang="fi-FI" dirty="0"/>
              <a:t> </a:t>
            </a:r>
            <a:r>
              <a:rPr lang="fi-FI" altLang="fi-FI" dirty="0" err="1"/>
              <a:t>site</a:t>
            </a:r>
            <a:r>
              <a:rPr lang="fi-FI" altLang="fi-FI" dirty="0"/>
              <a:t> on </a:t>
            </a:r>
            <a:r>
              <a:rPr lang="fi-FI" altLang="fi-FI" dirty="0" err="1"/>
              <a:t>cell</a:t>
            </a:r>
            <a:r>
              <a:rPr lang="fi-FI" altLang="fi-FI" dirty="0"/>
              <a:t> </a:t>
            </a:r>
            <a:r>
              <a:rPr lang="fi-FI" altLang="fi-FI" dirty="0" err="1"/>
              <a:t>membrane</a:t>
            </a:r>
            <a:endParaRPr lang="fi-FI" altLang="fi-FI" dirty="0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3359151" y="5157789"/>
            <a:ext cx="576263" cy="5048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3143250" y="5516564"/>
            <a:ext cx="4318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611313" y="6257925"/>
            <a:ext cx="2131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/>
              <a:t>Messenger molecule</a:t>
            </a:r>
          </a:p>
        </p:txBody>
      </p:sp>
    </p:spTree>
    <p:extLst>
      <p:ext uri="{BB962C8B-B14F-4D97-AF65-F5344CB8AC3E}">
        <p14:creationId xmlns:p14="http://schemas.microsoft.com/office/powerpoint/2010/main" val="340633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Picture 2" descr="http://image.slidesharecdn.com/163ch10lecturepresentation-130815122814-phpapp01/95/163-ch-10lecturepresentation-18-638.jpg?cb=13765698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71" y="116568"/>
            <a:ext cx="8658808" cy="674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i 4"/>
          <p:cNvSpPr/>
          <p:nvPr/>
        </p:nvSpPr>
        <p:spPr>
          <a:xfrm>
            <a:off x="7091265" y="2435290"/>
            <a:ext cx="2687217" cy="286449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hormones</a:t>
            </a:r>
            <a:r>
              <a:rPr lang="fi-FI" dirty="0" smtClean="0"/>
              <a:t> </a:t>
            </a:r>
            <a:r>
              <a:rPr lang="fi-FI" dirty="0" err="1" smtClean="0"/>
              <a:t>bind</a:t>
            </a:r>
            <a:r>
              <a:rPr lang="fi-FI" dirty="0" smtClean="0"/>
              <a:t> to </a:t>
            </a:r>
            <a:r>
              <a:rPr lang="fi-FI" dirty="0" err="1" smtClean="0"/>
              <a:t>receptors</a:t>
            </a:r>
            <a:r>
              <a:rPr lang="fi-FI" dirty="0" smtClean="0"/>
              <a:t>, a </a:t>
            </a:r>
            <a:r>
              <a:rPr lang="fi-FI" dirty="0" err="1" smtClean="0"/>
              <a:t>messenger</a:t>
            </a:r>
            <a:r>
              <a:rPr lang="fi-FI" dirty="0" smtClean="0"/>
              <a:t> inside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cell</a:t>
            </a:r>
            <a:r>
              <a:rPr lang="fi-FI" dirty="0" smtClean="0"/>
              <a:t> </a:t>
            </a:r>
            <a:r>
              <a:rPr lang="fi-FI" dirty="0" err="1" smtClean="0"/>
              <a:t>mediates</a:t>
            </a:r>
            <a:r>
              <a:rPr lang="fi-FI" dirty="0" smtClean="0"/>
              <a:t> a </a:t>
            </a:r>
            <a:r>
              <a:rPr lang="fi-FI" dirty="0" err="1" smtClean="0"/>
              <a:t>series</a:t>
            </a:r>
            <a:r>
              <a:rPr lang="fi-FI" dirty="0" smtClean="0"/>
              <a:t> of </a:t>
            </a:r>
            <a:r>
              <a:rPr lang="fi-FI" dirty="0" err="1" smtClean="0"/>
              <a:t>events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7772400" cy="476250"/>
          </a:xfrm>
        </p:spPr>
        <p:txBody>
          <a:bodyPr/>
          <a:lstStyle/>
          <a:p>
            <a:r>
              <a:rPr lang="fi-FI" altLang="fi-FI" sz="2400" dirty="0" smtClean="0"/>
              <a:t>THYROXIN</a:t>
            </a:r>
            <a:endParaRPr lang="fi-FI" altLang="fi-FI" sz="24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476250"/>
            <a:ext cx="6011863" cy="6192838"/>
          </a:xfrm>
        </p:spPr>
        <p:txBody>
          <a:bodyPr>
            <a:normAutofit fontScale="92500" lnSpcReduction="10000"/>
          </a:bodyPr>
          <a:lstStyle/>
          <a:p>
            <a:r>
              <a:rPr lang="en-US" altLang="fi-FI" sz="2000" dirty="0" smtClean="0"/>
              <a:t>Increase in metabolic rate as well as strength and frequency of heart beats</a:t>
            </a:r>
          </a:p>
          <a:p>
            <a:r>
              <a:rPr lang="en-US" altLang="fi-FI" sz="2000" dirty="0" err="1" smtClean="0"/>
              <a:t>Neurosecretory</a:t>
            </a:r>
            <a:r>
              <a:rPr lang="en-US" altLang="fi-FI" sz="2000" dirty="0" smtClean="0"/>
              <a:t> cells in the hypothalamus secrete </a:t>
            </a:r>
            <a:r>
              <a:rPr lang="en-US" altLang="fi-FI" sz="2000" dirty="0" err="1" smtClean="0"/>
              <a:t>thyrotropin</a:t>
            </a:r>
            <a:r>
              <a:rPr lang="en-US" altLang="fi-FI" sz="2000" dirty="0" smtClean="0"/>
              <a:t> releasing hormone into capillaries</a:t>
            </a:r>
          </a:p>
          <a:p>
            <a:r>
              <a:rPr lang="en-US" altLang="fi-FI" sz="2000" dirty="0" smtClean="0"/>
              <a:t>TRH arrives at the anterior lobe of the pituitary via the portal vessel</a:t>
            </a:r>
          </a:p>
          <a:p>
            <a:r>
              <a:rPr lang="en-US" altLang="fi-FI" sz="2000" dirty="0" smtClean="0"/>
              <a:t>TSH (thyroid stimulating hormone) is secreted by gland cells in anterior pituitary</a:t>
            </a:r>
          </a:p>
          <a:p>
            <a:r>
              <a:rPr lang="en-US" altLang="fi-FI" sz="2000" dirty="0" smtClean="0"/>
              <a:t>Some of this TSH reaches the thyroid gland</a:t>
            </a:r>
          </a:p>
          <a:p>
            <a:r>
              <a:rPr lang="en-US" altLang="fi-FI" sz="2000" dirty="0" smtClean="0"/>
              <a:t>TSH stimulates the release of thyroxin…levels are monitored by cells in the anterior pituitary</a:t>
            </a:r>
          </a:p>
          <a:p>
            <a:r>
              <a:rPr lang="en-US" altLang="fi-FI" sz="2000" dirty="0" smtClean="0"/>
              <a:t>Body cells are stimulated to increase metabolic rate (heat generation rises)</a:t>
            </a:r>
          </a:p>
          <a:p>
            <a:r>
              <a:rPr lang="en-US" altLang="fi-FI" sz="2000" dirty="0" smtClean="0"/>
              <a:t>If blood thyroxin levels are too high, secretion of TSH is reduced</a:t>
            </a:r>
          </a:p>
          <a:p>
            <a:r>
              <a:rPr lang="en-US" altLang="fi-FI" sz="2000" dirty="0" smtClean="0"/>
              <a:t>Hypothalamus monitors body temp. By increasing or decreasing TRH secretion</a:t>
            </a:r>
          </a:p>
          <a:p>
            <a:r>
              <a:rPr lang="en-US" altLang="fi-FI" sz="2000" dirty="0" smtClean="0"/>
              <a:t>Correct functioning of the thyroid requires </a:t>
            </a:r>
            <a:r>
              <a:rPr lang="en-US" altLang="fi-FI" sz="2000" dirty="0" smtClean="0">
                <a:solidFill>
                  <a:srgbClr val="7030A0"/>
                </a:solidFill>
              </a:rPr>
              <a:t>iodine</a:t>
            </a:r>
            <a:r>
              <a:rPr lang="en-US" altLang="fi-FI" sz="2000" dirty="0" smtClean="0"/>
              <a:t> in the diet</a:t>
            </a:r>
          </a:p>
          <a:p>
            <a:r>
              <a:rPr lang="en-US" altLang="fi-FI" sz="2000" dirty="0" smtClean="0"/>
              <a:t>Lack of sufficient iodine results in a goiter (p. 695)</a:t>
            </a:r>
          </a:p>
          <a:p>
            <a:endParaRPr lang="en-US" altLang="fi-FI" sz="2000" dirty="0" smtClean="0"/>
          </a:p>
          <a:p>
            <a:endParaRPr lang="fi-FI" altLang="fi-FI" sz="2000" dirty="0"/>
          </a:p>
          <a:p>
            <a:endParaRPr lang="fi-FI" altLang="fi-FI" sz="20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914400"/>
            <a:ext cx="2484437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70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30564" y="0"/>
            <a:ext cx="10515600" cy="1325563"/>
          </a:xfrm>
        </p:spPr>
        <p:txBody>
          <a:bodyPr/>
          <a:lstStyle/>
          <a:p>
            <a:pPr algn="ctr"/>
            <a:r>
              <a:rPr lang="fi-FI" smtClean="0">
                <a:solidFill>
                  <a:srgbClr val="0070C0"/>
                </a:solidFill>
              </a:rPr>
              <a:t>Hormones</a:t>
            </a: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fi-FI" dirty="0" smtClean="0">
                <a:solidFill>
                  <a:srgbClr val="0070C0"/>
                </a:solidFill>
              </a:rPr>
              <a:t>Task: Form pairs. Each member will research either regulation of milk secretion (p.698) or injection of growth hormone by athletes (699) and then teach their partner about the subject.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090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528</Words>
  <Application>Microsoft Office PowerPoint</Application>
  <PresentationFormat>Laajakuva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OPTION D: HORMONAL CONTROL</vt:lpstr>
      <vt:lpstr>HYPOTHALAMUS AND PITUITARY</vt:lpstr>
      <vt:lpstr>HORMONES</vt:lpstr>
      <vt:lpstr>PowerPoint-esitys</vt:lpstr>
      <vt:lpstr>SECRETION OF ADH, A PEPTIDE HORMONE </vt:lpstr>
      <vt:lpstr>HORMONES</vt:lpstr>
      <vt:lpstr>PowerPoint-esitys</vt:lpstr>
      <vt:lpstr>THYROXIN</vt:lpstr>
      <vt:lpstr>Hormones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 D: HORMONAL CONTROL</dc:title>
  <dc:creator>Lerch Adam</dc:creator>
  <cp:lastModifiedBy>Lerch Adam</cp:lastModifiedBy>
  <cp:revision>4</cp:revision>
  <dcterms:created xsi:type="dcterms:W3CDTF">2015-11-10T08:31:11Z</dcterms:created>
  <dcterms:modified xsi:type="dcterms:W3CDTF">2018-09-14T10:18:51Z</dcterms:modified>
</cp:coreProperties>
</file>