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94"/>
  </p:notesMasterIdLst>
  <p:handoutMasterIdLst>
    <p:handoutMasterId r:id="rId95"/>
  </p:handoutMasterIdLst>
  <p:sldIdLst>
    <p:sldId id="260" r:id="rId3"/>
    <p:sldId id="298" r:id="rId4"/>
    <p:sldId id="503" r:id="rId5"/>
    <p:sldId id="501" r:id="rId6"/>
    <p:sldId id="502" r:id="rId7"/>
    <p:sldId id="509" r:id="rId8"/>
    <p:sldId id="405" r:id="rId9"/>
    <p:sldId id="709" r:id="rId10"/>
    <p:sldId id="376" r:id="rId11"/>
    <p:sldId id="594" r:id="rId12"/>
    <p:sldId id="283" r:id="rId13"/>
    <p:sldId id="379" r:id="rId14"/>
    <p:sldId id="743" r:id="rId15"/>
    <p:sldId id="551" r:id="rId16"/>
    <p:sldId id="561" r:id="rId17"/>
    <p:sldId id="562" r:id="rId18"/>
    <p:sldId id="564" r:id="rId19"/>
    <p:sldId id="744" r:id="rId20"/>
    <p:sldId id="611" r:id="rId21"/>
    <p:sldId id="623" r:id="rId22"/>
    <p:sldId id="696" r:id="rId23"/>
    <p:sldId id="697" r:id="rId24"/>
    <p:sldId id="720" r:id="rId25"/>
    <p:sldId id="612" r:id="rId26"/>
    <p:sldId id="613" r:id="rId27"/>
    <p:sldId id="614" r:id="rId28"/>
    <p:sldId id="615" r:id="rId29"/>
    <p:sldId id="621" r:id="rId30"/>
    <p:sldId id="618" r:id="rId31"/>
    <p:sldId id="617" r:id="rId32"/>
    <p:sldId id="619" r:id="rId33"/>
    <p:sldId id="627" r:id="rId34"/>
    <p:sldId id="742" r:id="rId35"/>
    <p:sldId id="624" r:id="rId36"/>
    <p:sldId id="632" r:id="rId37"/>
    <p:sldId id="746" r:id="rId38"/>
    <p:sldId id="633" r:id="rId39"/>
    <p:sldId id="634" r:id="rId40"/>
    <p:sldId id="716" r:id="rId41"/>
    <p:sldId id="639" r:id="rId42"/>
    <p:sldId id="745" r:id="rId43"/>
    <p:sldId id="671" r:id="rId44"/>
    <p:sldId id="672" r:id="rId45"/>
    <p:sldId id="586" r:id="rId46"/>
    <p:sldId id="707" r:id="rId47"/>
    <p:sldId id="704" r:id="rId48"/>
    <p:sldId id="679" r:id="rId49"/>
    <p:sldId id="680" r:id="rId50"/>
    <p:sldId id="681" r:id="rId51"/>
    <p:sldId id="683" r:id="rId52"/>
    <p:sldId id="685" r:id="rId53"/>
    <p:sldId id="686" r:id="rId54"/>
    <p:sldId id="687" r:id="rId55"/>
    <p:sldId id="688" r:id="rId56"/>
    <p:sldId id="689" r:id="rId57"/>
    <p:sldId id="690" r:id="rId58"/>
    <p:sldId id="708" r:id="rId59"/>
    <p:sldId id="518" r:id="rId60"/>
    <p:sldId id="748" r:id="rId61"/>
    <p:sldId id="747" r:id="rId62"/>
    <p:sldId id="559" r:id="rId63"/>
    <p:sldId id="628" r:id="rId64"/>
    <p:sldId id="631" r:id="rId65"/>
    <p:sldId id="629" r:id="rId66"/>
    <p:sldId id="630" r:id="rId67"/>
    <p:sldId id="602" r:id="rId68"/>
    <p:sldId id="710" r:id="rId69"/>
    <p:sldId id="653" r:id="rId70"/>
    <p:sldId id="603" r:id="rId71"/>
    <p:sldId id="604" r:id="rId72"/>
    <p:sldId id="605" r:id="rId73"/>
    <p:sldId id="750" r:id="rId74"/>
    <p:sldId id="755" r:id="rId75"/>
    <p:sldId id="751" r:id="rId76"/>
    <p:sldId id="752" r:id="rId77"/>
    <p:sldId id="753" r:id="rId78"/>
    <p:sldId id="754" r:id="rId79"/>
    <p:sldId id="731" r:id="rId80"/>
    <p:sldId id="287" r:id="rId81"/>
    <p:sldId id="438" r:id="rId82"/>
    <p:sldId id="416" r:id="rId83"/>
    <p:sldId id="294" r:id="rId84"/>
    <p:sldId id="534" r:id="rId85"/>
    <p:sldId id="740" r:id="rId86"/>
    <p:sldId id="259" r:id="rId87"/>
    <p:sldId id="337" r:id="rId88"/>
    <p:sldId id="669" r:id="rId89"/>
    <p:sldId id="725" r:id="rId90"/>
    <p:sldId id="724" r:id="rId91"/>
    <p:sldId id="719" r:id="rId92"/>
    <p:sldId id="723" r:id="rId93"/>
  </p:sldIdLst>
  <p:sldSz cx="9144000" cy="6858000" type="screen4x3"/>
  <p:notesSz cx="6877050" cy="100028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D2BAA-EF92-4940-9B82-473F0EB8650D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4ADB1-C1AA-4BC7-ACA0-5963946037D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8532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F7956C87-B909-46E5-A6F9-84339D1336B9}" type="datetimeFigureOut">
              <a:rPr lang="en-IE" smtClean="0"/>
              <a:pPr/>
              <a:t>17/04/2015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7780740F-6A59-4747-9E9A-1815C5C0CF0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22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Muista: Todaysmeet.com,</a:t>
            </a:r>
            <a:r>
              <a:rPr lang="fi-FI" baseline="0" dirty="0" smtClean="0"/>
              <a:t> paperit, fläpit jne.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0740F-6A59-4747-9E9A-1815C5C0CF03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414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ADA-CCCA-4140-BA4E-6316FAF1995F}" type="datetime1">
              <a:rPr lang="fi-FI" smtClean="0"/>
              <a:t>17.4.2015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A4A8-7874-5F4C-BF78-5E130784B5A6}" type="datetime1">
              <a:rPr lang="fi-FI" smtClean="0"/>
              <a:t>17.4.2015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9852-7BD1-0A4E-AE20-8B992FA66206}" type="datetime1">
              <a:rPr lang="fi-FI" smtClean="0"/>
              <a:t>17.4.2015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C976C-5543-FE45-B4E4-659478AE639F}" type="datetime1">
              <a:rPr lang="fi-FI" smtClean="0"/>
              <a:t>17.4.2015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118D-85AB-45D2-8479-E3E9A7E28A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5053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9BAF-4996-3141-A5C8-6736BBB7D19C}" type="datetime1">
              <a:rPr lang="fi-FI" smtClean="0"/>
              <a:t>17.4.2015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85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FD97E-DEB9-2E44-B745-F3BBC0F0B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D0FC-D792-9D45-A97B-5D4A97F4407F}" type="datetime1">
              <a:rPr lang="fi-FI" smtClean="0"/>
              <a:t>17.4.2015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BDDA-63D7-9B4C-9991-15B92137775C}" type="datetime1">
              <a:rPr lang="fi-FI" smtClean="0"/>
              <a:t>17.4.2015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C9F1-BD24-4642-8FCA-D0935644621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diapohj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94250" cy="6881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8" r:id="rId5"/>
    <p:sldLayoutId id="2147483659" r:id="rId6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2236-9C76-B64B-8C30-5602AA3133D1}" type="datetime1">
              <a:rPr lang="fi-FI" smtClean="0"/>
              <a:t>17.4.2015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C9F1-BD24-4642-8FCA-D0935644621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opstuki2016julistevalm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147"/>
            <a:ext cx="9144000" cy="6465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DgE0umoiU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oelama2020.f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lyq-4syu6804/muuttuva-opettajuu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enriikka/dop21" TargetMode="External"/><Relationship Id="rId2" Type="http://schemas.openxmlformats.org/officeDocument/2006/relationships/hyperlink" Target="https://www.youtube.com/watch?v=EQ1NIxSxtc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piminen.fi/2015/03/oppimiskokeilut-kehittavat-opettajan-ammattitaitoa/" TargetMode="External"/><Relationship Id="rId2" Type="http://schemas.openxmlformats.org/officeDocument/2006/relationships/hyperlink" Target="http://www.kaikkialla.fi/2013/03/01/7173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lsinginopetusvirasto.wordpress.com/2013/04/03/toisilta-oppimisen-festareilla-parasta-on-oppiminen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kahoot.it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8NFNPw5uxN0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tampub.uta.fi/bitstream/handle/10024/95150/pelaajabarometri_2013.pdf?sequence=1" TargetMode="External"/><Relationship Id="rId2" Type="http://schemas.openxmlformats.org/officeDocument/2006/relationships/hyperlink" Target="http://tampub.uta.fi/bitstream/handle/10024/65502/pelaajabarometri_2011.pdf?sequence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oph.fi/ops2016/tiekartta/miten_eheytamme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popplet.com/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IJmqO1" TargetMode="External"/><Relationship Id="rId2" Type="http://schemas.openxmlformats.org/officeDocument/2006/relationships/hyperlink" Target="http://bit.ly/monialaise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h.fi/ops2016/tiekartta/miten_oppiaineosuudet_laaditaa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s2016.fi/" TargetMode="External"/><Relationship Id="rId2" Type="http://schemas.openxmlformats.org/officeDocument/2006/relationships/hyperlink" Target="http://www.oph.fi/ops2016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elomake.helsinki.fi/lomakkeet/59862/lomake.html" TargetMode="Externa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h.fi/download/153505_kokemukset_kiertoon_2.pdf" TargetMode="External"/><Relationship Id="rId2" Type="http://schemas.openxmlformats.org/officeDocument/2006/relationships/hyperlink" Target="http://www.oph.fi/ops2016/103/0/opetushallitus_on_hyvaksynyt_esi-_perus%20_ja_lisaopetuksen_opetussuunnitelman_perusteet_22_12_2014" TargetMode="Externa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ikkialla.fi/2013/11/18/mennaanko-metsaan-koulu-kaikkialla-video/" TargetMode="External"/><Relationship Id="rId7" Type="http://schemas.openxmlformats.org/officeDocument/2006/relationships/hyperlink" Target="http://www.eoppimiskeskus.fi/" TargetMode="External"/><Relationship Id="rId2" Type="http://schemas.openxmlformats.org/officeDocument/2006/relationships/hyperlink" Target="http://www.slideshare.net/JormaEnkenberg/tulevaisuuden-oppimisymparist-opiskelijoiden-tulkitseman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ndmeister.com/226092845" TargetMode="External"/><Relationship Id="rId5" Type="http://schemas.openxmlformats.org/officeDocument/2006/relationships/hyperlink" Target="http://www.slideshare.net/aylitalo/aktivoivia-opetusmenetelmi" TargetMode="External"/><Relationship Id="rId4" Type="http://schemas.openxmlformats.org/officeDocument/2006/relationships/hyperlink" Target="http://hellstromtyotavat.blogspot.fi/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://tampub.uta.fi/bitstream/handle/10024/95150/pelaajabarometri_2013.pdf?sequence=1" TargetMode="External"/><Relationship Id="rId3" Type="http://schemas.openxmlformats.org/officeDocument/2006/relationships/hyperlink" Target="http://peda.net/veraja/konnevesi/lukio/ophhanke2010/pelit" TargetMode="External"/><Relationship Id="rId7" Type="http://schemas.openxmlformats.org/officeDocument/2006/relationships/hyperlink" Target="http://tampub.uta.fi/bitstream/handle/10024/65502/pelaajabarometri_2011.pdf?sequence=1" TargetMode="External"/><Relationship Id="rId2" Type="http://schemas.openxmlformats.org/officeDocument/2006/relationships/hyperlink" Target="http://blogs.helsinki.fi/oppiailoakouluun/tvt-koulun-arjess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vm.fi/c/document_library/get_file?folderId=913424&amp;name=DLFE11384.pdf&amp;title=Tuottava%20ja%20uudistuva%20Suomi%20-selonteko" TargetMode="External"/><Relationship Id="rId5" Type="http://schemas.openxmlformats.org/officeDocument/2006/relationships/hyperlink" Target="http://www.lvm.fi/julkaisu/4147295/kansallinen-tieto-ja-viestintatekniikan-opetuskayton-suunnitelma" TargetMode="External"/><Relationship Id="rId4" Type="http://schemas.openxmlformats.org/officeDocument/2006/relationships/hyperlink" Target="http://www.youtube.com/watch?v=FYQly03W_Ik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odikerho.fi/" TargetMode="External"/><Relationship Id="rId7" Type="http://schemas.openxmlformats.org/officeDocument/2006/relationships/hyperlink" Target="http://www.pelikasvatus.fi/" TargetMode="External"/><Relationship Id="rId2" Type="http://schemas.openxmlformats.org/officeDocument/2006/relationships/hyperlink" Target="http://koodaustunti.f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da.org/" TargetMode="External"/><Relationship Id="rId5" Type="http://schemas.openxmlformats.org/officeDocument/2006/relationships/hyperlink" Target="http://light-bot.com/" TargetMode="External"/><Relationship Id="rId4" Type="http://schemas.openxmlformats.org/officeDocument/2006/relationships/hyperlink" Target="http://koodi2016.f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lipaiva.fi/" TargetMode="External"/><Relationship Id="rId7" Type="http://schemas.openxmlformats.org/officeDocument/2006/relationships/hyperlink" Target="http://www.pedagogisktcentrum.se/skolutveckling/digitalt-l%C3%A4rande" TargetMode="External"/><Relationship Id="rId2" Type="http://schemas.openxmlformats.org/officeDocument/2006/relationships/hyperlink" Target="https://www.youtube.com/watch?v=mXvozGMlqug&amp;feature=youtu.b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.youtube.com/watch?v=I8-bVTJn1No&amp;feature=youtu.be" TargetMode="External"/><Relationship Id="rId5" Type="http://schemas.openxmlformats.org/officeDocument/2006/relationships/hyperlink" Target="https://www.youtube.com/watch?v=4Pn0VXfX5cw" TargetMode="External"/><Relationship Id="rId4" Type="http://schemas.openxmlformats.org/officeDocument/2006/relationships/hyperlink" Target="http://pelikasvatus.fi/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kirjo.fi/fi/opinkirjo/aluetoiminta/aluekoordinaattorit" TargetMode="External"/><Relationship Id="rId2" Type="http://schemas.openxmlformats.org/officeDocument/2006/relationships/hyperlink" Target="http://www.opinkirjo.fi/ykskakstoimimaa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opinkirjo" TargetMode="External"/><Relationship Id="rId5" Type="http://schemas.openxmlformats.org/officeDocument/2006/relationships/hyperlink" Target="https://mail.utu.fi/owa/redir.aspx?SURL=RNc4t4spTxyR1x7B7wWFgLHhdDCyutnuGB7KiLzEOrG5V-L62THSCGgAdAB0AHAAOgAvAC8AdwB3AHcALgBvAHAAaQBuAGsAaQByAGoAbwAuAGYAaQA.&amp;URL=http://www.opinkirjo.fi" TargetMode="External"/><Relationship Id="rId4" Type="http://schemas.openxmlformats.org/officeDocument/2006/relationships/hyperlink" Target="http://www.opinkirjo.f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vinkkiverkko.wikispaces.com/Ilmi%C3%B6pohjainen+oppiminen" TargetMode="External"/><Relationship Id="rId2" Type="http://schemas.openxmlformats.org/officeDocument/2006/relationships/hyperlink" Target="https://www.mamk.fi/instancedata/prime_product_julkaisu/mamk/embeds/mamkwwwstructure/18970_IlmioAtmos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lideshare.net/akiluos/itk2014-ilmioopas-foorumisesitys-1142014" TargetMode="External"/><Relationship Id="rId4" Type="http://schemas.openxmlformats.org/officeDocument/2006/relationships/hyperlink" Target="http://www.slideshare.net/arongas/ilmipohjainen-oppiminen-presen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PEDAGOGINEN KÄVELY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3924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Luokkahuone käsitteenä tänä päivänä?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5" name="Suunnikas 4"/>
          <p:cNvSpPr/>
          <p:nvPr/>
        </p:nvSpPr>
        <p:spPr>
          <a:xfrm rot="3281048">
            <a:off x="2758036" y="4064327"/>
            <a:ext cx="2637065" cy="576064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/>
              <a:t>opettajuus</a:t>
            </a:r>
            <a:endParaRPr lang="fi-FI" sz="2000" dirty="0"/>
          </a:p>
        </p:txBody>
      </p:sp>
      <p:sp>
        <p:nvSpPr>
          <p:cNvPr id="6" name="Suunnikas 5"/>
          <p:cNvSpPr/>
          <p:nvPr/>
        </p:nvSpPr>
        <p:spPr>
          <a:xfrm rot="1730507">
            <a:off x="1397608" y="4384253"/>
            <a:ext cx="3276427" cy="576064"/>
          </a:xfrm>
          <a:prstGeom prst="parallelogram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d</a:t>
            </a:r>
            <a:r>
              <a:rPr lang="fi-FI" sz="2000" dirty="0" smtClean="0"/>
              <a:t>igitaalinen muutos</a:t>
            </a:r>
            <a:endParaRPr lang="fi-FI" sz="2000" dirty="0"/>
          </a:p>
        </p:txBody>
      </p:sp>
      <p:sp>
        <p:nvSpPr>
          <p:cNvPr id="7" name="Suunnikas 6"/>
          <p:cNvSpPr/>
          <p:nvPr/>
        </p:nvSpPr>
        <p:spPr>
          <a:xfrm rot="18727455">
            <a:off x="4820369" y="4220488"/>
            <a:ext cx="3002911" cy="576064"/>
          </a:xfrm>
          <a:prstGeom prst="parallelogram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/>
              <a:t>oppiminen</a:t>
            </a:r>
            <a:endParaRPr lang="fi-FI" sz="2000" dirty="0"/>
          </a:p>
        </p:txBody>
      </p:sp>
      <p:sp>
        <p:nvSpPr>
          <p:cNvPr id="8" name="Suunnikas 7"/>
          <p:cNvSpPr/>
          <p:nvPr/>
        </p:nvSpPr>
        <p:spPr>
          <a:xfrm rot="18348846">
            <a:off x="4112034" y="4246072"/>
            <a:ext cx="2504812" cy="576064"/>
          </a:xfrm>
          <a:prstGeom prst="parallelogram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/>
              <a:t>pelillisyys</a:t>
            </a:r>
            <a:endParaRPr lang="fi-FI" sz="2000" dirty="0"/>
          </a:p>
        </p:txBody>
      </p:sp>
      <p:sp>
        <p:nvSpPr>
          <p:cNvPr id="9" name="Puolisuunnikas 8"/>
          <p:cNvSpPr/>
          <p:nvPr/>
        </p:nvSpPr>
        <p:spPr>
          <a:xfrm rot="10800000">
            <a:off x="3419872" y="5229200"/>
            <a:ext cx="2808312" cy="1296144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995936" y="581533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luokkahuone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Mennäänkö metsään?</a:t>
            </a:r>
            <a:endParaRPr lang="fi-FI" dirty="0"/>
          </a:p>
        </p:txBody>
      </p:sp>
      <p:sp>
        <p:nvSpPr>
          <p:cNvPr id="12" name="Alaotsikko 11"/>
          <p:cNvSpPr>
            <a:spLocks noGrp="1"/>
          </p:cNvSpPr>
          <p:nvPr>
            <p:ph type="subTitle" idx="1"/>
          </p:nvPr>
        </p:nvSpPr>
        <p:spPr>
          <a:xfrm>
            <a:off x="1187624" y="3600450"/>
            <a:ext cx="6840760" cy="2564854"/>
          </a:xfrm>
        </p:spPr>
        <p:txBody>
          <a:bodyPr>
            <a:normAutofit/>
          </a:bodyPr>
          <a:lstStyle/>
          <a:p>
            <a:r>
              <a:rPr lang="fi-FI" sz="2400" i="1" dirty="0">
                <a:hlinkClick r:id="rId2"/>
              </a:rPr>
              <a:t>https://www.youtube.com/watch?v=</a:t>
            </a:r>
            <a:r>
              <a:rPr lang="fi-FI" sz="2400" i="1" dirty="0" smtClean="0">
                <a:hlinkClick r:id="rId2"/>
              </a:rPr>
              <a:t>0DgE0umoiUg</a:t>
            </a:r>
            <a:endParaRPr lang="fi-FI" sz="2400" i="1" dirty="0" smtClean="0"/>
          </a:p>
          <a:p>
            <a:endParaRPr lang="fi-FI" i="1" dirty="0" smtClean="0"/>
          </a:p>
          <a:p>
            <a:r>
              <a:rPr lang="fi-FI" sz="2400" i="1" dirty="0" smtClean="0"/>
              <a:t>Professorit Leena </a:t>
            </a:r>
            <a:r>
              <a:rPr lang="fi-FI" sz="2400" i="1" dirty="0" err="1" smtClean="0"/>
              <a:t>Krokfors</a:t>
            </a:r>
            <a:r>
              <a:rPr lang="fi-FI" sz="2400" i="1" dirty="0" smtClean="0"/>
              <a:t> ja Lasse Lipponen/HYO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510" y="214290"/>
            <a:ext cx="7843838" cy="1126478"/>
          </a:xfrm>
        </p:spPr>
        <p:txBody>
          <a:bodyPr>
            <a:normAutofit/>
          </a:bodyPr>
          <a:lstStyle/>
          <a:p>
            <a:pPr algn="ctr"/>
            <a:r>
              <a:rPr lang="fi-FI" sz="4000" dirty="0" smtClean="0"/>
              <a:t>OPS2016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3043" y="1490638"/>
            <a:ext cx="7858180" cy="4865712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Ellipsi 7"/>
          <p:cNvSpPr/>
          <p:nvPr/>
        </p:nvSpPr>
        <p:spPr bwMode="auto">
          <a:xfrm>
            <a:off x="3543727" y="2852936"/>
            <a:ext cx="1847797" cy="15055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  </a:t>
            </a:r>
            <a:r>
              <a:rPr kumimoji="0" lang="fi-F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Koulu oppivana yhteisönä</a:t>
            </a:r>
          </a:p>
        </p:txBody>
      </p:sp>
      <p:sp>
        <p:nvSpPr>
          <p:cNvPr id="9" name="Alanuoli 8"/>
          <p:cNvSpPr/>
          <p:nvPr/>
        </p:nvSpPr>
        <p:spPr bwMode="auto">
          <a:xfrm rot="2263373">
            <a:off x="5121772" y="2349875"/>
            <a:ext cx="484632" cy="720080"/>
          </a:xfrm>
          <a:prstGeom prst="downArrow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Alanuoli 9"/>
          <p:cNvSpPr/>
          <p:nvPr/>
        </p:nvSpPr>
        <p:spPr bwMode="auto">
          <a:xfrm rot="19208014">
            <a:off x="3298658" y="2348502"/>
            <a:ext cx="484632" cy="720080"/>
          </a:xfrm>
          <a:prstGeom prst="downArrow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Alanuoli 10"/>
          <p:cNvSpPr/>
          <p:nvPr/>
        </p:nvSpPr>
        <p:spPr bwMode="auto">
          <a:xfrm rot="14343859">
            <a:off x="3106891" y="3965950"/>
            <a:ext cx="484632" cy="720080"/>
          </a:xfrm>
          <a:prstGeom prst="downArrow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Alanuoli 11"/>
          <p:cNvSpPr/>
          <p:nvPr/>
        </p:nvSpPr>
        <p:spPr bwMode="auto">
          <a:xfrm rot="7117460">
            <a:off x="5339709" y="3886191"/>
            <a:ext cx="484632" cy="720080"/>
          </a:xfrm>
          <a:prstGeom prst="downArrow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364088" y="1340768"/>
            <a:ext cx="33158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Muuttuva </a:t>
            </a:r>
            <a:r>
              <a:rPr lang="fi-FI" sz="2400" dirty="0" smtClean="0"/>
              <a:t>maailma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ympäristö, globalisoituminen,</a:t>
            </a:r>
          </a:p>
          <a:p>
            <a:r>
              <a:rPr lang="fi-FI" dirty="0" smtClean="0"/>
              <a:t>     talous, työelämä, teknologia,</a:t>
            </a:r>
          </a:p>
          <a:p>
            <a:r>
              <a:rPr lang="fi-FI" dirty="0"/>
              <a:t> </a:t>
            </a:r>
            <a:r>
              <a:rPr lang="fi-FI" dirty="0" smtClean="0"/>
              <a:t>     yhteisöjen monimuotoisuus</a:t>
            </a:r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806230" y="3861048"/>
            <a:ext cx="3640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Muuttuva sivistyskäsitys</a:t>
            </a:r>
          </a:p>
          <a:p>
            <a:r>
              <a:rPr lang="fi-FI" sz="2400" dirty="0" smtClean="0"/>
              <a:t>ja osaaminen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laaja-alaisuus, eettisyys,   </a:t>
            </a:r>
          </a:p>
          <a:p>
            <a:r>
              <a:rPr lang="fi-FI" dirty="0" smtClean="0"/>
              <a:t>     kestävyys,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oppimisen taidot, tiedonhallinta</a:t>
            </a:r>
          </a:p>
          <a:p>
            <a:r>
              <a:rPr lang="fi-FI" dirty="0" smtClean="0"/>
              <a:t>     ja vuorovaikutus</a:t>
            </a:r>
            <a:r>
              <a:rPr lang="fi-FI" sz="2400" dirty="0" smtClean="0"/>
              <a:t> </a:t>
            </a:r>
            <a:endParaRPr lang="fi-FI" sz="24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539552" y="4365104"/>
            <a:ext cx="34612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Muuttuva opetus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oppimiskäsitys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yhteistyö ja kokonaisuuksien </a:t>
            </a:r>
          </a:p>
          <a:p>
            <a:r>
              <a:rPr lang="fi-FI" dirty="0" smtClean="0"/>
              <a:t>     rakentaminen 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02435" y="1340768"/>
            <a:ext cx="40511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Oppilaan muuttuva rooli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yhdessä tekeminen, osallistuminen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utkiva ja luova työskentely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43118D-85AB-45D2-8479-E3E9A7E28A29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71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LAAJA-ALAINEN OSAAMINEN</a:t>
            </a:r>
            <a:endParaRPr lang="fi-FI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  <a:solidFill>
            <a:srgbClr val="DCE6F2"/>
          </a:solidFill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fi-FI" sz="2600" b="1" dirty="0" smtClean="0">
                <a:solidFill>
                  <a:srgbClr val="008000"/>
                </a:solidFill>
              </a:rPr>
              <a:t>Tulevaisuuden työelämätaidot</a:t>
            </a:r>
          </a:p>
          <a:p>
            <a:pPr lvl="0">
              <a:buNone/>
            </a:pPr>
            <a:endParaRPr lang="fi-FI" sz="2200" dirty="0"/>
          </a:p>
          <a:p>
            <a:pPr marL="457200" lvl="0" indent="-457200">
              <a:buFont typeface="+mj-lt"/>
              <a:buAutoNum type="arabicPeriod"/>
            </a:pPr>
            <a:r>
              <a:rPr lang="fi-FI" sz="2100" dirty="0" smtClean="0"/>
              <a:t>Lukutaito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2100" dirty="0" smtClean="0"/>
              <a:t>Numerotaidot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2100" dirty="0" smtClean="0"/>
              <a:t>Tietotekniikkataidot</a:t>
            </a:r>
          </a:p>
          <a:p>
            <a:pPr lvl="0">
              <a:buNone/>
            </a:pPr>
            <a:endParaRPr lang="fi-FI" sz="2200" dirty="0"/>
          </a:p>
          <a:p>
            <a:pPr algn="r">
              <a:buNone/>
            </a:pPr>
            <a:r>
              <a:rPr lang="fi-FI" sz="2000" b="1" i="1" u="sng" dirty="0" smtClean="0">
                <a:hlinkClick r:id="rId2"/>
              </a:rPr>
              <a:t>www.tyoelama2020</a:t>
            </a:r>
            <a:r>
              <a:rPr lang="fi-FI" sz="2000" b="1" i="1" u="sng" dirty="0">
                <a:hlinkClick r:id="rId2"/>
              </a:rPr>
              <a:t>.fi</a:t>
            </a:r>
            <a:endParaRPr lang="fi-FI" sz="2000" b="1" i="1" u="sng" dirty="0"/>
          </a:p>
          <a:p>
            <a:pPr lvl="0">
              <a:buNone/>
            </a:pPr>
            <a:endParaRPr lang="fi-FI" sz="22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600" b="1" dirty="0" smtClean="0">
                <a:solidFill>
                  <a:srgbClr val="008000"/>
                </a:solidFill>
              </a:rPr>
              <a:t>2000-luvun taitojen viitekehys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Tapa ajatella</a:t>
            </a:r>
          </a:p>
          <a:p>
            <a:pPr marL="685800" lvl="1"/>
            <a:r>
              <a:rPr lang="fi-FI" sz="1600" dirty="0" smtClean="0"/>
              <a:t>Luovuus ja innovatiivisuus</a:t>
            </a:r>
          </a:p>
          <a:p>
            <a:pPr marL="685800" lvl="1"/>
            <a:r>
              <a:rPr lang="fi-FI" sz="1600" dirty="0" smtClean="0"/>
              <a:t>Kriittinen ajattelu ja ongelmanratkaisu</a:t>
            </a:r>
          </a:p>
          <a:p>
            <a:pPr marL="685800" lvl="1"/>
            <a:r>
              <a:rPr lang="fi-FI" sz="1600" dirty="0" smtClean="0"/>
              <a:t>Oppimaan oppiminen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Tapa tehdä työtä</a:t>
            </a:r>
          </a:p>
          <a:p>
            <a:pPr marL="685800" lvl="1"/>
            <a:r>
              <a:rPr lang="fi-FI" sz="1600" dirty="0" smtClean="0"/>
              <a:t>kommunikaatio </a:t>
            </a:r>
          </a:p>
          <a:p>
            <a:pPr marL="685800" lvl="1"/>
            <a:r>
              <a:rPr lang="fi-FI" sz="1600" dirty="0" smtClean="0"/>
              <a:t>yhteistyö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Työvälineiden hallinta</a:t>
            </a:r>
          </a:p>
          <a:p>
            <a:pPr marL="685800" lvl="1"/>
            <a:r>
              <a:rPr lang="fi-FI" sz="1600" dirty="0" smtClean="0"/>
              <a:t>informaation lukutaito</a:t>
            </a:r>
          </a:p>
          <a:p>
            <a:pPr marL="685800" lvl="1"/>
            <a:r>
              <a:rPr lang="fi-FI" sz="1600" dirty="0" err="1" smtClean="0"/>
              <a:t>tvt-taidot</a:t>
            </a:r>
            <a:r>
              <a:rPr lang="fi-FI" sz="1600" dirty="0" smtClean="0"/>
              <a:t> ja verkko-oppiminen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Kansalaisena maailmassa</a:t>
            </a:r>
          </a:p>
          <a:p>
            <a:pPr marL="685800" lvl="1"/>
            <a:r>
              <a:rPr lang="fi-FI" sz="1600" dirty="0" smtClean="0"/>
              <a:t>globaali- ja paikallinen kansalaisuus</a:t>
            </a:r>
          </a:p>
          <a:p>
            <a:pPr marL="685800" lvl="1"/>
            <a:r>
              <a:rPr lang="fi-FI" sz="1600" dirty="0" smtClean="0"/>
              <a:t>Elämä ja työura</a:t>
            </a:r>
          </a:p>
          <a:p>
            <a:pPr marL="685800" lvl="1"/>
            <a:r>
              <a:rPr lang="fi-FI" sz="1600" dirty="0" smtClean="0"/>
              <a:t>Kulttuuritietoisuus ja sosiaalinen vastuu</a:t>
            </a:r>
          </a:p>
          <a:p>
            <a:pPr marL="400050" lvl="1" indent="0">
              <a:buNone/>
            </a:pPr>
            <a:endParaRPr lang="fi-FI" sz="1600" dirty="0" smtClean="0"/>
          </a:p>
          <a:p>
            <a:pPr marL="400050" lvl="1" indent="0">
              <a:buNone/>
            </a:pPr>
            <a:r>
              <a:rPr lang="fi-FI" sz="1600" i="1" dirty="0" err="1" smtClean="0">
                <a:solidFill>
                  <a:srgbClr val="000000"/>
                </a:solidFill>
              </a:rPr>
              <a:t>Binkley</a:t>
            </a:r>
            <a:r>
              <a:rPr lang="fi-FI" sz="1600" i="1" dirty="0" smtClean="0">
                <a:solidFill>
                  <a:srgbClr val="000000"/>
                </a:solidFill>
              </a:rPr>
              <a:t>, </a:t>
            </a:r>
            <a:r>
              <a:rPr lang="fi-FI" sz="1600" i="1" dirty="0" err="1" smtClean="0"/>
              <a:t>M.et</a:t>
            </a:r>
            <a:r>
              <a:rPr lang="fi-FI" sz="1600" i="1" dirty="0" smtClean="0"/>
              <a:t> al</a:t>
            </a:r>
            <a:r>
              <a:rPr lang="fi-FI" sz="1600" i="1" dirty="0"/>
              <a:t>.</a:t>
            </a:r>
            <a:r>
              <a:rPr lang="fi-FI" sz="1600" i="1" dirty="0" smtClean="0"/>
              <a:t> (2012) </a:t>
            </a:r>
            <a:r>
              <a:rPr lang="fi-FI" sz="1600" i="1" dirty="0" err="1" smtClean="0"/>
              <a:t>Definng</a:t>
            </a:r>
            <a:r>
              <a:rPr lang="fi-FI" sz="1600" i="1" dirty="0" smtClean="0"/>
              <a:t> </a:t>
            </a:r>
            <a:r>
              <a:rPr lang="fi-FI" sz="1600" i="1" dirty="0" err="1" smtClean="0"/>
              <a:t>twenty-first</a:t>
            </a:r>
            <a:r>
              <a:rPr lang="fi-FI" sz="1600" i="1" dirty="0" smtClean="0"/>
              <a:t> </a:t>
            </a:r>
            <a:r>
              <a:rPr lang="fi-FI" sz="1600" i="1" dirty="0" err="1" smtClean="0"/>
              <a:t>century</a:t>
            </a:r>
            <a:r>
              <a:rPr lang="fi-FI" sz="1600" i="1" dirty="0" smtClean="0"/>
              <a:t> </a:t>
            </a:r>
            <a:r>
              <a:rPr lang="fi-FI" sz="1600" i="1" dirty="0" err="1" smtClean="0"/>
              <a:t>skills</a:t>
            </a:r>
            <a:r>
              <a:rPr lang="fi-FI" sz="1600" i="1" dirty="0" smtClean="0"/>
              <a:t>. In </a:t>
            </a:r>
            <a:r>
              <a:rPr lang="fi-FI" sz="1600" i="1" dirty="0" err="1" smtClean="0"/>
              <a:t>assesment</a:t>
            </a:r>
            <a:r>
              <a:rPr lang="fi-FI" sz="1600" i="1" dirty="0" smtClean="0"/>
              <a:t> ja </a:t>
            </a:r>
            <a:r>
              <a:rPr lang="fi-FI" sz="1600" i="1" dirty="0" err="1" smtClean="0"/>
              <a:t>teaching</a:t>
            </a:r>
            <a:r>
              <a:rPr lang="fi-FI" sz="1600" i="1" dirty="0" smtClean="0"/>
              <a:t> 21st </a:t>
            </a:r>
            <a:r>
              <a:rPr lang="fi-FI" sz="1600" i="1" dirty="0" err="1" smtClean="0"/>
              <a:t>century</a:t>
            </a:r>
            <a:r>
              <a:rPr lang="fi-FI" sz="1600" i="1" dirty="0" smtClean="0"/>
              <a:t> </a:t>
            </a:r>
            <a:r>
              <a:rPr lang="fi-FI" sz="1600" i="1" dirty="0" err="1" smtClean="0"/>
              <a:t>skills</a:t>
            </a:r>
            <a:r>
              <a:rPr lang="fi-FI" sz="1600" i="1" dirty="0" smtClean="0"/>
              <a:t>.</a:t>
            </a:r>
          </a:p>
          <a:p>
            <a:pPr marL="685800" lvl="1"/>
            <a:endParaRPr lang="fi-FI" sz="1600" dirty="0" smtClean="0"/>
          </a:p>
          <a:p>
            <a:pPr marL="0" indent="0">
              <a:buNone/>
            </a:pPr>
            <a:endParaRPr lang="fi-FI" sz="2000" dirty="0" smtClean="0"/>
          </a:p>
          <a:p>
            <a:pPr marL="514350" indent="-514350">
              <a:buFont typeface="+mj-lt"/>
              <a:buAutoNum type="arabicPeriod"/>
            </a:pPr>
            <a:endParaRPr lang="fi-FI" sz="2000" dirty="0" smtClean="0"/>
          </a:p>
          <a:p>
            <a:pPr marL="514350" indent="-514350">
              <a:buFont typeface="+mj-lt"/>
              <a:buAutoNum type="arabicPeriod"/>
            </a:pPr>
            <a:endParaRPr lang="fi-FI" sz="2000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66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LAAJA-ALAINEN OSAAMINEN</a:t>
            </a:r>
            <a:endParaRPr lang="en-IE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sz="4000" b="1" dirty="0" smtClean="0">
                <a:solidFill>
                  <a:srgbClr val="0070C0"/>
                </a:solidFill>
              </a:rPr>
              <a:t>Laaja-alainen osaaminen (OPS2016):</a:t>
            </a:r>
          </a:p>
          <a:p>
            <a:pPr>
              <a:buNone/>
            </a:pPr>
            <a:endParaRPr lang="fi-FI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fi-FI" b="1" dirty="0" smtClean="0">
                <a:latin typeface="Calibri" pitchFamily="34" charset="0"/>
              </a:rPr>
              <a:t>Ajattelu ja oppimaan oppiminen </a:t>
            </a:r>
            <a:r>
              <a:rPr lang="fi-FI" b="1" dirty="0" smtClean="0">
                <a:solidFill>
                  <a:srgbClr val="0070C0"/>
                </a:solidFill>
                <a:latin typeface="Calibri" pitchFamily="34" charset="0"/>
              </a:rPr>
              <a:t>L1</a:t>
            </a:r>
          </a:p>
          <a:p>
            <a:pPr marL="514350" indent="-514350">
              <a:buAutoNum type="arabicPeriod"/>
            </a:pPr>
            <a:r>
              <a:rPr lang="fi-FI" b="1" dirty="0" smtClean="0">
                <a:latin typeface="Calibri" pitchFamily="34" charset="0"/>
              </a:rPr>
              <a:t>Kulttuurinen osaaminen, vuorovaikutus ja ilmaisu </a:t>
            </a:r>
            <a:r>
              <a:rPr lang="fi-FI" b="1" dirty="0" smtClean="0">
                <a:solidFill>
                  <a:srgbClr val="0070C0"/>
                </a:solidFill>
                <a:latin typeface="Calibri" pitchFamily="34" charset="0"/>
              </a:rPr>
              <a:t>L2</a:t>
            </a:r>
          </a:p>
          <a:p>
            <a:pPr marL="514350" indent="-514350">
              <a:buAutoNum type="arabicPeriod"/>
            </a:pPr>
            <a:r>
              <a:rPr lang="fi-FI" b="1" dirty="0" smtClean="0">
                <a:latin typeface="Calibri" pitchFamily="34" charset="0"/>
              </a:rPr>
              <a:t>Itsestä huolehtiminen ja arjen taidot </a:t>
            </a:r>
            <a:r>
              <a:rPr lang="fi-FI" b="1" dirty="0" smtClean="0">
                <a:solidFill>
                  <a:srgbClr val="0070C0"/>
                </a:solidFill>
                <a:latin typeface="Calibri" pitchFamily="34" charset="0"/>
              </a:rPr>
              <a:t>L3</a:t>
            </a:r>
          </a:p>
          <a:p>
            <a:pPr marL="514350" indent="-514350">
              <a:buAutoNum type="arabicPeriod"/>
            </a:pPr>
            <a:r>
              <a:rPr lang="fi-FI" b="1" dirty="0" smtClean="0">
                <a:latin typeface="Calibri" pitchFamily="34" charset="0"/>
              </a:rPr>
              <a:t>Monilukutaito</a:t>
            </a:r>
            <a:r>
              <a:rPr lang="fi-FI" dirty="0" smtClean="0">
                <a:latin typeface="Calibri" pitchFamily="34" charset="0"/>
              </a:rPr>
              <a:t> </a:t>
            </a:r>
            <a:r>
              <a:rPr lang="fi-FI" b="1" dirty="0" smtClean="0">
                <a:solidFill>
                  <a:srgbClr val="0070C0"/>
                </a:solidFill>
                <a:latin typeface="Calibri" pitchFamily="34" charset="0"/>
              </a:rPr>
              <a:t>L4</a:t>
            </a:r>
          </a:p>
          <a:p>
            <a:pPr marL="514350" indent="-514350">
              <a:buAutoNum type="arabicPeriod"/>
            </a:pPr>
            <a:r>
              <a:rPr lang="fi-FI" b="1" dirty="0" smtClean="0">
                <a:latin typeface="Calibri" pitchFamily="34" charset="0"/>
              </a:rPr>
              <a:t>Tieto- ja viestintä-teknologinen osaaminen </a:t>
            </a:r>
            <a:r>
              <a:rPr lang="fi-FI" b="1" dirty="0" smtClean="0">
                <a:solidFill>
                  <a:srgbClr val="0070C0"/>
                </a:solidFill>
                <a:latin typeface="Calibri" pitchFamily="34" charset="0"/>
              </a:rPr>
              <a:t>L5</a:t>
            </a:r>
          </a:p>
          <a:p>
            <a:pPr marL="514350" indent="-514350">
              <a:buAutoNum type="arabicPeriod"/>
            </a:pPr>
            <a:r>
              <a:rPr lang="fi-FI" b="1" dirty="0" smtClean="0">
                <a:latin typeface="Calibri" pitchFamily="34" charset="0"/>
              </a:rPr>
              <a:t>Työelämätaidot ja yrittäjyys </a:t>
            </a:r>
            <a:r>
              <a:rPr lang="fi-FI" b="1" dirty="0" smtClean="0">
                <a:solidFill>
                  <a:srgbClr val="0070C0"/>
                </a:solidFill>
                <a:latin typeface="Calibri" pitchFamily="34" charset="0"/>
              </a:rPr>
              <a:t>L6</a:t>
            </a:r>
          </a:p>
          <a:p>
            <a:pPr marL="514350" indent="-514350">
              <a:buAutoNum type="arabicPeriod"/>
            </a:pPr>
            <a:r>
              <a:rPr lang="fi-FI" b="1" dirty="0" smtClean="0">
                <a:latin typeface="Calibri" pitchFamily="34" charset="0"/>
              </a:rPr>
              <a:t>Osallistuminen, vaikuttaminen ja kestävän tulevaisuuden rakentaminen </a:t>
            </a:r>
            <a:r>
              <a:rPr lang="fi-FI" b="1" dirty="0" smtClean="0">
                <a:solidFill>
                  <a:srgbClr val="0070C0"/>
                </a:solidFill>
                <a:latin typeface="Calibri" pitchFamily="34" charset="0"/>
              </a:rPr>
              <a:t>L7</a:t>
            </a:r>
          </a:p>
          <a:p>
            <a:pPr marL="514350" indent="-514350">
              <a:buAutoNum type="arabicPeriod"/>
            </a:pPr>
            <a:endParaRPr lang="fi-FI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514350" indent="-514350">
              <a:buNone/>
            </a:pPr>
            <a:r>
              <a:rPr lang="fi-FI" sz="2300" dirty="0" smtClean="0">
                <a:latin typeface="Calibri" pitchFamily="34" charset="0"/>
              </a:rPr>
              <a:t>Oph:n esiopetuksen ops, luku 2.5 s. 10-</a:t>
            </a:r>
          </a:p>
          <a:p>
            <a:pPr marL="514350" indent="-514350">
              <a:buNone/>
            </a:pPr>
            <a:r>
              <a:rPr lang="fi-FI" sz="2300" dirty="0" smtClean="0">
                <a:latin typeface="Calibri" pitchFamily="34" charset="0"/>
              </a:rPr>
              <a:t>Oph:n perusopetuksen ops, luku 3.3 s. 17-</a:t>
            </a:r>
          </a:p>
          <a:p>
            <a:pPr marL="514350" indent="-514350">
              <a:buNone/>
            </a:pPr>
            <a:endParaRPr lang="fi-FI" dirty="0" smtClean="0"/>
          </a:p>
          <a:p>
            <a:pPr marL="514350" indent="-514350"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OPETTAJAN MUUTTUVA TEHTÄVÄNKUVA (1)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54379"/>
          </a:xfrm>
        </p:spPr>
        <p:txBody>
          <a:bodyPr>
            <a:normAutofit/>
          </a:bodyPr>
          <a:lstStyle/>
          <a:p>
            <a:r>
              <a:rPr lang="fi-FI" sz="2200" b="1" u="sng" dirty="0" smtClean="0">
                <a:solidFill>
                  <a:srgbClr val="0070C0"/>
                </a:solidFill>
              </a:rPr>
              <a:t>Toimintatapojen ja koulun toimintakulttuurin </a:t>
            </a:r>
            <a:r>
              <a:rPr lang="fi-FI" sz="2200" b="1" dirty="0" smtClean="0">
                <a:solidFill>
                  <a:srgbClr val="0070C0"/>
                </a:solidFill>
              </a:rPr>
              <a:t>uudelleen ajattelua, suunnittelua ja käytänteiden toteutusta</a:t>
            </a:r>
            <a:endParaRPr lang="fi-FI" sz="2200" b="1" dirty="0" smtClean="0"/>
          </a:p>
          <a:p>
            <a:r>
              <a:rPr lang="fi-FI" sz="2200" b="1" dirty="0" smtClean="0">
                <a:solidFill>
                  <a:srgbClr val="0070C0"/>
                </a:solidFill>
              </a:rPr>
              <a:t>Yksintekemisen kulttuurista </a:t>
            </a:r>
            <a:r>
              <a:rPr lang="fi-FI" sz="2200" b="1" u="sng" dirty="0" smtClean="0">
                <a:solidFill>
                  <a:srgbClr val="0070C0"/>
                </a:solidFill>
              </a:rPr>
              <a:t>yhdessä tekemiseen </a:t>
            </a:r>
            <a:r>
              <a:rPr lang="fi-FI" sz="2200" b="1" dirty="0" smtClean="0">
                <a:solidFill>
                  <a:srgbClr val="0070C0"/>
                </a:solidFill>
              </a:rPr>
              <a:t>niin opetus- kuin kasvatustyössä</a:t>
            </a:r>
            <a:endParaRPr lang="fi-FI" sz="2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2000" dirty="0" smtClean="0"/>
              <a:t>- suunnittelu, toteutus ja arviointi </a:t>
            </a:r>
          </a:p>
          <a:p>
            <a:pPr>
              <a:buNone/>
            </a:pPr>
            <a:r>
              <a:rPr lang="fi-FI" sz="2000" dirty="0" smtClean="0"/>
              <a:t>			- moniammatillinen yhteistyö</a:t>
            </a:r>
          </a:p>
          <a:p>
            <a:pPr>
              <a:buNone/>
            </a:pPr>
            <a:r>
              <a:rPr lang="fi-FI" sz="2000" dirty="0" smtClean="0"/>
              <a:t>			- eri oppiaineita opettavien opettajien yhteistyö</a:t>
            </a:r>
          </a:p>
          <a:p>
            <a:pPr>
              <a:buNone/>
            </a:pPr>
            <a:r>
              <a:rPr lang="fi-FI" sz="2000" dirty="0" smtClean="0"/>
              <a:t>			- samanaikaisopetus, tiimityö jne.</a:t>
            </a:r>
          </a:p>
          <a:p>
            <a:r>
              <a:rPr lang="fi-FI" sz="2200" b="1" u="sng" dirty="0" smtClean="0">
                <a:solidFill>
                  <a:srgbClr val="0070C0"/>
                </a:solidFill>
              </a:rPr>
              <a:t>Vuorovaikutus- ja yhteistyötaitojen sekä uusien toiminta- ja työskentelytapojen kehittämistä</a:t>
            </a:r>
          </a:p>
          <a:p>
            <a:pPr>
              <a:buNone/>
            </a:pPr>
            <a:r>
              <a:rPr lang="fi-FI" sz="2400" b="1" dirty="0" smtClean="0"/>
              <a:t>			</a:t>
            </a:r>
            <a:r>
              <a:rPr lang="fi-FI" sz="2000" dirty="0" smtClean="0"/>
              <a:t>- vuorovaikutustilanteiden ja vuorovaikutuksen määrä</a:t>
            </a:r>
          </a:p>
          <a:p>
            <a:pPr>
              <a:buNone/>
            </a:pPr>
            <a:r>
              <a:rPr lang="fi-FI" sz="2000" dirty="0" smtClean="0"/>
              <a:t>			- ajan ja työtehtävien hallinta 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OPETTAJAN MUUTTUVA TEHTÄVÄNKUVA (2)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686800" cy="4968552"/>
          </a:xfrm>
        </p:spPr>
        <p:txBody>
          <a:bodyPr>
            <a:normAutofit/>
          </a:bodyPr>
          <a:lstStyle/>
          <a:p>
            <a:r>
              <a:rPr lang="fi-FI" sz="2400" b="1" dirty="0" smtClean="0">
                <a:solidFill>
                  <a:srgbClr val="0070C0"/>
                </a:solidFill>
              </a:rPr>
              <a:t>Yhteistyön lisääntymistä </a:t>
            </a:r>
            <a:r>
              <a:rPr lang="fi-FI" sz="2400" b="1" u="sng" dirty="0" smtClean="0">
                <a:solidFill>
                  <a:srgbClr val="0070C0"/>
                </a:solidFill>
              </a:rPr>
              <a:t>koulun ulkopuolisten </a:t>
            </a:r>
            <a:r>
              <a:rPr lang="fi-FI" sz="2400" b="1" dirty="0" smtClean="0">
                <a:solidFill>
                  <a:srgbClr val="0070C0"/>
                </a:solidFill>
              </a:rPr>
              <a:t>tahojen kanssa</a:t>
            </a:r>
          </a:p>
          <a:p>
            <a:pPr>
              <a:buNone/>
            </a:pPr>
            <a:r>
              <a:rPr lang="fi-FI" sz="2600" b="1" dirty="0" smtClean="0"/>
              <a:t>			</a:t>
            </a:r>
            <a:r>
              <a:rPr lang="fi-FI" sz="2000" dirty="0" smtClean="0"/>
              <a:t>- asiantuntijatehtävät</a:t>
            </a:r>
          </a:p>
          <a:p>
            <a:r>
              <a:rPr lang="fi-FI" sz="2400" b="1" u="sng" dirty="0" smtClean="0">
                <a:solidFill>
                  <a:srgbClr val="0070C0"/>
                </a:solidFill>
              </a:rPr>
              <a:t>Oppimisympäristöjen ja sosiaalisen median </a:t>
            </a:r>
            <a:r>
              <a:rPr lang="fi-FI" sz="2400" b="1" dirty="0" smtClean="0">
                <a:solidFill>
                  <a:srgbClr val="0070C0"/>
                </a:solidFill>
              </a:rPr>
              <a:t>tuomia muutoksia</a:t>
            </a:r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2000" dirty="0" smtClean="0"/>
              <a:t>- oppimateriaalien jakaminen, kierrättäminen ja kehittely</a:t>
            </a:r>
            <a:endParaRPr lang="fi-FI" sz="2000" b="1" dirty="0" smtClean="0"/>
          </a:p>
          <a:p>
            <a:r>
              <a:rPr lang="fi-FI" sz="2200" b="1" u="sng" dirty="0" smtClean="0">
                <a:solidFill>
                  <a:srgbClr val="0070C0"/>
                </a:solidFill>
              </a:rPr>
              <a:t>Työtehtävien jakamista ja kierrättämistä </a:t>
            </a:r>
            <a:r>
              <a:rPr lang="fi-FI" sz="2200" b="1" dirty="0" smtClean="0">
                <a:solidFill>
                  <a:srgbClr val="0070C0"/>
                </a:solidFill>
              </a:rPr>
              <a:t>oppivassa yhteisössä</a:t>
            </a:r>
          </a:p>
          <a:p>
            <a:pPr>
              <a:buNone/>
            </a:pPr>
            <a:r>
              <a:rPr lang="fi-FI" sz="2400" dirty="0" smtClean="0"/>
              <a:t> 			</a:t>
            </a:r>
            <a:r>
              <a:rPr lang="fi-FI" sz="2000" dirty="0" smtClean="0"/>
              <a:t>- vaatimukset ja haasteet &gt; mielekkyys &gt; työmotivaatio &gt; ajankäyttö</a:t>
            </a:r>
          </a:p>
          <a:p>
            <a:r>
              <a:rPr lang="fi-FI" sz="2200" b="1" dirty="0" smtClean="0">
                <a:solidFill>
                  <a:srgbClr val="0070C0"/>
                </a:solidFill>
              </a:rPr>
              <a:t>Opettajien ja muun henkilökunnan </a:t>
            </a:r>
            <a:r>
              <a:rPr lang="fi-FI" sz="2200" b="1" u="sng" dirty="0" smtClean="0">
                <a:solidFill>
                  <a:srgbClr val="0070C0"/>
                </a:solidFill>
              </a:rPr>
              <a:t>vahvuuksien</a:t>
            </a:r>
            <a:r>
              <a:rPr lang="fi-FI" sz="2200" b="1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fi-FI" sz="2200" b="1" dirty="0" smtClean="0">
                <a:solidFill>
                  <a:srgbClr val="0070C0"/>
                </a:solidFill>
              </a:rPr>
              <a:t>	ymmärtämistä ja hyödyntämistä</a:t>
            </a:r>
          </a:p>
          <a:p>
            <a:pPr>
              <a:buNone/>
            </a:pPr>
            <a:r>
              <a:rPr lang="fi-FI" sz="2800" b="1" dirty="0" smtClean="0"/>
              <a:t>			</a:t>
            </a:r>
            <a:r>
              <a:rPr lang="fi-FI" sz="2000" dirty="0" smtClean="0">
                <a:solidFill>
                  <a:prstClr val="black"/>
                </a:solidFill>
              </a:rPr>
              <a:t> -</a:t>
            </a:r>
            <a:r>
              <a:rPr lang="fi-FI" sz="2000" b="1" dirty="0" smtClean="0"/>
              <a:t> </a:t>
            </a:r>
            <a:r>
              <a:rPr lang="fi-FI" sz="2000" dirty="0" smtClean="0"/>
              <a:t>niin opetus-, kasvatus- kuin muussa koulun kehittämistyössä </a:t>
            </a:r>
          </a:p>
          <a:p>
            <a:pPr>
              <a:buNone/>
            </a:pPr>
            <a:r>
              <a:rPr lang="fi-FI" sz="2400" dirty="0" smtClean="0"/>
              <a:t>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0070C0"/>
                </a:solidFill>
              </a:rPr>
              <a:t>OPETTAJUUDEN TARKASTELUA</a:t>
            </a:r>
            <a:endParaRPr lang="fi-FI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Miten opetussuunnitelma 2016 muuttaa opettajuutta?</a:t>
            </a:r>
          </a:p>
          <a:p>
            <a:pPr marL="0" indent="0" algn="ctr">
              <a:buNone/>
            </a:pPr>
            <a:r>
              <a:rPr lang="fi-FI" dirty="0" smtClean="0"/>
              <a:t>	</a:t>
            </a:r>
          </a:p>
          <a:p>
            <a:pPr marL="0" indent="0" algn="ctr">
              <a:buNone/>
            </a:pPr>
            <a:r>
              <a:rPr lang="fi-FI" sz="2800" dirty="0" smtClean="0"/>
              <a:t>koulun toimintakulttuurin muutos</a:t>
            </a:r>
          </a:p>
          <a:p>
            <a:pPr marL="0" indent="0" algn="ctr">
              <a:buNone/>
            </a:pPr>
            <a:r>
              <a:rPr lang="fi-FI" sz="2800" dirty="0" smtClean="0"/>
              <a:t>	uusi oppimiskäsitys</a:t>
            </a:r>
          </a:p>
          <a:p>
            <a:pPr marL="0" indent="0" algn="ctr">
              <a:buNone/>
            </a:pPr>
            <a:r>
              <a:rPr lang="fi-FI" sz="2800" dirty="0" smtClean="0"/>
              <a:t>	laaja-alainen osaaminen</a:t>
            </a:r>
          </a:p>
          <a:p>
            <a:pPr marL="0" indent="0" algn="ctr">
              <a:buNone/>
            </a:pPr>
            <a:r>
              <a:rPr lang="fi-FI" sz="2800" dirty="0" smtClean="0"/>
              <a:t>	oppiaineiden yhteistyö, eheyttäminen </a:t>
            </a:r>
          </a:p>
          <a:p>
            <a:pPr marL="0" indent="0" algn="ctr">
              <a:buNone/>
            </a:pPr>
            <a:r>
              <a:rPr lang="fi-FI" sz="2800" dirty="0" smtClean="0"/>
              <a:t>	oppimisympäristöt ja työtavat </a:t>
            </a:r>
          </a:p>
          <a:p>
            <a:pPr marL="0" indent="0" algn="ctr">
              <a:buNone/>
            </a:pPr>
            <a:r>
              <a:rPr lang="fi-FI" sz="2800" dirty="0" smtClean="0"/>
              <a:t>jne</a:t>
            </a:r>
            <a:r>
              <a:rPr lang="fi-FI" dirty="0" smtClean="0"/>
              <a:t>.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sz="2600" dirty="0" smtClean="0"/>
          </a:p>
          <a:p>
            <a:pPr marL="0" indent="0" algn="ctr">
              <a:buNone/>
            </a:pPr>
            <a:r>
              <a:rPr lang="fi-FI" sz="2600" dirty="0" smtClean="0"/>
              <a:t>Tuija Lindström:</a:t>
            </a:r>
            <a:endParaRPr lang="fi-FI" sz="2600" dirty="0"/>
          </a:p>
          <a:p>
            <a:pPr marL="0" indent="0" algn="ctr">
              <a:buNone/>
            </a:pPr>
            <a:r>
              <a:rPr lang="fi-FI" sz="2600" dirty="0" smtClean="0">
                <a:hlinkClick r:id="rId2"/>
              </a:rPr>
              <a:t>https</a:t>
            </a:r>
            <a:r>
              <a:rPr lang="fi-FI" sz="2600" dirty="0">
                <a:hlinkClick r:id="rId2"/>
              </a:rPr>
              <a:t>://prezi.com/lyq-4syu6804/muuttuva-opettajuus</a:t>
            </a:r>
            <a:r>
              <a:rPr lang="fi-FI" sz="2600" dirty="0" smtClean="0">
                <a:hlinkClick r:id="rId2"/>
              </a:rPr>
              <a:t>/</a:t>
            </a:r>
            <a:endParaRPr lang="fi-FI" sz="2600" dirty="0" smtClean="0"/>
          </a:p>
          <a:p>
            <a:pPr marL="0" indent="0" algn="ctr">
              <a:buNone/>
            </a:pPr>
            <a:endParaRPr lang="fi-FI" dirty="0" smtClean="0"/>
          </a:p>
          <a:p>
            <a:pPr marL="514350" indent="-514350">
              <a:buNone/>
            </a:pPr>
            <a:r>
              <a:rPr lang="fi-FI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4664"/>
            <a:ext cx="5204870" cy="6237312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OPPIMISYMPÄRISTÖT JA TYÖTAVAT</a:t>
            </a:r>
            <a:endParaRPr lang="fi-FI" dirty="0"/>
          </a:p>
        </p:txBody>
      </p:sp>
      <p:sp>
        <p:nvSpPr>
          <p:cNvPr id="12" name="Alaotsikko 11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840760" cy="1656184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89448"/>
          </a:xfrm>
        </p:spPr>
        <p:txBody>
          <a:bodyPr>
            <a:normAutofit/>
          </a:bodyPr>
          <a:lstStyle/>
          <a:p>
            <a:r>
              <a:rPr lang="fi-FI" sz="4800" dirty="0" smtClean="0"/>
              <a:t>OPStuki 2016 – Paikallisen opetussuunnitelmaprosessin tukikoulutus </a:t>
            </a:r>
            <a:endParaRPr lang="fi-FI" sz="4800" dirty="0"/>
          </a:p>
        </p:txBody>
      </p:sp>
      <p:sp>
        <p:nvSpPr>
          <p:cNvPr id="12" name="Alaotsikko 1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/>
          </a:bodyPr>
          <a:lstStyle/>
          <a:p>
            <a:endParaRPr lang="fi-FI" sz="3600" dirty="0" smtClean="0">
              <a:solidFill>
                <a:schemeClr val="tx1"/>
              </a:solidFill>
            </a:endParaRPr>
          </a:p>
          <a:p>
            <a:r>
              <a:rPr lang="fi-FI" sz="1900" dirty="0" smtClean="0">
                <a:solidFill>
                  <a:schemeClr val="tx1"/>
                </a:solidFill>
              </a:rPr>
              <a:t>Savonlinnan normaalikoulu</a:t>
            </a:r>
          </a:p>
          <a:p>
            <a:r>
              <a:rPr lang="fi-FI" sz="1900" dirty="0" smtClean="0">
                <a:solidFill>
                  <a:schemeClr val="tx1"/>
                </a:solidFill>
              </a:rPr>
              <a:t>Merja Kuosmanen ja Heli Lepistö</a:t>
            </a:r>
          </a:p>
          <a:p>
            <a:endParaRPr lang="fi-FI" sz="1800" dirty="0" smtClean="0"/>
          </a:p>
          <a:p>
            <a:r>
              <a:rPr lang="fi-FI" sz="1800" dirty="0" smtClean="0"/>
              <a:t>Helsingin yliopiston Viikin normaalikoulu  </a:t>
            </a:r>
          </a:p>
          <a:p>
            <a:r>
              <a:rPr lang="fi-FI" sz="1800" dirty="0" smtClean="0"/>
              <a:t>Ulla Ilomäki-Keisala  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uusi_eNorssi_LOGO_18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86200"/>
            <a:ext cx="2405516" cy="694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OPS:SSA LUKEE?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i-FI" sz="3000" b="1" dirty="0" smtClean="0"/>
              <a:t>Esiopetuksen opetussuunnitelman perusteet (2014):</a:t>
            </a:r>
          </a:p>
          <a:p>
            <a:r>
              <a:rPr lang="fi-FI" sz="2700" b="1" dirty="0" smtClean="0"/>
              <a:t>Luku 3:</a:t>
            </a:r>
            <a:r>
              <a:rPr lang="fi-FI" sz="2700" dirty="0" smtClean="0"/>
              <a:t> Kasvua ja oppimista tukeva toimintakulttuuri</a:t>
            </a:r>
          </a:p>
          <a:p>
            <a:pPr>
              <a:buNone/>
            </a:pPr>
            <a:r>
              <a:rPr lang="fi-FI" sz="2700" dirty="0" smtClean="0"/>
              <a:t>	</a:t>
            </a:r>
            <a:r>
              <a:rPr lang="fi-FI" sz="2700" dirty="0" smtClean="0">
                <a:solidFill>
                  <a:srgbClr val="0070C0"/>
                </a:solidFill>
              </a:rPr>
              <a:t>- Oppimisympäristöt esiopetuksessa luku 3.2 s. 13–</a:t>
            </a:r>
          </a:p>
          <a:p>
            <a:r>
              <a:rPr lang="fi-FI" sz="2700" b="1" dirty="0" smtClean="0"/>
              <a:t>Luku 4:</a:t>
            </a:r>
            <a:r>
              <a:rPr lang="fi-FI" sz="2700" dirty="0" smtClean="0"/>
              <a:t> Esiopetuksen toteuttamisen periaatteet  </a:t>
            </a:r>
          </a:p>
          <a:p>
            <a:pPr>
              <a:buNone/>
            </a:pPr>
            <a:r>
              <a:rPr lang="fi-FI" sz="2700" dirty="0" smtClean="0"/>
              <a:t>	</a:t>
            </a:r>
            <a:r>
              <a:rPr lang="fi-FI" sz="2700" dirty="0" smtClean="0">
                <a:solidFill>
                  <a:srgbClr val="0070C0"/>
                </a:solidFill>
              </a:rPr>
              <a:t>- </a:t>
            </a:r>
            <a:r>
              <a:rPr lang="fi-FI" sz="2700" dirty="0" smtClean="0"/>
              <a:t> </a:t>
            </a:r>
            <a:r>
              <a:rPr lang="fi-FI" sz="2700" dirty="0" smtClean="0">
                <a:solidFill>
                  <a:srgbClr val="0070C0"/>
                </a:solidFill>
              </a:rPr>
              <a:t>Monipuoliset työtavat luku 4.1 s. 18–</a:t>
            </a:r>
          </a:p>
          <a:p>
            <a:pPr>
              <a:buNone/>
            </a:pPr>
            <a:r>
              <a:rPr lang="fi-FI" sz="3000" b="1" dirty="0" smtClean="0"/>
              <a:t>Perusopetuksen opetussuunnitelman perusteet (2014)</a:t>
            </a:r>
            <a:endParaRPr lang="en-IE" sz="3000" b="1" dirty="0" smtClean="0"/>
          </a:p>
          <a:p>
            <a:pPr lvl="0"/>
            <a:r>
              <a:rPr lang="fi-FI" sz="2700" b="1" dirty="0" smtClean="0"/>
              <a:t>Luku 4:</a:t>
            </a:r>
            <a:r>
              <a:rPr lang="fi-FI" sz="2700" dirty="0" smtClean="0"/>
              <a:t> Yhtenäisen perusopetuksen toimintakulttuuri</a:t>
            </a:r>
          </a:p>
          <a:p>
            <a:pPr lvl="0">
              <a:buNone/>
            </a:pPr>
            <a:r>
              <a:rPr lang="fi-FI" sz="2700" dirty="0" smtClean="0"/>
              <a:t>	</a:t>
            </a:r>
            <a:r>
              <a:rPr lang="fi-FI" sz="2700" dirty="0" smtClean="0">
                <a:solidFill>
                  <a:srgbClr val="0070C0"/>
                </a:solidFill>
              </a:rPr>
              <a:t>- Oppimisympäristöt ja työtavat luku 4.3 s. 27–</a:t>
            </a:r>
            <a:endParaRPr lang="en-IE" sz="2700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fi-FI" sz="2700" dirty="0" smtClean="0">
                <a:solidFill>
                  <a:srgbClr val="0070C0"/>
                </a:solidFill>
              </a:rPr>
              <a:t>	- Opetuksen eheyttäminen ja monialaiset 			oppimiskokonaisuudet luku 4.4 s. 29–</a:t>
            </a:r>
            <a:endParaRPr lang="en-IE" sz="2700" dirty="0" smtClean="0">
              <a:solidFill>
                <a:srgbClr val="0070C0"/>
              </a:solidFill>
            </a:endParaRP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ESIOPETUKSEN OPS (1)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517971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i-FI" sz="4000" b="1" dirty="0" smtClean="0"/>
              <a:t>Paikallisesti päätettävät asiat esiopetuksen ops luku 3.4</a:t>
            </a:r>
          </a:p>
          <a:p>
            <a:r>
              <a:rPr lang="fi-FI" sz="4000" dirty="0" smtClean="0"/>
              <a:t>esiopetuksen toimintakulttuurin kehittämisen tavoitteet ja arvioinnin käytännöt</a:t>
            </a:r>
          </a:p>
          <a:p>
            <a:r>
              <a:rPr lang="fi-FI" sz="4000" dirty="0" smtClean="0"/>
              <a:t>esiopetuksessa käytettävät </a:t>
            </a:r>
            <a:r>
              <a:rPr lang="fi-FI" sz="4000" b="1" dirty="0" smtClean="0">
                <a:solidFill>
                  <a:srgbClr val="0070C0"/>
                </a:solidFill>
              </a:rPr>
              <a:t>oppimisympäristöt </a:t>
            </a:r>
            <a:r>
              <a:rPr lang="fi-FI" sz="4000" dirty="0" smtClean="0"/>
              <a:t>sekä niiden arviointiin liittyvät käytännöt</a:t>
            </a:r>
          </a:p>
          <a:p>
            <a:r>
              <a:rPr lang="fi-FI" sz="4000" dirty="0" smtClean="0"/>
              <a:t>yhteistyön tavoitteet ja käytännöt esiopetuksen toteuttamisessa, huoltajien kanssa sekä siirtymävaiheissa</a:t>
            </a:r>
          </a:p>
          <a:p>
            <a:r>
              <a:rPr lang="fi-FI" sz="4000" dirty="0" smtClean="0"/>
              <a:t>yhteistyön eri osa-alueiden arvioinnin käytännöt</a:t>
            </a:r>
          </a:p>
          <a:p>
            <a:pPr>
              <a:buNone/>
            </a:pPr>
            <a:endParaRPr lang="fi-FI" sz="4000" dirty="0" smtClean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i="1" dirty="0" smtClean="0"/>
              <a:t>Opetuksen järjestäjä huolehtii, että kukin esiopetuksen toimintayksikkö voi täsmentää toimintakulttuuriinsa ja oppimisympäristöjen kehittämiseen liittyviä tavoitteita sekä yhteistyöhön liittyviä käytäntöjä. </a:t>
            </a:r>
          </a:p>
          <a:p>
            <a:pPr>
              <a:buNone/>
            </a:pPr>
            <a:r>
              <a:rPr lang="fi-FI" i="1" dirty="0" smtClean="0"/>
              <a:t>	Täsmennykset opetuksen järjestäjän päätöksen mukaisesti joko yksikkökohtaiseen ops:aan tai lukuvuosisuunnitelmaan.</a:t>
            </a:r>
            <a:endParaRPr lang="en-IE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ESIOPETUKSEN OPS (2)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51797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500" b="1" dirty="0" smtClean="0"/>
              <a:t>Paikallisesti päätettävät asiat esiopetuksen ops luku 4.5</a:t>
            </a:r>
          </a:p>
          <a:p>
            <a:pPr>
              <a:buNone/>
            </a:pPr>
            <a:endParaRPr lang="fi-FI" sz="2800" b="1" dirty="0" smtClean="0"/>
          </a:p>
          <a:p>
            <a:pPr>
              <a:buNone/>
            </a:pPr>
            <a:r>
              <a:rPr lang="fi-FI" sz="2400" b="1" dirty="0" smtClean="0"/>
              <a:t>Monipuoliset työtavat</a:t>
            </a:r>
          </a:p>
          <a:p>
            <a:pPr>
              <a:buNone/>
            </a:pPr>
            <a:r>
              <a:rPr lang="fi-FI" sz="2400" dirty="0" smtClean="0"/>
              <a:t>Paikallisessa opetussuunnitelmassa kuvataan,</a:t>
            </a:r>
          </a:p>
          <a:p>
            <a:r>
              <a:rPr lang="fi-FI" sz="2400" dirty="0" smtClean="0"/>
              <a:t>millaisia </a:t>
            </a:r>
            <a:r>
              <a:rPr lang="fi-FI" sz="2400" b="1" dirty="0" smtClean="0">
                <a:solidFill>
                  <a:srgbClr val="0070C0"/>
                </a:solidFill>
              </a:rPr>
              <a:t>työtapojen valintaa ja käyttöä ohjaavia periaatteita </a:t>
            </a:r>
            <a:r>
              <a:rPr lang="fi-FI" sz="2400" dirty="0" smtClean="0"/>
              <a:t>paikallisesti käytetään</a:t>
            </a:r>
          </a:p>
          <a:p>
            <a:r>
              <a:rPr lang="fi-FI" sz="2400" dirty="0" smtClean="0"/>
              <a:t>miten henkilöstön </a:t>
            </a:r>
            <a:r>
              <a:rPr lang="fi-FI" sz="2400" b="1" dirty="0" smtClean="0">
                <a:solidFill>
                  <a:srgbClr val="0070C0"/>
                </a:solidFill>
              </a:rPr>
              <a:t>itsearviointia sekä huoltajilta saatua palautetta käytetään työtapojen kehittämisessä</a:t>
            </a:r>
            <a:r>
              <a:rPr lang="fi-FI" sz="2400" dirty="0" smtClean="0"/>
              <a:t>.</a:t>
            </a:r>
          </a:p>
          <a:p>
            <a:pPr>
              <a:buNone/>
            </a:pPr>
            <a:endParaRPr lang="fi-FI" sz="4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PERUSOPETUKSEN OPS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500" b="1" dirty="0" smtClean="0"/>
              <a:t>Paikallisesti päätettävät asiat perusopetuksen ops luku 4.5</a:t>
            </a:r>
          </a:p>
          <a:p>
            <a:pPr>
              <a:buNone/>
            </a:pPr>
            <a:r>
              <a:rPr lang="fi-FI" sz="2500" b="1" dirty="0" smtClean="0"/>
              <a:t> </a:t>
            </a:r>
          </a:p>
          <a:p>
            <a:r>
              <a:rPr lang="fi-FI" sz="2400" dirty="0"/>
              <a:t>M</a:t>
            </a:r>
            <a:r>
              <a:rPr lang="fi-FI" sz="2400" dirty="0" smtClean="0"/>
              <a:t>itkä ovat </a:t>
            </a:r>
            <a:r>
              <a:rPr lang="fi-FI" sz="2400" b="1" dirty="0" smtClean="0">
                <a:solidFill>
                  <a:srgbClr val="0070C0"/>
                </a:solidFill>
              </a:rPr>
              <a:t>oppimisympäristöjen ja työtapojen valintaa, käyttöä ja kehittämistä ohjaavat paikalliset tavoitteet ja erityiskysymykset </a:t>
            </a:r>
            <a:r>
              <a:rPr lang="fi-FI" sz="2400" dirty="0" smtClean="0"/>
              <a:t>(muilta osin oppimisympäristöjen ja työtapojen kuvaamisessa opetussuunnitelman perusteiden tekstiä voidaan käyttää sellaisenaan)</a:t>
            </a:r>
            <a:endParaRPr lang="en-I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fi-FI" sz="4000" dirty="0" smtClean="0"/>
              <a:t>OPPIMISYMPÄRISTÖT (1</a:t>
            </a:r>
            <a:r>
              <a:rPr lang="fi-FI" dirty="0" smtClean="0"/>
              <a:t>) </a:t>
            </a:r>
            <a:endParaRPr lang="fi-FI" dirty="0"/>
          </a:p>
        </p:txBody>
      </p:sp>
      <p:sp>
        <p:nvSpPr>
          <p:cNvPr id="17" name="Sisällön paikkamerkki 16"/>
          <p:cNvSpPr>
            <a:spLocks noGrp="1"/>
          </p:cNvSpPr>
          <p:nvPr>
            <p:ph idx="1"/>
          </p:nvPr>
        </p:nvSpPr>
        <p:spPr>
          <a:xfrm>
            <a:off x="611560" y="1556792"/>
            <a:ext cx="8352928" cy="4896544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 smtClean="0"/>
              <a:t>Oppimisympäristöillä tarkoitetaan </a:t>
            </a:r>
            <a:r>
              <a:rPr lang="fi-FI" sz="2600" b="1" dirty="0" smtClean="0">
                <a:solidFill>
                  <a:srgbClr val="0070C0"/>
                </a:solidFill>
              </a:rPr>
              <a:t>tiloja ja paikkoja sekä yhteisöjä ja toimintakäytäntöjä</a:t>
            </a:r>
            <a:r>
              <a:rPr lang="fi-FI" sz="2600" dirty="0" smtClean="0"/>
              <a:t>, joissa opiskelu ja oppiminen tapahtuvat. Oppimisympäristöihin kuuluvat myös </a:t>
            </a:r>
            <a:r>
              <a:rPr lang="fi-FI" sz="2600" b="1" dirty="0" smtClean="0">
                <a:solidFill>
                  <a:srgbClr val="0070C0"/>
                </a:solidFill>
              </a:rPr>
              <a:t>välineet, palvelut ja materiaalit</a:t>
            </a:r>
            <a:r>
              <a:rPr lang="fi-FI" sz="2600" dirty="0" smtClean="0"/>
              <a:t>, joita opiskelussa käytetään.</a:t>
            </a:r>
          </a:p>
          <a:p>
            <a:r>
              <a:rPr lang="fi-FI" sz="2600" dirty="0" smtClean="0"/>
              <a:t>Oppimisympäristöjen tulee tukea </a:t>
            </a:r>
            <a:r>
              <a:rPr lang="fi-FI" sz="2600" b="1" dirty="0" smtClean="0">
                <a:solidFill>
                  <a:srgbClr val="0070C0"/>
                </a:solidFill>
              </a:rPr>
              <a:t>yksilön ja yhteisön kasvua, oppimista ja vuorovaikutusta</a:t>
            </a:r>
            <a:r>
              <a:rPr lang="fi-FI" sz="26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fi-FI" sz="2600" dirty="0" smtClean="0"/>
              <a:t>Hyvin toimivat oppimisympäristöt edistävät </a:t>
            </a:r>
            <a:r>
              <a:rPr lang="fi-FI" sz="2600" b="1" dirty="0" smtClean="0">
                <a:solidFill>
                  <a:srgbClr val="0070C0"/>
                </a:solidFill>
              </a:rPr>
              <a:t>vuorovaikutusta, osallistumista ja yhteisöllistä tiedon rakentamista.</a:t>
            </a:r>
          </a:p>
          <a:p>
            <a:r>
              <a:rPr lang="fi-FI" sz="2600" dirty="0" smtClean="0"/>
              <a:t>Oppimisympäristöjen kehittämisessä otetaan huomioon </a:t>
            </a:r>
            <a:r>
              <a:rPr lang="fi-FI" sz="2600" b="1" dirty="0" smtClean="0">
                <a:solidFill>
                  <a:srgbClr val="0070C0"/>
                </a:solidFill>
              </a:rPr>
              <a:t>eri oppiaineiden erityistarpeet</a:t>
            </a:r>
            <a:r>
              <a:rPr lang="fi-FI" sz="2600" dirty="0" smtClean="0"/>
              <a:t>.</a:t>
            </a:r>
          </a:p>
          <a:p>
            <a:r>
              <a:rPr lang="fi-FI" sz="2600" dirty="0" smtClean="0"/>
              <a:t>Oppilaat oppivat uusia tietoja ja taitoja </a:t>
            </a:r>
            <a:r>
              <a:rPr lang="fi-FI" sz="2600" b="1" dirty="0" smtClean="0">
                <a:solidFill>
                  <a:srgbClr val="0070C0"/>
                </a:solidFill>
              </a:rPr>
              <a:t>myös koulun ulkopuolella.</a:t>
            </a:r>
          </a:p>
          <a:p>
            <a:pPr>
              <a:buNone/>
            </a:pPr>
            <a:r>
              <a:rPr lang="fi-FI" sz="2600" b="1" dirty="0" smtClean="0">
                <a:solidFill>
                  <a:srgbClr val="0070C0"/>
                </a:solidFill>
              </a:rPr>
              <a:t>					</a:t>
            </a:r>
            <a:endParaRPr lang="fi-FI" sz="2600" dirty="0" smtClean="0"/>
          </a:p>
          <a:p>
            <a:pPr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892480" cy="1076671"/>
          </a:xfrm>
        </p:spPr>
        <p:txBody>
          <a:bodyPr>
            <a:normAutofit/>
          </a:bodyPr>
          <a:lstStyle/>
          <a:p>
            <a:r>
              <a:rPr lang="fi-FI" dirty="0" smtClean="0"/>
              <a:t> OPPIMISYMPÄRISTÖT (2)</a:t>
            </a:r>
            <a:endParaRPr lang="en-IE" dirty="0"/>
          </a:p>
        </p:txBody>
      </p:sp>
      <p:pic>
        <p:nvPicPr>
          <p:cNvPr id="4" name="Content Placeholder 3" descr="WP_20140912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124744"/>
            <a:ext cx="6192689" cy="3483388"/>
          </a:xfrm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Perusopetuksen tilaratkaisujen kehittämisessä, suunnittelussa, toteutuksessa ja käytössä otetaan huomioon ergonomia, ekologisuus, esteettisyys, esteettömyys ja akustiset olosuhteet sekä tilojen valaistus, sisäilman laatu, 			viihtyisyys, järjestys ja siisteys.</a:t>
            </a:r>
          </a:p>
          <a:p>
            <a:r>
              <a:rPr lang="fi-FI" sz="1600" dirty="0" smtClean="0"/>
              <a:t>						</a:t>
            </a:r>
            <a:r>
              <a:rPr lang="fi-FI" sz="1400" dirty="0" smtClean="0"/>
              <a:t>Kuva: Ubiko-solu, Oulun yliopiston Oulun normaalikoulu</a:t>
            </a:r>
            <a:endParaRPr lang="en-I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686800" cy="922114"/>
          </a:xfrm>
        </p:spPr>
        <p:txBody>
          <a:bodyPr>
            <a:normAutofit/>
          </a:bodyPr>
          <a:lstStyle/>
          <a:p>
            <a:r>
              <a:rPr lang="fi-FI" dirty="0" smtClean="0"/>
              <a:t>OPPIMISYMPÄRISTÖT (3)</a:t>
            </a:r>
            <a:endParaRPr lang="en-IE" dirty="0"/>
          </a:p>
        </p:txBody>
      </p:sp>
      <p:pic>
        <p:nvPicPr>
          <p:cNvPr id="4" name="Content Placeholder 3" descr="WP_20140912_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340" y="1045275"/>
            <a:ext cx="7182060" cy="4039909"/>
          </a:xfrm>
        </p:spPr>
      </p:pic>
      <p:sp>
        <p:nvSpPr>
          <p:cNvPr id="5" name="TextBox 4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5229200"/>
            <a:ext cx="7416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Onnistumisen kokemukset ja elämykset erilaisissa ympäristöissä ja oppimistilanteissa innostavat oppilaita oman osaamisensa kehittämiseen</a:t>
            </a:r>
            <a:r>
              <a:rPr lang="fi-FI" dirty="0" smtClean="0"/>
              <a:t>. </a:t>
            </a:r>
          </a:p>
          <a:p>
            <a:r>
              <a:rPr lang="fi-FI" sz="1400" dirty="0" smtClean="0"/>
              <a:t>		</a:t>
            </a:r>
          </a:p>
          <a:p>
            <a:r>
              <a:rPr lang="fi-FI" sz="1400" dirty="0" smtClean="0"/>
              <a:t>		Kuva: Aila Hartikainen ja Auli Siitonen, Työparityöskentely osana oppimaisemaa, </a:t>
            </a:r>
          </a:p>
          <a:p>
            <a:r>
              <a:rPr lang="fi-FI" sz="1400" dirty="0" smtClean="0"/>
              <a:t>		Oulun yliopiston Oulun normaalikoulu</a:t>
            </a:r>
            <a:endParaRPr lang="en-IE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124744"/>
          </a:xfrm>
        </p:spPr>
        <p:txBody>
          <a:bodyPr>
            <a:normAutofit/>
          </a:bodyPr>
          <a:lstStyle/>
          <a:p>
            <a:r>
              <a:rPr lang="fi-FI" dirty="0" smtClean="0"/>
              <a:t>OPPIMISYMPÄRISTÖT (4)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20443"/>
            <a:ext cx="69847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Tieto- ja viestintäteknologia on olennainen osa monipuolisia oppimis-</a:t>
            </a:r>
          </a:p>
          <a:p>
            <a:r>
              <a:rPr lang="fi-FI" b="1" dirty="0">
                <a:solidFill>
                  <a:srgbClr val="0070C0"/>
                </a:solidFill>
              </a:rPr>
              <a:t>y</a:t>
            </a:r>
            <a:r>
              <a:rPr lang="fi-FI" b="1" dirty="0" smtClean="0">
                <a:solidFill>
                  <a:srgbClr val="0070C0"/>
                </a:solidFill>
              </a:rPr>
              <a:t>mpäristöjä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  <a:r>
              <a:rPr lang="fi-FI" dirty="0"/>
              <a:t> </a:t>
            </a:r>
            <a:r>
              <a:rPr lang="fi-FI" b="1" dirty="0">
                <a:solidFill>
                  <a:srgbClr val="0070C0"/>
                </a:solidFill>
              </a:rPr>
              <a:t>Oppilaiden omia tietoteknisiä laitteita voidaan käyttää </a:t>
            </a:r>
          </a:p>
          <a:p>
            <a:r>
              <a:rPr lang="fi-FI" b="1" dirty="0">
                <a:solidFill>
                  <a:srgbClr val="0070C0"/>
                </a:solidFill>
              </a:rPr>
              <a:t>oppimisen tukena huoltajien kanssa sovittavilla tavoilla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</a:p>
          <a:p>
            <a:r>
              <a:rPr lang="fi-FI" dirty="0" smtClean="0"/>
              <a:t>	</a:t>
            </a:r>
            <a:endParaRPr lang="fi-FI" dirty="0"/>
          </a:p>
          <a:p>
            <a:r>
              <a:rPr lang="fi-FI" sz="1400" dirty="0" smtClean="0"/>
              <a:t>Kuva: Savonlinnan normaalikoulu 			</a:t>
            </a:r>
            <a:r>
              <a:rPr lang="fi-FI" sz="1400" dirty="0" err="1" smtClean="0"/>
              <a:t>Tellagamiviesti</a:t>
            </a:r>
            <a:r>
              <a:rPr lang="fi-FI" sz="1400" dirty="0"/>
              <a:t> </a:t>
            </a:r>
            <a:r>
              <a:rPr lang="fi-FI" sz="1400" dirty="0" smtClean="0"/>
              <a:t>opettajalta oppilaskunnalle</a:t>
            </a:r>
            <a:endParaRPr lang="en-I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1493">
            <a:off x="4806857" y="1732117"/>
            <a:ext cx="4064123" cy="22570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9636">
            <a:off x="6633176" y="3931553"/>
            <a:ext cx="1803039" cy="963035"/>
          </a:xfrm>
          <a:prstGeom prst="rect">
            <a:avLst/>
          </a:prstGeom>
        </p:spPr>
      </p:pic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4"/>
          <a:srcRect t="13336" b="13336"/>
          <a:stretch>
            <a:fillRect/>
          </a:stretch>
        </p:blipFill>
        <p:spPr>
          <a:xfrm rot="20242253">
            <a:off x="1182722" y="1772915"/>
            <a:ext cx="4206335" cy="2313322"/>
          </a:xfrm>
        </p:spPr>
      </p:pic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003232" cy="922114"/>
          </a:xfrm>
        </p:spPr>
        <p:txBody>
          <a:bodyPr/>
          <a:lstStyle/>
          <a:p>
            <a:r>
              <a:rPr lang="fi-FI" dirty="0" smtClean="0"/>
              <a:t>OPPIMISYMPÄRISTÖT (6)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7826" name="Picture 2" descr="C:\Users\Miinii\AppData\Local\Temp\P118094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340768"/>
            <a:ext cx="6656739" cy="3744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621814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Kuva: Tunja Tuominen, 2a lk:n Jättiläiskuplakone syksyllä 2014  </a:t>
            </a:r>
          </a:p>
          <a:p>
            <a:r>
              <a:rPr lang="fi-FI" sz="1400" dirty="0" smtClean="0"/>
              <a:t>Helsingin yliopiston Viikin normaalikoulu</a:t>
            </a:r>
            <a:endParaRPr lang="en-I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44700" y="5327907"/>
            <a:ext cx="825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Koulun sisä- ja ulkotilojen lisäksi eri oppiaineiden opetuksessa </a:t>
            </a:r>
          </a:p>
          <a:p>
            <a:r>
              <a:rPr lang="fi-FI" b="1" dirty="0" smtClean="0">
                <a:solidFill>
                  <a:srgbClr val="0070C0"/>
                </a:solidFill>
              </a:rPr>
              <a:t>hyödynnetään luontoa ja rakennettua ympäristöä.</a:t>
            </a:r>
          </a:p>
          <a:p>
            <a:r>
              <a:rPr lang="fi-FI" dirty="0" smtClean="0"/>
              <a:t>						</a:t>
            </a:r>
            <a:endParaRPr lang="en-IE" sz="1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1512168"/>
          </a:xfrm>
        </p:spPr>
        <p:txBody>
          <a:bodyPr>
            <a:normAutofit/>
          </a:bodyPr>
          <a:lstStyle/>
          <a:p>
            <a:pPr algn="l"/>
            <a:r>
              <a:rPr lang="fi-FI" sz="4000" dirty="0" smtClean="0"/>
              <a:t>TYÖTAPOJEN VALINNAN LÄHTÖKOHDAT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0760" y="1772816"/>
            <a:ext cx="8575736" cy="4608512"/>
          </a:xfrm>
        </p:spPr>
        <p:txBody>
          <a:bodyPr>
            <a:normAutofit/>
          </a:bodyPr>
          <a:lstStyle/>
          <a:p>
            <a:r>
              <a:rPr lang="fi-FI" sz="2600" dirty="0" smtClean="0"/>
              <a:t>Lähtökohtana </a:t>
            </a:r>
            <a:r>
              <a:rPr lang="fi-FI" sz="2600" dirty="0"/>
              <a:t>oppimiskäsitys ja tavoitteet</a:t>
            </a:r>
          </a:p>
          <a:p>
            <a:r>
              <a:rPr lang="fi-FI" sz="2600" dirty="0"/>
              <a:t>Laaja-alaisen osaamisen edistäminen</a:t>
            </a:r>
          </a:p>
          <a:p>
            <a:r>
              <a:rPr lang="fi-FI" sz="2600" dirty="0"/>
              <a:t>Motivaation vahvistaminen</a:t>
            </a:r>
          </a:p>
          <a:p>
            <a:r>
              <a:rPr lang="fi-FI" sz="2600" dirty="0"/>
              <a:t>Eriyttäminen ja työtapojen valinta</a:t>
            </a:r>
          </a:p>
          <a:p>
            <a:r>
              <a:rPr lang="fi-FI" sz="2600" dirty="0"/>
              <a:t>Eheyttäminen ja työtapojen valinta</a:t>
            </a:r>
          </a:p>
          <a:p>
            <a:r>
              <a:rPr lang="fi-FI" sz="2600" dirty="0"/>
              <a:t>Yhteisöllisen oppimisen tukeminen</a:t>
            </a:r>
          </a:p>
          <a:p>
            <a:r>
              <a:rPr lang="fi-FI" sz="2600" dirty="0"/>
              <a:t>Tieto- ja viestintätekniikan monipuolinen </a:t>
            </a:r>
            <a:r>
              <a:rPr lang="fi-FI" sz="2600" dirty="0" smtClean="0"/>
              <a:t>hyödyntäminen</a:t>
            </a:r>
          </a:p>
          <a:p>
            <a:pPr>
              <a:buNone/>
            </a:pPr>
            <a:r>
              <a:rPr lang="fi-FI" dirty="0" smtClean="0"/>
              <a:t>							</a:t>
            </a:r>
            <a:r>
              <a:rPr lang="fi-FI" sz="1700" dirty="0" smtClean="0"/>
              <a:t>IRMELI HALINEN, OPETUSHALLITUS</a:t>
            </a:r>
          </a:p>
          <a:p>
            <a:pPr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340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Tervetuloa työpajaan 2!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i-FI" sz="3800" dirty="0" smtClean="0">
                <a:solidFill>
                  <a:srgbClr val="0070C0"/>
                </a:solidFill>
              </a:rPr>
              <a:t>AAMUKAHVIPORINAT</a:t>
            </a:r>
            <a:endParaRPr lang="fi-FI" dirty="0" smtClean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 smtClean="0"/>
              <a:t>Mitkä uusien esiopetuksen tai perusopetuksen opetussuunnitelman perusteiden asiat puhututtavat kunnassanne ja/tai työpaikallanne tänä keväänä eniten?</a:t>
            </a:r>
          </a:p>
          <a:p>
            <a:pPr marL="514350" indent="-514350">
              <a:buAutoNum type="arabicPeriod"/>
            </a:pPr>
            <a:r>
              <a:rPr lang="fi-FI" dirty="0" smtClean="0"/>
              <a:t>Miten olette hyödyntäneet OPStuki 2016</a:t>
            </a:r>
            <a:br>
              <a:rPr lang="fi-FI" dirty="0" smtClean="0"/>
            </a:br>
            <a:r>
              <a:rPr lang="fi-FI" dirty="0" smtClean="0"/>
              <a:t>-tukikoulutuksen työpajan 1 materiaaleja, asioita, ideoita tai työtapoja paikallisen tason ops-työssä?</a:t>
            </a:r>
          </a:p>
          <a:p>
            <a:pPr marL="514350" indent="-514350">
              <a:buNone/>
            </a:pPr>
            <a:r>
              <a:rPr lang="fi-FI" dirty="0" smtClean="0"/>
              <a:t>					</a:t>
            </a:r>
            <a:endParaRPr lang="fi-FI" dirty="0"/>
          </a:p>
          <a:p>
            <a:pPr marL="514350" indent="-514350">
              <a:buNone/>
            </a:pPr>
            <a:r>
              <a:rPr lang="fi-FI" dirty="0" smtClean="0"/>
              <a:t>					 </a:t>
            </a:r>
            <a:r>
              <a:rPr lang="fi-FI" i="1" dirty="0" smtClean="0"/>
              <a:t>Verkko: </a:t>
            </a:r>
            <a:r>
              <a:rPr lang="fi-FI" i="1" dirty="0" err="1" smtClean="0"/>
              <a:t>uef-conf</a:t>
            </a:r>
            <a:endParaRPr lang="fi-FI" i="1" dirty="0" smtClean="0"/>
          </a:p>
          <a:p>
            <a:pPr marL="514350" indent="-514350">
              <a:buNone/>
            </a:pPr>
            <a:r>
              <a:rPr lang="fi-FI" i="1" dirty="0"/>
              <a:t>	</a:t>
            </a:r>
            <a:r>
              <a:rPr lang="fi-FI" i="1" dirty="0" smtClean="0"/>
              <a:t>				Salasana: Kitee2015</a:t>
            </a:r>
            <a:endParaRPr lang="fi-FI" sz="18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11779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87854" cy="143161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MONIPUOLISET TYÖTAVAT ESIOPETUKSESSA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766355"/>
            <a:ext cx="8575736" cy="4738356"/>
          </a:xfrm>
        </p:spPr>
        <p:txBody>
          <a:bodyPr>
            <a:normAutofit fontScale="92500"/>
          </a:bodyPr>
          <a:lstStyle/>
          <a:p>
            <a:r>
              <a:rPr lang="fi-FI" sz="2200" dirty="0" smtClean="0"/>
              <a:t>Työtapojen valintaa ja käyttöä ohjaavat esiopetukselle asetetut </a:t>
            </a:r>
            <a:r>
              <a:rPr lang="fi-FI" sz="2200" b="1" dirty="0" smtClean="0">
                <a:solidFill>
                  <a:srgbClr val="0070C0"/>
                </a:solidFill>
              </a:rPr>
              <a:t>tehtävät ja tavoitteet sekä lasten tarpeet, edellytykset ja kiinnostuksen kohteet</a:t>
            </a:r>
            <a:r>
              <a:rPr lang="fi-FI" sz="2200" dirty="0" smtClean="0"/>
              <a:t>.</a:t>
            </a:r>
            <a:endParaRPr lang="fi-FI" sz="2200" dirty="0"/>
          </a:p>
          <a:p>
            <a:r>
              <a:rPr lang="fi-FI" sz="2200" dirty="0" smtClean="0"/>
              <a:t>Monipuolisilla työtavoilla tuetaan lasten </a:t>
            </a:r>
            <a:r>
              <a:rPr lang="fi-FI" sz="2200" b="1" dirty="0" smtClean="0">
                <a:solidFill>
                  <a:srgbClr val="0070C0"/>
                </a:solidFill>
              </a:rPr>
              <a:t>kasvua ja oppimista</a:t>
            </a:r>
            <a:r>
              <a:rPr lang="fi-FI" sz="2200" dirty="0" smtClean="0"/>
              <a:t>, heidän </a:t>
            </a:r>
            <a:r>
              <a:rPr lang="fi-FI" sz="2200" b="1" dirty="0" smtClean="0">
                <a:solidFill>
                  <a:srgbClr val="0070C0"/>
                </a:solidFill>
              </a:rPr>
              <a:t>laaja-alaisen osaamisensa </a:t>
            </a:r>
            <a:r>
              <a:rPr lang="fi-FI" sz="2200" dirty="0" smtClean="0"/>
              <a:t>kehittymistä sekä vahvistetaan </a:t>
            </a:r>
            <a:r>
              <a:rPr lang="fi-FI" sz="2200" b="1" dirty="0" smtClean="0">
                <a:solidFill>
                  <a:srgbClr val="0070C0"/>
                </a:solidFill>
              </a:rPr>
              <a:t>sosiaalisia taitoja</a:t>
            </a:r>
            <a:r>
              <a:rPr lang="fi-FI" sz="2200" dirty="0" smtClean="0">
                <a:solidFill>
                  <a:srgbClr val="0070C0"/>
                </a:solidFill>
              </a:rPr>
              <a:t>.</a:t>
            </a:r>
            <a:endParaRPr lang="fi-FI" sz="2200" dirty="0">
              <a:solidFill>
                <a:srgbClr val="0070C0"/>
              </a:solidFill>
            </a:endParaRPr>
          </a:p>
          <a:p>
            <a:r>
              <a:rPr lang="fi-FI" sz="2200" dirty="0" smtClean="0"/>
              <a:t>Työtavat ovat sekä oppimisen </a:t>
            </a:r>
            <a:r>
              <a:rPr lang="fi-FI" sz="2200" b="1" dirty="0" smtClean="0">
                <a:solidFill>
                  <a:srgbClr val="0070C0"/>
                </a:solidFill>
              </a:rPr>
              <a:t>väline että opettelun kohde</a:t>
            </a:r>
            <a:r>
              <a:rPr lang="fi-FI" sz="2200" dirty="0" smtClean="0"/>
              <a:t>.</a:t>
            </a:r>
          </a:p>
          <a:p>
            <a:r>
              <a:rPr lang="fi-FI" sz="2200" b="1" dirty="0" smtClean="0">
                <a:solidFill>
                  <a:srgbClr val="0070C0"/>
                </a:solidFill>
              </a:rPr>
              <a:t>Lapset osallistuvat </a:t>
            </a:r>
            <a:r>
              <a:rPr lang="fi-FI" sz="2200" dirty="0" smtClean="0"/>
              <a:t>toiminnan suunnitteluun, työtapojen valintaan ja tekevät erilaisia työtehtäviä (arjen osallisuus).</a:t>
            </a:r>
            <a:endParaRPr lang="fi-FI" sz="2200" dirty="0"/>
          </a:p>
          <a:p>
            <a:r>
              <a:rPr lang="fi-FI" sz="2200" dirty="0" smtClean="0"/>
              <a:t>Monipuolisten työtapojen käyttö edellyttää, että oppimisympäristöissä </a:t>
            </a:r>
            <a:r>
              <a:rPr lang="fi-FI" sz="2200" b="1" dirty="0" smtClean="0">
                <a:solidFill>
                  <a:srgbClr val="0070C0"/>
                </a:solidFill>
              </a:rPr>
              <a:t>on riittävästi erilaisia leikkiin ja opetteluun soveltuvia materiaaleja, havainto- ja työvälineitä sekä mahdollisuus käyttää tieto- ja viestintäteknologiaa</a:t>
            </a:r>
            <a:r>
              <a:rPr lang="fi-FI" sz="2200" dirty="0" smtClean="0"/>
              <a:t>.</a:t>
            </a:r>
          </a:p>
          <a:p>
            <a:r>
              <a:rPr lang="fi-FI" sz="2200" dirty="0" smtClean="0"/>
              <a:t>Työtapoja </a:t>
            </a:r>
            <a:r>
              <a:rPr lang="fi-FI" sz="2200" b="1" dirty="0" smtClean="0">
                <a:solidFill>
                  <a:srgbClr val="0070C0"/>
                </a:solidFill>
              </a:rPr>
              <a:t>kehitetään</a:t>
            </a:r>
            <a:r>
              <a:rPr lang="fi-FI" sz="2200" dirty="0" smtClean="0"/>
              <a:t> yhteisesti henkilöstön </a:t>
            </a:r>
            <a:r>
              <a:rPr lang="fi-FI" sz="2200" dirty="0" err="1" smtClean="0"/>
              <a:t>itsearvioinnin</a:t>
            </a:r>
            <a:r>
              <a:rPr lang="fi-FI" sz="2200" dirty="0" smtClean="0"/>
              <a:t> sekä</a:t>
            </a:r>
            <a:r>
              <a:rPr lang="fi-FI" sz="2200" dirty="0"/>
              <a:t> </a:t>
            </a:r>
            <a:r>
              <a:rPr lang="fi-FI" sz="2200" dirty="0" smtClean="0"/>
              <a:t>lapsilta ja huoltajilta </a:t>
            </a:r>
            <a:r>
              <a:rPr lang="fi-FI" sz="2200" b="1" dirty="0" smtClean="0">
                <a:solidFill>
                  <a:srgbClr val="0070C0"/>
                </a:solidFill>
              </a:rPr>
              <a:t>saadun</a:t>
            </a:r>
            <a:r>
              <a:rPr lang="fi-FI" sz="2200" dirty="0" smtClean="0">
                <a:solidFill>
                  <a:srgbClr val="0070C0"/>
                </a:solidFill>
              </a:rPr>
              <a:t> </a:t>
            </a:r>
            <a:r>
              <a:rPr lang="fi-FI" sz="2200" b="1" dirty="0" smtClean="0">
                <a:solidFill>
                  <a:srgbClr val="0070C0"/>
                </a:solidFill>
              </a:rPr>
              <a:t>palautteen perusteella</a:t>
            </a:r>
            <a:r>
              <a:rPr lang="fi-FI" sz="2200" dirty="0" smtClean="0"/>
              <a:t>.</a:t>
            </a:r>
            <a:endParaRPr lang="fi-FI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340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706090"/>
          </a:xfrm>
        </p:spPr>
        <p:txBody>
          <a:bodyPr>
            <a:noAutofit/>
          </a:bodyPr>
          <a:lstStyle/>
          <a:p>
            <a:r>
              <a:rPr lang="fi-FI" sz="4000" dirty="0" smtClean="0"/>
              <a:t>TYÖTAVAT PERUSOPETUKSESSA </a:t>
            </a:r>
            <a:r>
              <a:rPr lang="fi-FI" dirty="0" smtClean="0"/>
              <a:t>(1)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686800" cy="5040561"/>
          </a:xfrm>
        </p:spPr>
        <p:txBody>
          <a:bodyPr>
            <a:normAutofit/>
          </a:bodyPr>
          <a:lstStyle/>
          <a:p>
            <a:r>
              <a:rPr lang="fi-FI" sz="2000" dirty="0" smtClean="0"/>
              <a:t>Työtapojen valinnan lähtökohtana ovat opetukselle asetetut tavoitteet ja oppilaiden tarpeet, edellytykset ja kiinnostuksen kohteet.</a:t>
            </a:r>
          </a:p>
          <a:p>
            <a:r>
              <a:rPr lang="fi-FI" sz="2000" dirty="0" smtClean="0"/>
              <a:t>Työtapojen </a:t>
            </a:r>
            <a:r>
              <a:rPr lang="fi-FI" sz="2000" b="1" dirty="0" smtClean="0">
                <a:solidFill>
                  <a:srgbClr val="0070C0"/>
                </a:solidFill>
              </a:rPr>
              <a:t>vaihtelu tukee ja ohjaa </a:t>
            </a:r>
            <a:r>
              <a:rPr lang="fi-FI" sz="2000" dirty="0" smtClean="0"/>
              <a:t>koko opetusryhmän ja </a:t>
            </a:r>
            <a:r>
              <a:rPr lang="fi-FI" sz="2000" b="1" dirty="0" smtClean="0">
                <a:solidFill>
                  <a:srgbClr val="0070C0"/>
                </a:solidFill>
              </a:rPr>
              <a:t>jokaisen oppilaan oppimista</a:t>
            </a:r>
            <a:r>
              <a:rPr lang="fi-FI" sz="2000" dirty="0" smtClean="0"/>
              <a:t>.</a:t>
            </a:r>
          </a:p>
          <a:p>
            <a:r>
              <a:rPr lang="fi-FI" sz="2000" b="1" dirty="0" smtClean="0">
                <a:solidFill>
                  <a:srgbClr val="0070C0"/>
                </a:solidFill>
              </a:rPr>
              <a:t>Työtapojen ja arviointimenetelmien monipuolisuus </a:t>
            </a:r>
            <a:r>
              <a:rPr lang="fi-FI" sz="2000" dirty="0" smtClean="0"/>
              <a:t>antaa oppilaalle mahdollisuuden </a:t>
            </a:r>
            <a:r>
              <a:rPr lang="fi-FI" sz="2000" b="1" dirty="0" smtClean="0">
                <a:solidFill>
                  <a:srgbClr val="0070C0"/>
                </a:solidFill>
              </a:rPr>
              <a:t>osoittaa osaamistaan eri tavoin</a:t>
            </a:r>
            <a:r>
              <a:rPr lang="fi-FI" sz="2000" dirty="0" smtClean="0"/>
              <a:t>. </a:t>
            </a:r>
          </a:p>
          <a:p>
            <a:r>
              <a:rPr lang="fi-FI" sz="2000" b="1" dirty="0" smtClean="0">
                <a:solidFill>
                  <a:srgbClr val="0070C0"/>
                </a:solidFill>
              </a:rPr>
              <a:t>Tutkiva ja ongelmalähtöinen oppiminen, leikki, mielikuvituksen käyttö ja taiteellinen toiminta, tieto- ja viestintäteknologia, pelit ja pelillisyys, draamatoiminta, opetuksen eheyttäminen</a:t>
            </a:r>
          </a:p>
          <a:p>
            <a:r>
              <a:rPr lang="fi-FI" sz="2000" dirty="0" smtClean="0"/>
              <a:t>Motivaatiota vahvistavat myös työtavat, jotka tukevat itseohjautuvuutta ja ryhmään kuulumisen tunnetta.</a:t>
            </a:r>
          </a:p>
          <a:p>
            <a:r>
              <a:rPr lang="fi-FI" sz="2000" b="1" dirty="0" smtClean="0">
                <a:solidFill>
                  <a:srgbClr val="0070C0"/>
                </a:solidFill>
              </a:rPr>
              <a:t>Opettaja valitsee työtavat vuorovaikutuksessa oppilaiden kanssa </a:t>
            </a:r>
            <a:r>
              <a:rPr lang="fi-FI" sz="2000" dirty="0" smtClean="0"/>
              <a:t>ja ohjaa oppilaita erityisesti uusien työtapojen käytössä (vrt. yhteiset tavoitteet, suunnittelu ja arviointi, motivaatio, vastuu ja työskentely).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706090"/>
          </a:xfrm>
        </p:spPr>
        <p:txBody>
          <a:bodyPr>
            <a:noAutofit/>
          </a:bodyPr>
          <a:lstStyle/>
          <a:p>
            <a:r>
              <a:rPr lang="fi-FI" sz="4000" dirty="0" smtClean="0"/>
              <a:t>TYÖTAVAT PERUSOPETUKSESSA (2)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124744"/>
            <a:ext cx="8023920" cy="504056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rgbClr val="0070C0"/>
                </a:solidFill>
              </a:rPr>
              <a:t>Draamatoiminta sekä muut taiteelliset ilmaisukeinot </a:t>
            </a:r>
            <a:r>
              <a:rPr lang="fi-FI" sz="2000" dirty="0" smtClean="0"/>
              <a:t>edistävät oppilaiden kasvua itsensä tunteviksi, itsetunnoltaan terveiksi ja luoviksi ihmisiksi.</a:t>
            </a:r>
          </a:p>
          <a:p>
            <a:r>
              <a:rPr lang="fi-FI" sz="2000" dirty="0" smtClean="0"/>
              <a:t>Työtapojen valinnalla voidaan tukea </a:t>
            </a:r>
            <a:r>
              <a:rPr lang="fi-FI" sz="2000" b="1" dirty="0" smtClean="0">
                <a:solidFill>
                  <a:srgbClr val="0070C0"/>
                </a:solidFill>
              </a:rPr>
              <a:t>yhteisöllistä oppimista</a:t>
            </a:r>
            <a:r>
              <a:rPr lang="fi-FI" sz="2000" dirty="0" smtClean="0"/>
              <a:t>, jossa osaamista ja ymmärrystä rakennetaan vuorovaikutuksessa toisten kanssa.</a:t>
            </a:r>
          </a:p>
          <a:p>
            <a:r>
              <a:rPr lang="fi-FI" sz="2000" dirty="0" smtClean="0"/>
              <a:t>Työtapojen valinnassa otetaan huomioon </a:t>
            </a:r>
            <a:r>
              <a:rPr lang="fi-FI" sz="2000" b="1" dirty="0" smtClean="0">
                <a:solidFill>
                  <a:srgbClr val="0070C0"/>
                </a:solidFill>
              </a:rPr>
              <a:t>eri oppiaineiden ominaispiirteet sekä laaja-alaisen osaamisen kehittäminen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Opetuksen </a:t>
            </a:r>
            <a:r>
              <a:rPr lang="fi-FI" sz="2000" b="1" dirty="0" smtClean="0">
                <a:solidFill>
                  <a:srgbClr val="0070C0"/>
                </a:solidFill>
              </a:rPr>
              <a:t>eriyttäminen ja myös eheyttäminen </a:t>
            </a:r>
            <a:r>
              <a:rPr lang="fi-FI" sz="2000" dirty="0" smtClean="0"/>
              <a:t>ohjaa työtapojen valintaa. </a:t>
            </a:r>
          </a:p>
          <a:p>
            <a:r>
              <a:rPr lang="fi-FI" sz="2000" dirty="0" smtClean="0"/>
              <a:t>Monipuolinen ja tarkoituksenmukainen </a:t>
            </a:r>
            <a:r>
              <a:rPr lang="fi-FI" sz="2000" b="1" dirty="0" smtClean="0">
                <a:solidFill>
                  <a:srgbClr val="0070C0"/>
                </a:solidFill>
              </a:rPr>
              <a:t>tieto- ja viestintäteknologian käyttö</a:t>
            </a:r>
            <a:r>
              <a:rPr lang="fi-FI" sz="2000" dirty="0" smtClean="0"/>
              <a:t> lisää oppilaiden mahdollisuuksia kehittää työskentelyään ja verkostoitumistaitojaan.</a:t>
            </a:r>
          </a:p>
          <a:p>
            <a:r>
              <a:rPr lang="fi-FI" sz="2000" dirty="0" smtClean="0"/>
              <a:t>Työtapojen valinnassa hyödynnetään </a:t>
            </a:r>
            <a:r>
              <a:rPr lang="fi-FI" sz="2000" b="1" dirty="0" smtClean="0">
                <a:solidFill>
                  <a:srgbClr val="0070C0"/>
                </a:solidFill>
              </a:rPr>
              <a:t>pelien ja pelillisyyden </a:t>
            </a:r>
            <a:r>
              <a:rPr lang="fi-FI" sz="2000" dirty="0" smtClean="0"/>
              <a:t>tarjoamat mahdollisuudet.</a:t>
            </a:r>
          </a:p>
          <a:p>
            <a:pPr>
              <a:buNone/>
            </a:pPr>
            <a:endParaRPr lang="fi-FI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accent1"/>
                </a:solidFill>
              </a:rPr>
              <a:t>YHTEISÖLLINEN OPPIMINEN</a:t>
            </a:r>
            <a:endParaRPr lang="fi-FI" sz="40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50875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i-FI" sz="2000" b="1" dirty="0" smtClean="0"/>
          </a:p>
          <a:p>
            <a:pPr lvl="0"/>
            <a:r>
              <a:rPr lang="fi-FI" sz="2000" dirty="0"/>
              <a:t>Miten mahdollisimman moni oppilas osallistuisi oppitunnilla oppimisprosessiin aktiivisesti?</a:t>
            </a:r>
            <a:endParaRPr lang="en-IE" sz="2000" dirty="0"/>
          </a:p>
          <a:p>
            <a:pPr lvl="0"/>
            <a:r>
              <a:rPr lang="fi-FI" sz="2000" dirty="0"/>
              <a:t>Mikä merkitys on orientaatiovaiheella? Entä oppitunnin agendalla?</a:t>
            </a:r>
            <a:endParaRPr lang="en-IE" sz="2000" dirty="0"/>
          </a:p>
          <a:p>
            <a:pPr lvl="0"/>
            <a:r>
              <a:rPr lang="fi-FI" sz="2000" dirty="0"/>
              <a:t>Millainen on osaamiseen kannustava oppitunti tai oppitunnin vaihe?</a:t>
            </a:r>
            <a:endParaRPr lang="en-IE" sz="2000" dirty="0"/>
          </a:p>
          <a:p>
            <a:pPr lvl="0"/>
            <a:r>
              <a:rPr lang="fi-FI" sz="2000" dirty="0"/>
              <a:t>Mikä on opettajan rooli ja päätehtävät oppitunnilla?</a:t>
            </a:r>
            <a:endParaRPr lang="en-IE" sz="2000" dirty="0"/>
          </a:p>
          <a:p>
            <a:pPr lvl="0"/>
            <a:r>
              <a:rPr lang="fi-FI" sz="2000" dirty="0"/>
              <a:t>Miten ja miksi oppitunnin arviointiosuus tehdään</a:t>
            </a:r>
            <a:r>
              <a:rPr lang="fi-FI" sz="2000" dirty="0" smtClean="0"/>
              <a:t>?</a:t>
            </a:r>
            <a:endParaRPr lang="fi-FI" sz="2000" b="1" dirty="0"/>
          </a:p>
          <a:p>
            <a:pPr>
              <a:buNone/>
            </a:pPr>
            <a:endParaRPr lang="fi-FI" sz="2000" b="1" dirty="0" smtClean="0"/>
          </a:p>
          <a:p>
            <a:pPr>
              <a:buNone/>
            </a:pPr>
            <a:endParaRPr lang="fi-FI" sz="2000" b="1" dirty="0"/>
          </a:p>
          <a:p>
            <a:pPr>
              <a:buNone/>
            </a:pPr>
            <a:r>
              <a:rPr lang="fi-FI" sz="2000" b="1" dirty="0" smtClean="0"/>
              <a:t>Matematiikka</a:t>
            </a:r>
            <a:r>
              <a:rPr lang="fi-FI" sz="2000" b="1" dirty="0"/>
              <a:t>: A</a:t>
            </a:r>
            <a:r>
              <a:rPr lang="fi-FI" sz="2000" b="1" dirty="0" smtClean="0"/>
              <a:t>jattelun </a:t>
            </a:r>
            <a:r>
              <a:rPr lang="fi-FI" sz="2000" b="1" dirty="0"/>
              <a:t>sanoittaminen yhteisöllisesti </a:t>
            </a:r>
            <a:r>
              <a:rPr lang="fi-FI" sz="2000" b="1" dirty="0" smtClean="0"/>
              <a:t> (L1)</a:t>
            </a:r>
            <a:endParaRPr lang="fi-FI" sz="2000" b="1" dirty="0"/>
          </a:p>
          <a:p>
            <a:pPr>
              <a:buNone/>
            </a:pPr>
            <a:r>
              <a:rPr lang="fi-FI" sz="2000" b="1" u="sng" dirty="0" smtClean="0">
                <a:hlinkClick r:id="rId2"/>
              </a:rPr>
              <a:t>https</a:t>
            </a:r>
            <a:r>
              <a:rPr lang="fi-FI" sz="2000" b="1" u="sng" dirty="0">
                <a:hlinkClick r:id="rId2"/>
              </a:rPr>
              <a:t>://www.youtube.com/watch?v=</a:t>
            </a:r>
            <a:r>
              <a:rPr lang="fi-FI" sz="2000" b="1" u="sng" dirty="0" smtClean="0">
                <a:hlinkClick r:id="rId2"/>
              </a:rPr>
              <a:t>EQ1NIxSxtc4</a:t>
            </a:r>
            <a:endParaRPr lang="fi-FI" sz="2000" dirty="0"/>
          </a:p>
          <a:p>
            <a:pPr>
              <a:buNone/>
            </a:pPr>
            <a:endParaRPr lang="fi-FI" sz="2000" b="1" dirty="0" smtClean="0"/>
          </a:p>
          <a:p>
            <a:pPr>
              <a:buNone/>
            </a:pPr>
            <a:r>
              <a:rPr lang="fi-FI" sz="2000" b="1" dirty="0"/>
              <a:t>S</a:t>
            </a:r>
            <a:r>
              <a:rPr lang="fi-FI" sz="2000" b="1" dirty="0" smtClean="0"/>
              <a:t>uunnittelemalla oppiminen</a:t>
            </a:r>
          </a:p>
          <a:p>
            <a:pPr>
              <a:buNone/>
            </a:pPr>
            <a:r>
              <a:rPr lang="fi-FI" sz="2000" b="1" dirty="0" smtClean="0"/>
              <a:t>Design-suuntautunut</a:t>
            </a:r>
            <a:r>
              <a:rPr lang="fi-FI" sz="2000" b="1" dirty="0"/>
              <a:t> </a:t>
            </a:r>
            <a:r>
              <a:rPr lang="fi-FI" sz="2000" b="1" dirty="0" smtClean="0"/>
              <a:t>pedagogiikka: </a:t>
            </a:r>
            <a:r>
              <a:rPr lang="fi-FI" sz="2000" b="1" dirty="0" err="1" smtClean="0"/>
              <a:t>Osallistava</a:t>
            </a:r>
            <a:r>
              <a:rPr lang="fi-FI" sz="2000" b="1" dirty="0" smtClean="0"/>
              <a:t> oppiminen, Yhteiskehittely, teknologia (L1, L2, L3)</a:t>
            </a:r>
          </a:p>
          <a:p>
            <a:pPr>
              <a:buNone/>
            </a:pPr>
            <a:r>
              <a:rPr lang="fi-FI" sz="2000" dirty="0">
                <a:hlinkClick r:id="rId3"/>
              </a:rPr>
              <a:t>http://www.slideshare.net/Henriikka/</a:t>
            </a:r>
            <a:r>
              <a:rPr lang="fi-FI" sz="2000" dirty="0" smtClean="0">
                <a:hlinkClick r:id="rId3"/>
              </a:rPr>
              <a:t>dop21</a:t>
            </a:r>
            <a:endParaRPr lang="fi-FI" sz="2000" dirty="0" smtClean="0"/>
          </a:p>
          <a:p>
            <a:pPr>
              <a:buNone/>
            </a:pPr>
            <a:endParaRPr lang="fi-FI" sz="2000" dirty="0"/>
          </a:p>
          <a:p>
            <a:pPr>
              <a:buNone/>
            </a:pPr>
            <a:r>
              <a:rPr lang="fi-FI" sz="2000" b="1" dirty="0" smtClean="0"/>
              <a:t>Projektioppiminen</a:t>
            </a:r>
          </a:p>
          <a:p>
            <a:pPr>
              <a:buNone/>
            </a:pPr>
            <a:r>
              <a:rPr lang="fi-FI" sz="2000" b="1" dirty="0" smtClean="0"/>
              <a:t>Prosessioppiminen</a:t>
            </a:r>
          </a:p>
          <a:p>
            <a:pPr>
              <a:buNone/>
            </a:pPr>
            <a:r>
              <a:rPr lang="fi-FI" sz="2000" b="1" dirty="0" smtClean="0"/>
              <a:t>Tutkiva oppiminen</a:t>
            </a:r>
          </a:p>
          <a:p>
            <a:pPr>
              <a:buNone/>
            </a:pPr>
            <a:r>
              <a:rPr lang="fi-FI" sz="2000" b="1" dirty="0" smtClean="0"/>
              <a:t>Ongelmalähtöinen oppiminen</a:t>
            </a:r>
          </a:p>
          <a:p>
            <a:pPr>
              <a:buNone/>
            </a:pPr>
            <a:r>
              <a:rPr lang="fi-FI" sz="2000" b="1" dirty="0" smtClean="0"/>
              <a:t>Käänteinen oppiminen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348880"/>
            <a:ext cx="2627784" cy="1610711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16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OPPIMISEN KAIKKIALLISUUS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5309557"/>
          </a:xfrm>
        </p:spPr>
        <p:txBody>
          <a:bodyPr>
            <a:normAutofit fontScale="25000" lnSpcReduction="20000"/>
          </a:bodyPr>
          <a:lstStyle/>
          <a:p>
            <a:pPr marL="1371600" indent="-1371600">
              <a:buNone/>
            </a:pPr>
            <a:r>
              <a:rPr lang="fi-FI" sz="8800" dirty="0" smtClean="0"/>
              <a:t>1. </a:t>
            </a:r>
            <a:r>
              <a:rPr lang="fi-FI" sz="7200" dirty="0" smtClean="0"/>
              <a:t>Missä kaikkialla oppimista tapahtuu? </a:t>
            </a:r>
          </a:p>
          <a:p>
            <a:pPr marL="1371600" indent="-1371600">
              <a:buNone/>
            </a:pPr>
            <a:r>
              <a:rPr lang="fi-FI" sz="7200" dirty="0" smtClean="0"/>
              <a:t>2. Mitä  oppimisen paikkoja ja tiloja käytämme harvoin?</a:t>
            </a:r>
          </a:p>
          <a:p>
            <a:pPr marL="1371600" indent="-1371600">
              <a:buNone/>
            </a:pPr>
            <a:r>
              <a:rPr lang="fi-FI" sz="7200" dirty="0" smtClean="0"/>
              <a:t>3. Miten huomioimme jatkossa paremmin ne oppilaiden taidot ja tiedot, jotka opitaan</a:t>
            </a:r>
          </a:p>
          <a:p>
            <a:pPr marL="1371600" indent="-1371600">
              <a:buNone/>
            </a:pPr>
            <a:r>
              <a:rPr lang="fi-FI" sz="7200" dirty="0" smtClean="0"/>
              <a:t> koulun ulkopuolella?</a:t>
            </a:r>
          </a:p>
          <a:p>
            <a:pPr marL="1371600" indent="-1371600">
              <a:buNone/>
            </a:pPr>
            <a:r>
              <a:rPr lang="fi-FI" sz="7200" dirty="0" smtClean="0"/>
              <a:t>4. Miten huolehdimme oppilaan turvallisuudesta oppimisympäristöjen laajentuessa ja</a:t>
            </a:r>
          </a:p>
          <a:p>
            <a:pPr marL="1371600" indent="-1371600">
              <a:buNone/>
            </a:pPr>
            <a:r>
              <a:rPr lang="fi-FI" sz="7200" dirty="0" smtClean="0"/>
              <a:t>muuttuessa?</a:t>
            </a:r>
          </a:p>
          <a:p>
            <a:pPr marL="1371600" indent="-1371600">
              <a:buNone/>
            </a:pPr>
            <a:r>
              <a:rPr lang="fi-FI" sz="7200" dirty="0" smtClean="0"/>
              <a:t>5. Miten nykyajan lapsi ja nuori hahmottaa omaa todellisuuttaan ja elää tässä ajassa?</a:t>
            </a:r>
          </a:p>
          <a:p>
            <a:pPr marL="1371600" indent="-1371600">
              <a:buNone/>
            </a:pPr>
            <a:r>
              <a:rPr lang="fi-FI" sz="7200" dirty="0" smtClean="0"/>
              <a:t>Entä tulevaisuudessa?</a:t>
            </a:r>
          </a:p>
          <a:p>
            <a:pPr marL="1371600" indent="-1371600">
              <a:buNone/>
            </a:pPr>
            <a:r>
              <a:rPr lang="fi-FI" sz="7200" dirty="0" smtClean="0"/>
              <a:t>6. Mihin suuntaan suomalaisen koulun on kehityttävä?</a:t>
            </a:r>
          </a:p>
          <a:p>
            <a:pPr marL="514350" indent="-514350">
              <a:buNone/>
            </a:pPr>
            <a:endParaRPr lang="fi-FI" sz="6200" dirty="0" smtClean="0"/>
          </a:p>
          <a:p>
            <a:pPr marL="514350" indent="-514350">
              <a:buNone/>
            </a:pPr>
            <a:r>
              <a:rPr lang="fi-FI" sz="6200" dirty="0" smtClean="0"/>
              <a:t>									                     ks. Leena Krokfors ja Kirsti Lonka</a:t>
            </a:r>
          </a:p>
          <a:p>
            <a:pPr marL="514350" indent="-514350">
              <a:buNone/>
            </a:pPr>
            <a:r>
              <a:rPr lang="fi-FI" sz="7200" dirty="0" smtClean="0">
                <a:hlinkClick r:id="rId2"/>
              </a:rPr>
              <a:t>http://www.kaikkialla.fi/2013/03/01/7173/</a:t>
            </a:r>
            <a:endParaRPr lang="fi-FI" sz="7200" dirty="0" smtClean="0"/>
          </a:p>
          <a:p>
            <a:pPr marL="514350" indent="-514350">
              <a:buNone/>
            </a:pPr>
            <a:endParaRPr lang="fi-FI" sz="7200" dirty="0"/>
          </a:p>
          <a:p>
            <a:pPr marL="514350" indent="-514350">
              <a:buNone/>
            </a:pPr>
            <a:r>
              <a:rPr lang="fi-FI" sz="7200" dirty="0">
                <a:hlinkClick r:id="rId3"/>
              </a:rPr>
              <a:t>http://www.oppiminen.fi/2015/03/oppimiskokeilut-kehittavat-opettajan-ammattitaitoa</a:t>
            </a:r>
            <a:r>
              <a:rPr lang="fi-FI" sz="7200" dirty="0" smtClean="0">
                <a:hlinkClick r:id="rId3"/>
              </a:rPr>
              <a:t>/</a:t>
            </a:r>
            <a:endParaRPr lang="fi-FI" sz="7200" dirty="0" smtClean="0"/>
          </a:p>
          <a:p>
            <a:pPr marL="514350" indent="-514350">
              <a:buNone/>
            </a:pPr>
            <a:endParaRPr lang="fi-FI" sz="7200" dirty="0"/>
          </a:p>
          <a:p>
            <a:pPr marL="514350" indent="-514350">
              <a:buNone/>
            </a:pPr>
            <a:r>
              <a:rPr lang="fi-FI" sz="7200" dirty="0">
                <a:hlinkClick r:id="rId4"/>
              </a:rPr>
              <a:t>https://helsinginopetusvirasto.wordpress.com/2013/04/03/toisilta-oppimisen-festareilla-parasta-on-oppiminen</a:t>
            </a:r>
            <a:r>
              <a:rPr lang="fi-FI" sz="7200" dirty="0" smtClean="0">
                <a:hlinkClick r:id="rId4"/>
              </a:rPr>
              <a:t>/</a:t>
            </a:r>
            <a:endParaRPr lang="fi-FI" sz="7200" dirty="0" smtClean="0"/>
          </a:p>
          <a:p>
            <a:pPr marL="514350" indent="-514350">
              <a:buNone/>
            </a:pPr>
            <a:endParaRPr lang="fi-FI" sz="7200" dirty="0"/>
          </a:p>
          <a:p>
            <a:pPr marL="514350" indent="-514350">
              <a:buNone/>
            </a:pPr>
            <a:endParaRPr lang="fi-FI" sz="7200" dirty="0"/>
          </a:p>
          <a:p>
            <a:pPr marL="514350" indent="-514350">
              <a:buNone/>
            </a:pPr>
            <a:endParaRPr lang="fi-FI" sz="7200" dirty="0" smtClean="0"/>
          </a:p>
          <a:p>
            <a:pPr marL="514350" indent="-514350">
              <a:buNone/>
            </a:pPr>
            <a:endParaRPr lang="fi-FI" sz="7200" dirty="0" smtClean="0"/>
          </a:p>
          <a:p>
            <a:pPr marL="514350" indent="-514350">
              <a:buNone/>
            </a:pPr>
            <a:r>
              <a:rPr lang="fi-FI" sz="4800" dirty="0" smtClean="0">
                <a:solidFill>
                  <a:srgbClr val="FF0000"/>
                </a:solidFill>
              </a:rPr>
              <a:t>			</a:t>
            </a:r>
            <a:endParaRPr lang="fi-FI" sz="4800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													</a:t>
            </a:r>
            <a:endParaRPr lang="fi-FI" sz="1800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TVT JA PELILLISYYS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Kahoot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u="sng" dirty="0" smtClean="0">
                <a:hlinkClick r:id="rId2"/>
              </a:rPr>
              <a:t>http</a:t>
            </a:r>
            <a:r>
              <a:rPr lang="fi-FI" u="sng" dirty="0">
                <a:hlinkClick r:id="rId2"/>
              </a:rPr>
              <a:t>://</a:t>
            </a:r>
            <a:r>
              <a:rPr lang="fi-FI" u="sng" dirty="0" smtClean="0">
                <a:hlinkClick r:id="rId2"/>
              </a:rPr>
              <a:t>kahoot.it</a:t>
            </a:r>
            <a:endParaRPr lang="fi-FI" u="sng" dirty="0" smtClean="0"/>
          </a:p>
          <a:p>
            <a:pPr marL="0" indent="0" algn="ctr">
              <a:buNone/>
            </a:pPr>
            <a:endParaRPr lang="fi-FI" u="sng" dirty="0"/>
          </a:p>
          <a:p>
            <a:pPr marL="0" indent="0" algn="ctr">
              <a:buNone/>
            </a:pPr>
            <a:r>
              <a:rPr lang="fi-FI" dirty="0" smtClean="0"/>
              <a:t>Syötä </a:t>
            </a:r>
            <a:r>
              <a:rPr lang="fi-FI" dirty="0" err="1" smtClean="0"/>
              <a:t>gamepin</a:t>
            </a: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Odotamme kaikki </a:t>
            </a:r>
            <a:r>
              <a:rPr lang="fi-FI" smtClean="0"/>
              <a:t>pelaajat mukaan…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61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683568" y="40466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smtClean="0"/>
              <a:t>UUSI OPPIMINEN – KOLLABORATIIVINEN OPPIMINEN</a:t>
            </a:r>
            <a:endParaRPr lang="fi-FI" sz="4000" dirty="0"/>
          </a:p>
          <a:p>
            <a:pPr algn="ctr"/>
            <a:endParaRPr lang="fi-FI" sz="4000" b="1" dirty="0"/>
          </a:p>
        </p:txBody>
      </p:sp>
      <p:sp>
        <p:nvSpPr>
          <p:cNvPr id="5" name="Tekstikehys 4"/>
          <p:cNvSpPr txBox="1"/>
          <p:nvPr/>
        </p:nvSpPr>
        <p:spPr>
          <a:xfrm>
            <a:off x="971600" y="2241353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b="1" dirty="0" err="1" smtClean="0"/>
              <a:t>Eskarilainen</a:t>
            </a:r>
            <a:r>
              <a:rPr lang="fi-FI" sz="2000" b="1" dirty="0" smtClean="0"/>
              <a:t> vuonna 2016                  -&gt;          </a:t>
            </a:r>
            <a:r>
              <a:rPr lang="fi-FI" sz="2000" b="1" dirty="0" smtClean="0">
                <a:sym typeface="Wingdings" pitchFamily="2" charset="2"/>
              </a:rPr>
              <a:t>     </a:t>
            </a:r>
            <a:r>
              <a:rPr lang="fi-FI" sz="2000" b="1" dirty="0" smtClean="0"/>
              <a:t>töissä vielä 2080-2090? </a:t>
            </a:r>
            <a:endParaRPr lang="fi-FI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2266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266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3635896" y="2996952"/>
            <a:ext cx="18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Mikä on koulun vahvuus oppimisen tukemisessa?</a:t>
            </a:r>
          </a:p>
          <a:p>
            <a:endParaRPr lang="fi-FI" b="1" dirty="0" smtClean="0"/>
          </a:p>
          <a:p>
            <a:r>
              <a:rPr lang="fi-FI" b="1" dirty="0" smtClean="0"/>
              <a:t>Minkä tulisi säilyä?</a:t>
            </a:r>
          </a:p>
          <a:p>
            <a:endParaRPr lang="fi-FI" b="1" dirty="0" smtClean="0"/>
          </a:p>
          <a:p>
            <a:r>
              <a:rPr lang="fi-FI" b="1" dirty="0" smtClean="0"/>
              <a:t>Mitä muuttaa?</a:t>
            </a:r>
            <a:endParaRPr lang="fi-FI" b="1" dirty="0"/>
          </a:p>
        </p:txBody>
      </p:sp>
      <p:sp>
        <p:nvSpPr>
          <p:cNvPr id="8" name="Tekstikehys 7"/>
          <p:cNvSpPr txBox="1"/>
          <p:nvPr/>
        </p:nvSpPr>
        <p:spPr>
          <a:xfrm>
            <a:off x="3671900" y="61275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hlinkClick r:id="rId4"/>
              </a:rPr>
              <a:t>Digitaaliajan opettaja:</a:t>
            </a:r>
          </a:p>
          <a:p>
            <a:r>
              <a:rPr lang="fi-FI" sz="1200" dirty="0" smtClean="0">
                <a:hlinkClick r:id="rId4"/>
              </a:rPr>
              <a:t>https://www.youtube.com/watch?v=8NFNPw5uxN0</a:t>
            </a:r>
            <a:endParaRPr lang="fi-FI" sz="1200" dirty="0" smtClean="0"/>
          </a:p>
          <a:p>
            <a:endParaRPr lang="fi-FI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3"/>
          <p:cNvSpPr txBox="1"/>
          <p:nvPr/>
        </p:nvSpPr>
        <p:spPr>
          <a:xfrm>
            <a:off x="971600" y="46099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smtClean="0"/>
              <a:t>OPPIMINEN – KENEN PROSESSI?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Ellipsi 4"/>
          <p:cNvSpPr/>
          <p:nvPr/>
        </p:nvSpPr>
        <p:spPr>
          <a:xfrm>
            <a:off x="4860032" y="1916832"/>
            <a:ext cx="280831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683568" y="1916832"/>
            <a:ext cx="280831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kehys 6"/>
          <p:cNvSpPr txBox="1"/>
          <p:nvPr/>
        </p:nvSpPr>
        <p:spPr>
          <a:xfrm>
            <a:off x="1403648" y="22768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Opettaja</a:t>
            </a:r>
            <a:endParaRPr lang="fi-FI" dirty="0"/>
          </a:p>
        </p:txBody>
      </p:sp>
      <p:sp>
        <p:nvSpPr>
          <p:cNvPr id="8" name="Tekstikehys 7"/>
          <p:cNvSpPr txBox="1"/>
          <p:nvPr/>
        </p:nvSpPr>
        <p:spPr>
          <a:xfrm>
            <a:off x="5724128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Oppilas</a:t>
            </a:r>
            <a:endParaRPr lang="fi-FI" dirty="0"/>
          </a:p>
        </p:txBody>
      </p:sp>
      <p:sp>
        <p:nvSpPr>
          <p:cNvPr id="9" name="Tekstikehys 8"/>
          <p:cNvSpPr txBox="1"/>
          <p:nvPr/>
        </p:nvSpPr>
        <p:spPr>
          <a:xfrm>
            <a:off x="971600" y="3068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”Näin opetan sisällöt.”</a:t>
            </a:r>
            <a:endParaRPr lang="fi-FI" dirty="0"/>
          </a:p>
        </p:txBody>
      </p:sp>
      <p:sp>
        <p:nvSpPr>
          <p:cNvPr id="10" name="Tekstikehys 9"/>
          <p:cNvSpPr txBox="1"/>
          <p:nvPr/>
        </p:nvSpPr>
        <p:spPr>
          <a:xfrm>
            <a:off x="4968044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”Opettaja opettaa asioita.”</a:t>
            </a:r>
            <a:endParaRPr lang="fi-FI" dirty="0"/>
          </a:p>
        </p:txBody>
      </p:sp>
      <p:sp>
        <p:nvSpPr>
          <p:cNvPr id="13" name="Ellipsi 12"/>
          <p:cNvSpPr/>
          <p:nvPr/>
        </p:nvSpPr>
        <p:spPr>
          <a:xfrm>
            <a:off x="2411760" y="4149080"/>
            <a:ext cx="280831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/>
          <p:cNvSpPr/>
          <p:nvPr/>
        </p:nvSpPr>
        <p:spPr>
          <a:xfrm>
            <a:off x="3779912" y="4149080"/>
            <a:ext cx="280831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kehys 14"/>
          <p:cNvSpPr txBox="1"/>
          <p:nvPr/>
        </p:nvSpPr>
        <p:spPr>
          <a:xfrm>
            <a:off x="1547664" y="544522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”Opiskelemme yhdessä toimien oppien toisiltamme, toisistamme ja maailmasta.” (sosiokonstruktivismi)</a:t>
            </a:r>
            <a:endParaRPr lang="fi-FI" dirty="0"/>
          </a:p>
        </p:txBody>
      </p:sp>
      <p:sp>
        <p:nvSpPr>
          <p:cNvPr id="18" name="Tekstikehys 17"/>
          <p:cNvSpPr txBox="1"/>
          <p:nvPr/>
        </p:nvSpPr>
        <p:spPr>
          <a:xfrm>
            <a:off x="2555776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Opettaja</a:t>
            </a:r>
            <a:endParaRPr lang="fi-FI" dirty="0"/>
          </a:p>
        </p:txBody>
      </p:sp>
      <p:sp>
        <p:nvSpPr>
          <p:cNvPr id="19" name="Tekstikehys 18"/>
          <p:cNvSpPr txBox="1"/>
          <p:nvPr/>
        </p:nvSpPr>
        <p:spPr>
          <a:xfrm>
            <a:off x="5292080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Oppilas</a:t>
            </a:r>
            <a:endParaRPr lang="fi-FI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TIETO- JA VIESTINTÄTEKNOLOGIAN KÄYTTÖ</a:t>
            </a:r>
            <a:br>
              <a:rPr lang="fi-FI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b="1" dirty="0" smtClean="0"/>
              <a:t>EU-komission selvitys: </a:t>
            </a:r>
            <a:r>
              <a:rPr lang="fi-FI" b="1" i="1" dirty="0" smtClean="0"/>
              <a:t>Digital agenda for Europe</a:t>
            </a:r>
            <a:r>
              <a:rPr lang="fi-FI" b="1" dirty="0" smtClean="0"/>
              <a:t>, 2013</a:t>
            </a:r>
          </a:p>
          <a:p>
            <a:r>
              <a:rPr lang="fi-FI" dirty="0" smtClean="0"/>
              <a:t>suomalaiset opettajat käyttävät tietotekniikkaa tuntien valmistelussa, mutta eivät juurikaan oppilaiden kanssa</a:t>
            </a:r>
          </a:p>
          <a:p>
            <a:r>
              <a:rPr lang="fi-FI" dirty="0" smtClean="0"/>
              <a:t>eriarvoisuus suurta </a:t>
            </a:r>
          </a:p>
          <a:p>
            <a:r>
              <a:rPr lang="fi-FI" dirty="0" smtClean="0"/>
              <a:t>kahdeksannella luokalla tieto- ja viestintätekniikan hyödyntäminen on meillä heikointa kaikista vertailluista seitsemästä maasta</a:t>
            </a:r>
          </a:p>
          <a:p>
            <a:r>
              <a:rPr lang="fi-FI" dirty="0" smtClean="0"/>
              <a:t>kuilu kasvaa vapaa-ajan ja koulun välillä </a:t>
            </a:r>
          </a:p>
          <a:p>
            <a:endParaRPr lang="fi-FI" b="1" dirty="0" smtClean="0"/>
          </a:p>
          <a:p>
            <a:pPr>
              <a:buNone/>
            </a:pPr>
            <a:r>
              <a:rPr lang="fi-FI" b="1" dirty="0" smtClean="0"/>
              <a:t>Nuorten monet yhteisöt ovat netissä:</a:t>
            </a:r>
          </a:p>
          <a:p>
            <a:pPr>
              <a:buNone/>
            </a:pPr>
            <a:r>
              <a:rPr lang="fi-FI" dirty="0" smtClean="0"/>
              <a:t>-&gt; entä jos yhteisöt, tietokäytännöt ja laitteet valjastettaisiin oppimiskäyttöön?</a:t>
            </a:r>
          </a:p>
          <a:p>
            <a:r>
              <a:rPr lang="fi-FI" dirty="0" smtClean="0"/>
              <a:t>oppimisen kiinnostavuus ja pelien ’koukuttavuus’</a:t>
            </a:r>
          </a:p>
          <a:p>
            <a:r>
              <a:rPr lang="fi-FI" dirty="0" smtClean="0"/>
              <a:t>oppimisen kaikkiallisuus, ’ubiikkius’ (ubiquitous) </a:t>
            </a:r>
          </a:p>
          <a:p>
            <a:r>
              <a:rPr lang="fi-FI" dirty="0" smtClean="0"/>
              <a:t>laitteiden käyttämisestä laitteiden hyödyntämiseen</a:t>
            </a:r>
          </a:p>
          <a:p>
            <a:endParaRPr lang="en-IE" dirty="0"/>
          </a:p>
        </p:txBody>
      </p:sp>
      <p:pic>
        <p:nvPicPr>
          <p:cNvPr id="4" name="Picture 6" descr="C:\Users\Sari\AppData\Local\Microsoft\Windows\Temporary Internet Files\Content.IE5\5EFVYR08\MC9004398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472" y="3378810"/>
            <a:ext cx="1083568" cy="1083568"/>
          </a:xfrm>
          <a:prstGeom prst="rect">
            <a:avLst/>
          </a:prstGeom>
          <a:noFill/>
        </p:spPr>
      </p:pic>
      <p:pic>
        <p:nvPicPr>
          <p:cNvPr id="5" name="Picture 3" descr="C:\Users\Sari\AppData\Local\Microsoft\Windows\Temporary Internet Files\Content.IE5\L0LP40ZI\MC9003968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628800"/>
            <a:ext cx="1177384" cy="1058302"/>
          </a:xfrm>
          <a:prstGeom prst="rect">
            <a:avLst/>
          </a:prstGeom>
          <a:noFill/>
        </p:spPr>
      </p:pic>
      <p:pic>
        <p:nvPicPr>
          <p:cNvPr id="6" name="Picture 4" descr="C:\Users\Sari\AppData\Local\Microsoft\Windows\Temporary Internet Files\Content.IE5\5EFVYR08\MC90043259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7265" y="3378810"/>
            <a:ext cx="1058302" cy="1058302"/>
          </a:xfrm>
          <a:prstGeom prst="rect">
            <a:avLst/>
          </a:prstGeom>
          <a:noFill/>
        </p:spPr>
      </p:pic>
      <p:pic>
        <p:nvPicPr>
          <p:cNvPr id="7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388"/>
            <a:ext cx="1440160" cy="1238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TYÖPAJAN 2 TAVOITTEET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136904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400" b="1" dirty="0" smtClean="0">
                <a:solidFill>
                  <a:srgbClr val="0070C0"/>
                </a:solidFill>
              </a:rPr>
              <a:t>Hyvinvoiva koulu - uusi monialainen oppiminen</a:t>
            </a:r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fi-FI" sz="1800" dirty="0" smtClean="0"/>
              <a:t>Jatketaan paikallisen tason yhteistyötä ja vahvistetaan opetussuunnitelman tietoperustaa ja osaamista.</a:t>
            </a:r>
          </a:p>
          <a:p>
            <a:r>
              <a:rPr lang="fi-FI" sz="1800" dirty="0" smtClean="0"/>
              <a:t>Perehdytään  esi- ja perusopetuksen opetussuunnitelman perusteiden 2014  keskeisiin käsitteisiin</a:t>
            </a:r>
            <a:r>
              <a:rPr lang="fi-FI" sz="1800" i="1" dirty="0" smtClean="0"/>
              <a:t>: mm. laaja-alainen osaaminen, oppimiskokonaisuudet (esiopetus), monialaiset oppimiskokonaisuudet (perusopetus) ja vuosiluokkakokonaisuudet.</a:t>
            </a:r>
            <a:endParaRPr lang="en-IE" sz="1800" i="1" dirty="0" smtClean="0"/>
          </a:p>
          <a:p>
            <a:pPr lvl="0"/>
            <a:r>
              <a:rPr lang="fi-FI" sz="1800" dirty="0" smtClean="0"/>
              <a:t>Pohditaan, miten monialainen oppiminen,</a:t>
            </a:r>
            <a:r>
              <a:rPr lang="fi-FI" sz="1800" i="1" dirty="0" smtClean="0"/>
              <a:t> </a:t>
            </a:r>
            <a:r>
              <a:rPr lang="fi-FI" sz="1800" dirty="0" smtClean="0"/>
              <a:t>eheyttäminen, uudet oppimis- ja toimintaympäristöt sekä työtavat muuttavat nykykoulun toimintakulttuuria ja eri oppiaineiden opetusta.</a:t>
            </a:r>
          </a:p>
          <a:p>
            <a:pPr lvl="0"/>
            <a:r>
              <a:rPr lang="fi-FI" sz="1800" dirty="0" smtClean="0"/>
              <a:t>Suunnitellaan monialaisia oppimiskokonaisuuksia.</a:t>
            </a:r>
          </a:p>
          <a:p>
            <a:pPr lvl="0"/>
            <a:r>
              <a:rPr lang="fi-FI" sz="1800" dirty="0" smtClean="0"/>
              <a:t>Tehdään paikallista ops-työtä näkyväksi.</a:t>
            </a:r>
            <a:endParaRPr lang="en-IE" sz="1800" dirty="0" smtClean="0"/>
          </a:p>
          <a:p>
            <a:r>
              <a:rPr lang="fi-FI" sz="1800" dirty="0" smtClean="0"/>
              <a:t>Suunnitellaan, miten paikallisesti päätettävät asiat toteutetaan käytännössä.</a:t>
            </a:r>
            <a:endParaRPr lang="en-IE" sz="1800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11779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INTERNETISTÄ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	</a:t>
            </a:r>
            <a:r>
              <a:rPr lang="fi-FI" sz="2400" dirty="0" smtClean="0"/>
              <a:t>Yli puolet eurooppalaisista 9-16-vuotiaista lapsista ja nuorista jakaa internetissä mediasisältöjä toisten kanssa.</a:t>
            </a:r>
          </a:p>
          <a:p>
            <a:pPr>
              <a:buNone/>
            </a:pPr>
            <a:endParaRPr lang="fi-FI" sz="2400" dirty="0" smtClean="0"/>
          </a:p>
          <a:p>
            <a:pPr>
              <a:buNone/>
            </a:pPr>
            <a:r>
              <a:rPr lang="fi-FI" sz="2400" dirty="0" smtClean="0"/>
              <a:t>      Internetin käyttäjät voidaan jakaa karkeasti</a:t>
            </a:r>
          </a:p>
          <a:p>
            <a:pPr marL="514350" indent="-514350">
              <a:buAutoNum type="alphaLcParenR"/>
            </a:pPr>
            <a:r>
              <a:rPr lang="fi-FI" sz="2400" dirty="0" smtClean="0"/>
              <a:t>Vierailijoihin (</a:t>
            </a:r>
            <a:r>
              <a:rPr lang="fi-FI" sz="2400" dirty="0" err="1" smtClean="0"/>
              <a:t>visitors</a:t>
            </a:r>
            <a:r>
              <a:rPr lang="fi-FI" sz="2400" dirty="0" smtClean="0"/>
              <a:t>), mm. tiedon etsintä</a:t>
            </a:r>
          </a:p>
          <a:p>
            <a:pPr marL="514350" indent="-514350">
              <a:buAutoNum type="alphaLcParenR"/>
            </a:pPr>
            <a:r>
              <a:rPr lang="fi-FI" sz="2400" dirty="0" smtClean="0"/>
              <a:t>Asukkaisiin (</a:t>
            </a:r>
            <a:r>
              <a:rPr lang="fi-FI" sz="2400" dirty="0" err="1" smtClean="0"/>
              <a:t>residents</a:t>
            </a:r>
            <a:r>
              <a:rPr lang="fi-FI" sz="2400" dirty="0" smtClean="0"/>
              <a:t>), mm. viettävät paljon aikaa sosiaalisessa mediassa, tuottavat ja jakavat tekstiä, kuvaa, videoita ja multimediasisältöjä ja kommentoivat toisten tuottamaa sisältöä. Internet on asukkaille sekä paikka että yhteisö.</a:t>
            </a:r>
          </a:p>
          <a:p>
            <a:pPr marL="514350" indent="-514350">
              <a:buNone/>
            </a:pPr>
            <a:r>
              <a:rPr lang="fi-FI" dirty="0" smtClean="0"/>
              <a:t>								</a:t>
            </a:r>
            <a:r>
              <a:rPr lang="fi-FI" sz="2100" dirty="0" smtClean="0"/>
              <a:t>(Kangas, Vesterinen &amp; Krokfors, 2014)</a:t>
            </a:r>
          </a:p>
          <a:p>
            <a:pPr marL="514350" indent="-514350">
              <a:buNone/>
            </a:pPr>
            <a:endParaRPr lang="fi-FI" dirty="0" smtClean="0"/>
          </a:p>
          <a:p>
            <a:pPr marL="514350" indent="-514350">
              <a:buNone/>
            </a:pPr>
            <a:endParaRPr lang="fi-FI" sz="2300" dirty="0" smtClean="0"/>
          </a:p>
          <a:p>
            <a:pPr marL="514350" indent="-514350">
              <a:buNone/>
            </a:pPr>
            <a:endParaRPr lang="fi-FI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DIGINATIIVI JA MUUKAINEN OPPIMASSA</a:t>
            </a: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err="1" smtClean="0"/>
              <a:t>Diginatiivi</a:t>
            </a:r>
            <a:r>
              <a:rPr lang="fi-FI" b="1" dirty="0" smtClean="0"/>
              <a:t> </a:t>
            </a:r>
            <a:endParaRPr lang="fi-FI" b="1" dirty="0"/>
          </a:p>
          <a:p>
            <a:endParaRPr lang="fi-FI" dirty="0" smtClean="0"/>
          </a:p>
          <a:p>
            <a:r>
              <a:rPr lang="fi-FI" dirty="0" smtClean="0"/>
              <a:t>Web</a:t>
            </a:r>
            <a:r>
              <a:rPr lang="fi-FI" dirty="0"/>
              <a:t>-pohjainen tieto </a:t>
            </a:r>
          </a:p>
          <a:p>
            <a:r>
              <a:rPr lang="fi-FI" dirty="0"/>
              <a:t>Käyttää harvoin kynää </a:t>
            </a:r>
          </a:p>
          <a:p>
            <a:r>
              <a:rPr lang="fi-FI" dirty="0"/>
              <a:t>Sosiodigitaalisesti </a:t>
            </a:r>
            <a:r>
              <a:rPr lang="fi-FI" dirty="0" err="1"/>
              <a:t>verkostunut</a:t>
            </a:r>
            <a:r>
              <a:rPr lang="fi-FI" dirty="0"/>
              <a:t> </a:t>
            </a:r>
          </a:p>
          <a:p>
            <a:r>
              <a:rPr lang="fi-FI" dirty="0"/>
              <a:t>Ihmisen on tärkeää päästä tietolähteisiin käsiksi saadakseen tietoa </a:t>
            </a:r>
          </a:p>
          <a:p>
            <a:r>
              <a:rPr lang="fi-FI" dirty="0"/>
              <a:t>Riippuvainen </a:t>
            </a:r>
            <a:r>
              <a:rPr lang="fi-FI" dirty="0" err="1"/>
              <a:t>mobiililaitteista</a:t>
            </a:r>
            <a:r>
              <a:rPr lang="fi-FI" dirty="0"/>
              <a:t> </a:t>
            </a:r>
          </a:p>
          <a:p>
            <a:r>
              <a:rPr lang="fi-FI" dirty="0"/>
              <a:t>Käyttää digitaalisia välineitä </a:t>
            </a:r>
          </a:p>
          <a:p>
            <a:r>
              <a:rPr lang="fi-FI" dirty="0"/>
              <a:t>hallitakseen informaatiovirtaa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err="1" smtClean="0"/>
              <a:t>Digimuukalainen</a:t>
            </a:r>
            <a:endParaRPr lang="fi-FI" b="1" dirty="0" smtClean="0"/>
          </a:p>
          <a:p>
            <a:endParaRPr lang="fi-FI" dirty="0" smtClean="0"/>
          </a:p>
          <a:p>
            <a:r>
              <a:rPr lang="fi-FI" dirty="0" smtClean="0"/>
              <a:t>Tieto </a:t>
            </a:r>
            <a:r>
              <a:rPr lang="fi-FI" dirty="0"/>
              <a:t>kirjoista ja lehdistä </a:t>
            </a:r>
          </a:p>
          <a:p>
            <a:r>
              <a:rPr lang="fi-FI" dirty="0"/>
              <a:t>Käyttää paljon kynää ja paperia </a:t>
            </a:r>
          </a:p>
          <a:p>
            <a:r>
              <a:rPr lang="fi-FI" dirty="0"/>
              <a:t>Pelkää tai ei ymmärrä sosiodigitaalisen vuorovaikutuksen muotoja </a:t>
            </a:r>
          </a:p>
          <a:p>
            <a:r>
              <a:rPr lang="fi-FI" dirty="0"/>
              <a:t>Asiantuntija on tärkein tietäjä. Hän kertoo oikeat vastaukset. </a:t>
            </a:r>
          </a:p>
          <a:p>
            <a:r>
              <a:rPr lang="fi-FI" dirty="0"/>
              <a:t>Sähköposti keskeinen informaatiokanava </a:t>
            </a:r>
          </a:p>
          <a:p>
            <a:pPr marL="0" indent="0" algn="r">
              <a:buNone/>
            </a:pPr>
            <a:endParaRPr lang="fi-FI" b="1" dirty="0"/>
          </a:p>
          <a:p>
            <a:pPr marL="0" indent="0" algn="r">
              <a:buNone/>
            </a:pPr>
            <a:r>
              <a:rPr lang="fi-FI" dirty="0" smtClean="0"/>
              <a:t>Kirsti Lonka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086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PELIT JA PELILLISYYS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280920" cy="4925144"/>
          </a:xfrm>
        </p:spPr>
        <p:txBody>
          <a:bodyPr>
            <a:normAutofit fontScale="47500" lnSpcReduction="20000"/>
          </a:bodyPr>
          <a:lstStyle/>
          <a:p>
            <a:r>
              <a:rPr lang="fi-FI" sz="5100" dirty="0" smtClean="0"/>
              <a:t>kaikenlaiset pelit opetuksessa</a:t>
            </a:r>
          </a:p>
          <a:p>
            <a:r>
              <a:rPr lang="fi-FI" sz="5100" dirty="0" smtClean="0"/>
              <a:t>mielekkyys, motivoivuus</a:t>
            </a:r>
          </a:p>
          <a:p>
            <a:r>
              <a:rPr lang="fi-FI" sz="5100" dirty="0" smtClean="0"/>
              <a:t>toiminnallisuus, vuorovaikutus</a:t>
            </a:r>
          </a:p>
          <a:p>
            <a:r>
              <a:rPr lang="fi-FI" sz="5100" dirty="0" smtClean="0"/>
              <a:t>tiedolliset sisällöt</a:t>
            </a:r>
          </a:p>
          <a:p>
            <a:r>
              <a:rPr lang="fi-FI" sz="5100" dirty="0" smtClean="0"/>
              <a:t>mahdollinen kiinnostuksen lisääntyminen ja oppimistulosten parantuminen</a:t>
            </a:r>
          </a:p>
          <a:p>
            <a:r>
              <a:rPr lang="fi-FI" sz="5100" dirty="0" smtClean="0"/>
              <a:t>vrt. pelkkä pelien ’viihteellisyys’</a:t>
            </a:r>
          </a:p>
          <a:p>
            <a:r>
              <a:rPr lang="fi-FI" sz="5100" dirty="0" smtClean="0"/>
              <a:t>yhdistetään usein käsitteisiin ilo, hauskuus, </a:t>
            </a:r>
          </a:p>
          <a:p>
            <a:pPr>
              <a:buNone/>
            </a:pPr>
            <a:r>
              <a:rPr lang="fi-FI" sz="5100" dirty="0" smtClean="0"/>
              <a:t>	koukuttavuus, luovuus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Tutkimus: Pelaajabarometri 2011: Pelaamisen muutos</a:t>
            </a:r>
          </a:p>
          <a:p>
            <a:pPr>
              <a:buNone/>
            </a:pPr>
            <a:r>
              <a:rPr lang="fi-FI" dirty="0" smtClean="0">
                <a:hlinkClick r:id="rId2"/>
              </a:rPr>
              <a:t>http://tampub.uta.fi/bitstream/handle/10024/65502/pelaajabarometri_2011.pdf?sequence=1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Tutkimus: Pelaajabarometri 2013: Mobiilipelaamisen nousu</a:t>
            </a:r>
          </a:p>
          <a:p>
            <a:pPr>
              <a:buNone/>
            </a:pPr>
            <a:r>
              <a:rPr lang="fi-FI" dirty="0" smtClean="0">
                <a:hlinkClick r:id="rId3"/>
              </a:rPr>
              <a:t>http://tampub.uta.fi/bitstream/handle/10024/95150/pelaajabarometri_2013.pdf?sequence=1</a:t>
            </a:r>
            <a:endParaRPr lang="fi-FI" dirty="0" smtClean="0"/>
          </a:p>
          <a:p>
            <a:endParaRPr lang="en-IE" dirty="0"/>
          </a:p>
        </p:txBody>
      </p:sp>
      <p:pic>
        <p:nvPicPr>
          <p:cNvPr id="4" name="Picture 6" descr="C:\Users\Sari\Desktop\OPStuki_2016\OPS2016tuki_IIvaihe\TVT\SPel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3979">
            <a:off x="5575952" y="1571207"/>
            <a:ext cx="1425273" cy="1068955"/>
          </a:xfrm>
          <a:prstGeom prst="rect">
            <a:avLst/>
          </a:prstGeom>
          <a:noFill/>
        </p:spPr>
      </p:pic>
      <p:pic>
        <p:nvPicPr>
          <p:cNvPr id="5" name="Picture 7" descr="C:\Users\Sari\AppData\Local\Microsoft\Windows\Temporary Internet Files\Content.IE5\DSJ6DHWO\ku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0770">
            <a:off x="7042602" y="1374617"/>
            <a:ext cx="1861641" cy="13962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PELEISSÄ OLENNAISTA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7638"/>
            <a:ext cx="7931224" cy="5047947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 smtClean="0"/>
              <a:t>itseohjautuvuus</a:t>
            </a:r>
          </a:p>
          <a:p>
            <a:r>
              <a:rPr lang="fi-FI" sz="2600" dirty="0" smtClean="0"/>
              <a:t>vaikeustasot</a:t>
            </a:r>
          </a:p>
          <a:p>
            <a:r>
              <a:rPr lang="fi-FI" sz="2600" dirty="0" smtClean="0"/>
              <a:t>monipuolisuus</a:t>
            </a:r>
          </a:p>
          <a:p>
            <a:r>
              <a:rPr lang="fi-FI" sz="2600" dirty="0" smtClean="0"/>
              <a:t>pitkän ja lyhyen aikavälin tehtäviä</a:t>
            </a:r>
          </a:p>
          <a:p>
            <a:r>
              <a:rPr lang="fi-FI" sz="2600" dirty="0" smtClean="0"/>
              <a:t>palkkioita</a:t>
            </a:r>
          </a:p>
          <a:p>
            <a:r>
              <a:rPr lang="fi-FI" sz="2600" dirty="0" smtClean="0"/>
              <a:t>etsimistä, ongelmanratkaisua ja löytämistä</a:t>
            </a:r>
          </a:p>
          <a:p>
            <a:r>
              <a:rPr lang="fi-FI" sz="2600" dirty="0" smtClean="0"/>
              <a:t>tukea jne.</a:t>
            </a:r>
          </a:p>
          <a:p>
            <a:pPr>
              <a:buNone/>
            </a:pPr>
            <a:r>
              <a:rPr lang="fi-FI" sz="2600" dirty="0" smtClean="0"/>
              <a:t>-&gt; nämä oppimisprosesseissa hyödynnettäviksi</a:t>
            </a:r>
          </a:p>
          <a:p>
            <a:pPr>
              <a:buNone/>
            </a:pPr>
            <a:endParaRPr lang="fi-FI" sz="2600" dirty="0" smtClean="0"/>
          </a:p>
          <a:p>
            <a:pPr>
              <a:buNone/>
            </a:pPr>
            <a:r>
              <a:rPr lang="fi-FI" sz="2600" b="1" dirty="0" smtClean="0"/>
              <a:t>	Opiskeluympäristöjen kehittäminen pellillistämisen menetelmillä</a:t>
            </a:r>
          </a:p>
          <a:p>
            <a:pPr lvl="2"/>
            <a:r>
              <a:rPr lang="fi-FI" dirty="0" smtClean="0"/>
              <a:t>Pelillistäjä(t)</a:t>
            </a:r>
          </a:p>
          <a:p>
            <a:pPr lvl="2"/>
            <a:r>
              <a:rPr lang="fi-FI" dirty="0" smtClean="0"/>
              <a:t>Tekninen ratkaisu ja pelillistämisen keinot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EHEYTTÄMINEN – </a:t>
            </a:r>
            <a:br>
              <a:rPr lang="fi-FI" dirty="0" smtClean="0"/>
            </a:br>
            <a:r>
              <a:rPr lang="fi-FI" dirty="0" smtClean="0"/>
              <a:t>MITÄ JA MITEN?</a:t>
            </a:r>
            <a:endParaRPr lang="fi-FI" dirty="0"/>
          </a:p>
        </p:txBody>
      </p:sp>
      <p:sp>
        <p:nvSpPr>
          <p:cNvPr id="12" name="Alaotsikko 11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624736" cy="1656184"/>
          </a:xfrm>
        </p:spPr>
        <p:txBody>
          <a:bodyPr>
            <a:normAutofit/>
          </a:bodyPr>
          <a:lstStyle/>
          <a:p>
            <a:endParaRPr lang="fi-FI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44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20880" cy="1224136"/>
          </a:xfrm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rgbClr val="0070C0"/>
                </a:solidFill>
              </a:rPr>
              <a:t>MITEN PAIKALLINEN TIEKARTTA TUKEE EHEYTTÄMISTÄ? </a:t>
            </a:r>
            <a:endParaRPr lang="en-IE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892480" cy="446449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i-FI" sz="2800" dirty="0" smtClean="0"/>
              <a:t>http://</a:t>
            </a:r>
            <a:r>
              <a:rPr lang="fi-FI" sz="2800" dirty="0" smtClean="0">
                <a:hlinkClick r:id="rId2"/>
              </a:rPr>
              <a:t>www.oph.fi/ops2016/tiekartta/miten_eheytamme</a:t>
            </a:r>
            <a:endParaRPr lang="en-I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3501008"/>
            <a:ext cx="2763155" cy="143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MITEN MONIALAISET OPPIMISKOKONAISUUDET VOITAISIIN TOTEUTTAA?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Rauman normaalikoulu</a:t>
            </a:r>
          </a:p>
          <a:p>
            <a:r>
              <a:rPr lang="fi-FI" dirty="0" smtClean="0"/>
              <a:t>Tuija Saarivirta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46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11560" y="137134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3600" dirty="0" smtClean="0">
                <a:latin typeface="Arial" pitchFamily="34" charset="0"/>
                <a:cs typeface="Arial" pitchFamily="34" charset="0"/>
              </a:rPr>
              <a:t>OPETUKSEN EHEYTTÄMINEN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3600" dirty="0" smtClean="0">
                <a:latin typeface="Arial" pitchFamily="34" charset="0"/>
                <a:cs typeface="Arial" pitchFamily="34" charset="0"/>
              </a:rPr>
              <a:t>JA MONIALAISET OPPIMISKOKONAISUUDET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2574789"/>
            <a:ext cx="853244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Eheyttämisen tarkoituksena on auttaa oppilasta ymmärtämään opiskeltavien asioiden välisiä suhteita ja keskinäisiä riippuvuuksia.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 Työskentelyjaksot auttavat oppilaita soveltamaan tietojaan.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 Oppimiskokonaisuudet tuottavat kokemuksia osallistumisesta tiedon yhteisölliseen rakentamiseen</a:t>
            </a:r>
            <a:r>
              <a:rPr lang="fi-FI" sz="2400" b="1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1411493"/>
            <a:ext cx="77768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Oppilaat voivat hahmottaa koulussa opiskeltavien asioiden merkitystä oman elämän ja yhteisön sekä yhteiskunnan ja ihmiskunnan kannalta.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 Oppimiskokonaisuuksien on oltava riittävän pitkäkestoisia. Oppilailla on oltava aikaa syventyä oppimiskokonaisuuden sisältöön ja työskennellä pitkäjänteisesti ja tavoitteellisesti.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fi-FI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 Monialaiset oppimiskokonaisuudet edistävät perusopetukselle asetettujen tavoitteiden saavuttamista ja erityisesti laaja-alaisen osaamisen kehittymistä.</a:t>
            </a:r>
            <a:r>
              <a:rPr lang="fi-FI" sz="2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1728105"/>
            <a:ext cx="77768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Monialaisten oppimiskokonaisuuksien suunnittelussa ja toteuttamisessa hyödynnetään paikallisia voimavaroja ja mahdollisuuksia.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 Oppilaiden osallistuminen suunnitteluun on välttämätöntä.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fi-FI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fi-FI" sz="2400" dirty="0" smtClean="0">
                <a:solidFill>
                  <a:prstClr val="black"/>
                </a:solidFill>
                <a:cs typeface="Arial" pitchFamily="34" charset="0"/>
              </a:rPr>
              <a:t> Oppimiskokonaisuuksien tarkoituksena on käsitellä toiminnallisesti oppilaiden kokemusmaailmaan kuuluvia ja sitä avartavia asioita.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TYÖPAJAN 2 SISÄLLÖT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b="1" dirty="0" smtClean="0">
                <a:solidFill>
                  <a:srgbClr val="0070C0"/>
                </a:solidFill>
              </a:rPr>
              <a:t>Hyvinvoiva koulu - uusi monialainen oppiminen</a:t>
            </a:r>
            <a:endParaRPr lang="en-IE" dirty="0" smtClean="0">
              <a:solidFill>
                <a:srgbClr val="0070C0"/>
              </a:solidFill>
            </a:endParaRPr>
          </a:p>
          <a:p>
            <a:pPr lvl="0"/>
            <a:endParaRPr lang="fi-FI" sz="2200" dirty="0" smtClean="0"/>
          </a:p>
          <a:p>
            <a:pPr lvl="0"/>
            <a:r>
              <a:rPr lang="fi-FI" sz="2200" dirty="0" smtClean="0"/>
              <a:t>Oppiaineiden eheyttäminen, uusi oppiminen ja opettajuus, oppimiskokonaisuudet / monialaiset oppimiskokonaisuudet</a:t>
            </a:r>
            <a:endParaRPr lang="en-IE" sz="2200" dirty="0" smtClean="0"/>
          </a:p>
          <a:p>
            <a:pPr lvl="0"/>
            <a:r>
              <a:rPr lang="fi-FI" sz="2200" dirty="0" smtClean="0"/>
              <a:t>Erilaiset oppimis- ja toimintaympäristöt</a:t>
            </a:r>
            <a:endParaRPr lang="en-IE" sz="2200" dirty="0" smtClean="0"/>
          </a:p>
          <a:p>
            <a:pPr lvl="0"/>
            <a:r>
              <a:rPr lang="fi-FI" sz="2200" dirty="0" smtClean="0"/>
              <a:t>Oppimisteknologia ja erilaiset työtavat opiskelussa ja oppimisessa</a:t>
            </a:r>
          </a:p>
          <a:p>
            <a:r>
              <a:rPr lang="fi-FI" sz="2200" dirty="0" smtClean="0"/>
              <a:t>Vuosiluokkakokonaisuudet 1</a:t>
            </a:r>
            <a:r>
              <a:rPr lang="fi-FI" sz="2200" dirty="0" smtClean="0">
                <a:solidFill>
                  <a:prstClr val="black"/>
                </a:solidFill>
              </a:rPr>
              <a:t>–</a:t>
            </a:r>
            <a:r>
              <a:rPr lang="fi-FI" sz="2200" dirty="0" smtClean="0"/>
              <a:t>2, 3–6 ja 7–9</a:t>
            </a:r>
            <a:endParaRPr lang="en-IE" sz="2200" dirty="0" smtClean="0"/>
          </a:p>
          <a:p>
            <a:pPr lvl="0"/>
            <a:r>
              <a:rPr lang="fi-FI" sz="2200" dirty="0" smtClean="0"/>
              <a:t>Oppiaineet (oppiaineen tehtävä, oppiaineiden tavoitteet ja sisällöt, oppimisympäristöt ja työtavat, ohjaus, eriyttäminen </a:t>
            </a:r>
          </a:p>
          <a:p>
            <a:pPr lvl="0">
              <a:buNone/>
            </a:pPr>
            <a:r>
              <a:rPr lang="fi-FI" sz="2200" dirty="0" smtClean="0"/>
              <a:t>	ja tuki)</a:t>
            </a:r>
            <a:endParaRPr lang="en-IE" sz="2200" dirty="0" smtClean="0"/>
          </a:p>
          <a:p>
            <a:pPr lvl="0"/>
            <a:r>
              <a:rPr lang="fi-FI" sz="2200" dirty="0" smtClean="0"/>
              <a:t>Paikalliset ops-prosessit näkyviksi</a:t>
            </a:r>
            <a:endParaRPr lang="en-IE" sz="2200" dirty="0" smtClean="0"/>
          </a:p>
          <a:p>
            <a:pPr lvl="0"/>
            <a:endParaRPr lang="en-IE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11779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ine 41"/>
          <p:cNvSpPr>
            <a:spLocks noChangeShapeType="1"/>
          </p:cNvSpPr>
          <p:nvPr/>
        </p:nvSpPr>
        <p:spPr bwMode="auto">
          <a:xfrm>
            <a:off x="2432265" y="3473972"/>
            <a:ext cx="4392487" cy="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>
            <a:off x="2555776" y="1916832"/>
            <a:ext cx="4268976" cy="3312368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 flipH="1">
            <a:off x="2627784" y="2393886"/>
            <a:ext cx="4196968" cy="3195354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H="1">
            <a:off x="2555776" y="1793721"/>
            <a:ext cx="4268976" cy="3219455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572000" y="1916832"/>
            <a:ext cx="0" cy="3528392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2627784" y="2564904"/>
            <a:ext cx="4196968" cy="340354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2308753" y="3428296"/>
            <a:ext cx="247024" cy="7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1" name="Suorakulmio 40"/>
          <p:cNvSpPr/>
          <p:nvPr/>
        </p:nvSpPr>
        <p:spPr>
          <a:xfrm>
            <a:off x="323528" y="2564904"/>
            <a:ext cx="2304256" cy="11606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1200" dirty="0" smtClean="0">
              <a:solidFill>
                <a:prstClr val="black"/>
              </a:solidFill>
            </a:endParaRPr>
          </a:p>
        </p:txBody>
      </p:sp>
      <p:sp>
        <p:nvSpPr>
          <p:cNvPr id="42" name="Suorakulmio 41"/>
          <p:cNvSpPr/>
          <p:nvPr/>
        </p:nvSpPr>
        <p:spPr>
          <a:xfrm>
            <a:off x="6732240" y="908720"/>
            <a:ext cx="2304256" cy="16573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1200" dirty="0" smtClean="0">
              <a:solidFill>
                <a:prstClr val="black"/>
              </a:solidFill>
            </a:endParaRPr>
          </a:p>
        </p:txBody>
      </p:sp>
      <p:sp>
        <p:nvSpPr>
          <p:cNvPr id="47" name="Suorakulmio 46"/>
          <p:cNvSpPr/>
          <p:nvPr/>
        </p:nvSpPr>
        <p:spPr>
          <a:xfrm>
            <a:off x="6732240" y="2659425"/>
            <a:ext cx="2304256" cy="1629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50" name="Suorakulmio 49"/>
          <p:cNvSpPr/>
          <p:nvPr/>
        </p:nvSpPr>
        <p:spPr>
          <a:xfrm>
            <a:off x="323528" y="908720"/>
            <a:ext cx="2304256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85" name="Tekstikehys 84"/>
          <p:cNvSpPr txBox="1"/>
          <p:nvPr/>
        </p:nvSpPr>
        <p:spPr>
          <a:xfrm>
            <a:off x="516557" y="1008891"/>
            <a:ext cx="191570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toteutetaan kokonaisopetuksena, jossa kaikki opetus toteutetaan eheytettynä kuten esiopetuksessa.</a:t>
            </a:r>
            <a:endParaRPr lang="fi-FI" sz="1400" b="1" dirty="0"/>
          </a:p>
        </p:txBody>
      </p:sp>
      <p:cxnSp>
        <p:nvCxnSpPr>
          <p:cNvPr id="106" name="Suora yhdysviiva 105"/>
          <p:cNvCxnSpPr/>
          <p:nvPr/>
        </p:nvCxnSpPr>
        <p:spPr>
          <a:xfrm>
            <a:off x="6372200" y="3789040"/>
            <a:ext cx="134541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833266" y="2273721"/>
            <a:ext cx="3673475" cy="2811463"/>
          </a:xfrm>
          <a:prstGeom prst="ellipse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sv-FI" sz="900" dirty="0">
              <a:solidFill>
                <a:srgbClr val="000000"/>
              </a:solidFill>
            </a:endParaRPr>
          </a:p>
        </p:txBody>
      </p:sp>
      <p:sp>
        <p:nvSpPr>
          <p:cNvPr id="58" name="Tekstiruutu 1"/>
          <p:cNvSpPr txBox="1"/>
          <p:nvPr/>
        </p:nvSpPr>
        <p:spPr>
          <a:xfrm>
            <a:off x="3131840" y="2785527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/>
              <a:t>Monialaiset oppimiskokonaisuudet suunnitellaan yhdessä oppilaiden kanssa</a:t>
            </a:r>
          </a:p>
        </p:txBody>
      </p:sp>
      <p:sp>
        <p:nvSpPr>
          <p:cNvPr id="70" name="Suorakulmio 69"/>
          <p:cNvSpPr/>
          <p:nvPr/>
        </p:nvSpPr>
        <p:spPr>
          <a:xfrm>
            <a:off x="6732240" y="4417650"/>
            <a:ext cx="2304256" cy="2163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fi-FI" sz="1200" dirty="0" smtClean="0">
              <a:solidFill>
                <a:prstClr val="black"/>
              </a:solidFill>
            </a:endParaRPr>
          </a:p>
        </p:txBody>
      </p:sp>
      <p:sp>
        <p:nvSpPr>
          <p:cNvPr id="74" name="Suorakulmio 73"/>
          <p:cNvSpPr/>
          <p:nvPr/>
        </p:nvSpPr>
        <p:spPr>
          <a:xfrm>
            <a:off x="323528" y="3909785"/>
            <a:ext cx="2304256" cy="2645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fi-FI" sz="1200" dirty="0" smtClean="0">
              <a:solidFill>
                <a:prstClr val="black"/>
              </a:solidFill>
            </a:endParaRPr>
          </a:p>
        </p:txBody>
      </p:sp>
      <p:sp>
        <p:nvSpPr>
          <p:cNvPr id="55" name="Tekstikehys 84"/>
          <p:cNvSpPr txBox="1"/>
          <p:nvPr/>
        </p:nvSpPr>
        <p:spPr>
          <a:xfrm>
            <a:off x="251521" y="2736011"/>
            <a:ext cx="230425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toteutetaan muodostamalla oppiaineista integroituja kokonaisuuksia</a:t>
            </a:r>
            <a:endParaRPr lang="fi-FI" sz="1400" b="1" dirty="0"/>
          </a:p>
        </p:txBody>
      </p:sp>
      <p:sp>
        <p:nvSpPr>
          <p:cNvPr id="56" name="Tekstikehys 84"/>
          <p:cNvSpPr txBox="1"/>
          <p:nvPr/>
        </p:nvSpPr>
        <p:spPr>
          <a:xfrm>
            <a:off x="395537" y="4108966"/>
            <a:ext cx="216023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toteutetaan suunnittelemalla monialaisia, pitempikestoisia oppimiskokonaisuuksia, joiden toteuttamiseen osallistuu useampia oppiaineita ja joihin voi sisältyä alla olevia eheyttämistapoja</a:t>
            </a:r>
            <a:endParaRPr lang="fi-FI" sz="1400" b="1" dirty="0"/>
          </a:p>
        </p:txBody>
      </p:sp>
      <p:sp>
        <p:nvSpPr>
          <p:cNvPr id="61" name="Tekstikehys 84"/>
          <p:cNvSpPr txBox="1"/>
          <p:nvPr/>
        </p:nvSpPr>
        <p:spPr>
          <a:xfrm>
            <a:off x="6999768" y="1008891"/>
            <a:ext cx="18927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toteutetaan jaksottamalla eli järjestämällä samaan teemaan liittyvät asiat peräkkäin opiskeltaviksi</a:t>
            </a:r>
            <a:endParaRPr lang="fi-FI" sz="1400" b="1" dirty="0"/>
          </a:p>
        </p:txBody>
      </p:sp>
      <p:sp>
        <p:nvSpPr>
          <p:cNvPr id="63" name="Tekstikehys 84"/>
          <p:cNvSpPr txBox="1"/>
          <p:nvPr/>
        </p:nvSpPr>
        <p:spPr>
          <a:xfrm>
            <a:off x="6999768" y="2736011"/>
            <a:ext cx="189271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toteutetaan rinnastamalla eli opiskelemalla samaa teemaa kahdessa tai useammassa oppiaineessa samanaikaisesti</a:t>
            </a:r>
            <a:endParaRPr lang="fi-FI" sz="1400" b="1" dirty="0"/>
          </a:p>
        </p:txBody>
      </p:sp>
      <p:sp>
        <p:nvSpPr>
          <p:cNvPr id="64" name="Tekstikehys 84"/>
          <p:cNvSpPr txBox="1"/>
          <p:nvPr/>
        </p:nvSpPr>
        <p:spPr>
          <a:xfrm>
            <a:off x="6732240" y="4645005"/>
            <a:ext cx="216024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toteutetaan järjestämällä toiminnallisia aktiviteetteja kuten teemapäiviä, erilaisia tapahtumia, kampanjoita, opintokäyntejä ja leirikouluja</a:t>
            </a:r>
            <a:endParaRPr lang="fi-FI" sz="1400" b="1" dirty="0"/>
          </a:p>
        </p:txBody>
      </p:sp>
      <p:sp>
        <p:nvSpPr>
          <p:cNvPr id="67" name="Puoliympyrä 66"/>
          <p:cNvSpPr/>
          <p:nvPr/>
        </p:nvSpPr>
        <p:spPr>
          <a:xfrm rot="6731208">
            <a:off x="3581490" y="591628"/>
            <a:ext cx="1981019" cy="2068989"/>
          </a:xfrm>
          <a:prstGeom prst="chord">
            <a:avLst>
              <a:gd name="adj1" fmla="val 2700000"/>
              <a:gd name="adj2" fmla="val 1623223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Puoliympyrä 67"/>
          <p:cNvSpPr/>
          <p:nvPr/>
        </p:nvSpPr>
        <p:spPr>
          <a:xfrm rot="4024977" flipH="1">
            <a:off x="3577447" y="4726823"/>
            <a:ext cx="2023872" cy="2040253"/>
          </a:xfrm>
          <a:prstGeom prst="chord">
            <a:avLst>
              <a:gd name="adj1" fmla="val 2700000"/>
              <a:gd name="adj2" fmla="val 1623223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Tekstikehys 84"/>
          <p:cNvSpPr txBox="1"/>
          <p:nvPr/>
        </p:nvSpPr>
        <p:spPr>
          <a:xfrm>
            <a:off x="3625644" y="1270501"/>
            <a:ext cx="18927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Tiedonalakohtainen eheyttävä oppiminen </a:t>
            </a:r>
            <a:endParaRPr lang="fi-FI" sz="1400" b="1" dirty="0"/>
          </a:p>
        </p:txBody>
      </p:sp>
      <p:sp>
        <p:nvSpPr>
          <p:cNvPr id="71" name="Tekstikehys 84"/>
          <p:cNvSpPr txBox="1"/>
          <p:nvPr/>
        </p:nvSpPr>
        <p:spPr>
          <a:xfrm>
            <a:off x="3625644" y="5445224"/>
            <a:ext cx="18927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/>
              <a:t>Ilmiökeskeinen oppiminen</a:t>
            </a:r>
            <a:endParaRPr lang="fi-FI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96336" y="6623774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38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11560" y="506869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3200" b="1" dirty="0" smtClean="0">
                <a:latin typeface="Calibri" pitchFamily="34" charset="0"/>
                <a:cs typeface="Arial" pitchFamily="34" charset="0"/>
              </a:rPr>
              <a:t>MONIALAISTEN OPPIMISKOKONAISUUKSIEN TOTEUTUMISEN ARVIOINTI</a:t>
            </a:r>
            <a:endParaRPr kumimoji="0" lang="fi-FI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270778"/>
            <a:ext cx="77768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fi-FI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Onko oppilaan osallisuus vahvistunut?</a:t>
            </a:r>
            <a:endParaRPr lang="fi-FI" sz="2400" dirty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fi-FI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Onko oppilaalla ollut mahdollisuus olla mukana tavoitteiden, sisältöjen ja työskentelytapojen suunnittelussa?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fi-FI" sz="2400" dirty="0" smtClean="0">
                <a:cs typeface="Arial" pitchFamily="34" charset="0"/>
              </a:rPr>
              <a:t> Ovatko oppilaat saaneet tuoda esiin merkitykselliseksi kokemiaan kysymyksiä sekä käsitelleet ja edistäneet niitä?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fi-FI" sz="2400" dirty="0">
                <a:cs typeface="Arial" pitchFamily="34" charset="0"/>
              </a:rPr>
              <a:t> </a:t>
            </a:r>
            <a:r>
              <a:rPr lang="fi-FI" sz="2400" dirty="0" smtClean="0">
                <a:cs typeface="Arial" pitchFamily="34" charset="0"/>
              </a:rPr>
              <a:t>Ovatko oppilaat opiskelleet erilaisissa ja eri-ikäisten oppilaiden ryhmissä?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fi-FI" sz="2400" dirty="0">
                <a:cs typeface="Arial" pitchFamily="34" charset="0"/>
              </a:rPr>
              <a:t> </a:t>
            </a:r>
            <a:r>
              <a:rPr kumimoji="0" lang="fi-FI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Ovatko oppilaat saanette työskennellä useiden eri aikuisten kanssa?</a:t>
            </a:r>
            <a:endParaRPr lang="fi-FI" sz="2400" dirty="0" smtClean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1409112"/>
            <a:ext cx="777686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lang="fi-FI" sz="2400" dirty="0" smtClean="0">
                <a:cs typeface="Arial" pitchFamily="34" charset="0"/>
              </a:rPr>
              <a:t>Onko oppilailla ollut mahdollisuus yhdistää koulun ulkopuolinen oppiminen koulutyöhön?</a:t>
            </a:r>
            <a:endParaRPr kumimoji="0" lang="fi-FI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fi-FI" sz="2400" dirty="0" smtClean="0">
                <a:cs typeface="Arial" pitchFamily="34" charset="0"/>
              </a:rPr>
              <a:t> Onko oppimiskokonaisuus antanut tilaa älylliselle uteliaisuudelle ja luovuudelle?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fi-FI" sz="2400" dirty="0">
                <a:cs typeface="Arial" pitchFamily="34" charset="0"/>
              </a:rPr>
              <a:t> </a:t>
            </a:r>
            <a:r>
              <a:rPr lang="fi-FI" sz="2400" dirty="0" smtClean="0">
                <a:cs typeface="Arial" pitchFamily="34" charset="0"/>
              </a:rPr>
              <a:t>Onko oppimiskokonaisuus haastanut monenlaisiin vuorovaikutus- ja kielenkäyttötilanteisiin?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fi-FI" sz="2400" dirty="0">
                <a:cs typeface="Arial" pitchFamily="34" charset="0"/>
              </a:rPr>
              <a:t> </a:t>
            </a:r>
            <a:r>
              <a:rPr lang="fi-FI" sz="2400" dirty="0" smtClean="0">
                <a:cs typeface="Arial" pitchFamily="34" charset="0"/>
              </a:rPr>
              <a:t>Onko oppimiskokonaisuus vahvistanut arkiosaamista?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fi-FI" sz="2400" dirty="0">
                <a:cs typeface="Arial" pitchFamily="34" charset="0"/>
              </a:rPr>
              <a:t> </a:t>
            </a:r>
            <a:r>
              <a:rPr lang="fi-FI" sz="2400" dirty="0" smtClean="0">
                <a:cs typeface="Arial" pitchFamily="34" charset="0"/>
              </a:rPr>
              <a:t>Onko oppimiskokonaisuus vahvistanut kestävän elämäntavan mukaista </a:t>
            </a:r>
            <a:r>
              <a:rPr lang="fi-FI" sz="2400" dirty="0" err="1" smtClean="0">
                <a:cs typeface="Arial" pitchFamily="34" charset="0"/>
              </a:rPr>
              <a:t>toimijuutta</a:t>
            </a:r>
            <a:r>
              <a:rPr lang="fi-FI" sz="2400" dirty="0" smtClean="0">
                <a:cs typeface="Arial" pitchFamily="34" charset="0"/>
              </a:rPr>
              <a:t>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fi-FI" sz="2400" dirty="0">
                <a:cs typeface="Arial" pitchFamily="34" charset="0"/>
              </a:rPr>
              <a:t> </a:t>
            </a:r>
            <a:r>
              <a:rPr lang="fi-FI" sz="2400" dirty="0" smtClean="0">
                <a:cs typeface="Arial" pitchFamily="34" charset="0"/>
              </a:rPr>
              <a:t>Onko oppimiskokonaisuus innostanut oppilaita toimimaan yhteisöä ja yhteiskuntaa rakentavalla tavalla?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3C4A-61CC-4C78-99C3-DEF65BB8E61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 cstate="print"/>
          <a:srcRect l="15542" t="19687" r="14491" b="7585"/>
          <a:stretch>
            <a:fillRect/>
          </a:stretch>
        </p:blipFill>
        <p:spPr bwMode="auto">
          <a:xfrm>
            <a:off x="611560" y="1196752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576" y="332656"/>
            <a:ext cx="777686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2400" b="1" dirty="0" smtClean="0">
                <a:latin typeface="Calibri"/>
              </a:rPr>
              <a:t>Oppimiskokonaisuuksien suunnittelun ja toteutuksen        dokumentointi</a:t>
            </a:r>
            <a:endParaRPr lang="fi-FI" sz="2400" b="1" dirty="0">
              <a:latin typeface="Calibri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419872" y="825099"/>
            <a:ext cx="496855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i-FI" sz="1600" b="1" dirty="0" smtClean="0"/>
              <a:t>Alustava lomakesuunnitelma neljässä seuraavassa diassa</a:t>
            </a:r>
            <a:endParaRPr lang="fi-FI" sz="1600" b="1" dirty="0"/>
          </a:p>
        </p:txBody>
      </p:sp>
      <p:sp>
        <p:nvSpPr>
          <p:cNvPr id="5" name="Suorakulmio 4"/>
          <p:cNvSpPr/>
          <p:nvPr/>
        </p:nvSpPr>
        <p:spPr>
          <a:xfrm>
            <a:off x="4855647" y="1916832"/>
            <a:ext cx="4288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Kannattaa miettiä</a:t>
            </a:r>
          </a:p>
          <a:p>
            <a:pPr algn="ctr"/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fi-FI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irjataanko oppimiskokonaisuus</a:t>
            </a:r>
          </a:p>
          <a:p>
            <a:pPr algn="ctr"/>
            <a:r>
              <a:rPr lang="fi-FI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OPS :</a:t>
            </a:r>
            <a:r>
              <a:rPr lang="fi-FI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aan</a:t>
            </a:r>
            <a:r>
              <a:rPr lang="fi-FI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vai </a:t>
            </a:r>
          </a:p>
          <a:p>
            <a:pPr algn="ctr"/>
            <a:r>
              <a:rPr lang="fi-FI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fi-FI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ukuvuosisuunnitelmaan!</a:t>
            </a:r>
            <a:endParaRPr lang="fi-FI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5620856" y="3789040"/>
            <a:ext cx="3523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Suunnittelu</a:t>
            </a:r>
            <a:endParaRPr lang="fi-FI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8736" y="66179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95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/>
          <p:nvPr/>
        </p:nvPicPr>
        <p:blipFill>
          <a:blip r:embed="rId2" cstate="print"/>
          <a:srcRect l="15809" t="24161" r="14491" b="6264"/>
          <a:stretch>
            <a:fillRect/>
          </a:stretch>
        </p:blipFill>
        <p:spPr bwMode="auto">
          <a:xfrm>
            <a:off x="395536" y="599202"/>
            <a:ext cx="8424936" cy="607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ikehys 10"/>
          <p:cNvSpPr txBox="1"/>
          <p:nvPr/>
        </p:nvSpPr>
        <p:spPr>
          <a:xfrm>
            <a:off x="5076056" y="260648"/>
            <a:ext cx="331236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i-FI" sz="1600" b="1" dirty="0" smtClean="0"/>
              <a:t>Alustava lomakesuunnitelma jatkuu</a:t>
            </a:r>
            <a:endParaRPr lang="fi-FI" sz="1600" b="1" dirty="0"/>
          </a:p>
        </p:txBody>
      </p:sp>
      <p:sp>
        <p:nvSpPr>
          <p:cNvPr id="4" name="Suorakulmio 3"/>
          <p:cNvSpPr/>
          <p:nvPr/>
        </p:nvSpPr>
        <p:spPr>
          <a:xfrm>
            <a:off x="4692910" y="566625"/>
            <a:ext cx="445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dokumentointi</a:t>
            </a:r>
            <a:endParaRPr lang="fi-FI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6336" y="6623774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95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 cstate="print"/>
          <a:srcRect l="16076" t="21253" r="14758" b="9620"/>
          <a:stretch>
            <a:fillRect/>
          </a:stretch>
        </p:blipFill>
        <p:spPr bwMode="auto">
          <a:xfrm>
            <a:off x="611560" y="599202"/>
            <a:ext cx="8208912" cy="607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ikehys 3"/>
          <p:cNvSpPr txBox="1"/>
          <p:nvPr/>
        </p:nvSpPr>
        <p:spPr>
          <a:xfrm>
            <a:off x="5148064" y="260648"/>
            <a:ext cx="331236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i-FI" sz="1600" b="1" dirty="0" smtClean="0"/>
              <a:t>Alustava lomakesuunnitelma jatkuu</a:t>
            </a:r>
            <a:endParaRPr lang="fi-FI" sz="1600" b="1" dirty="0"/>
          </a:p>
        </p:txBody>
      </p:sp>
      <p:sp>
        <p:nvSpPr>
          <p:cNvPr id="5" name="Suorakulmio 4"/>
          <p:cNvSpPr/>
          <p:nvPr/>
        </p:nvSpPr>
        <p:spPr>
          <a:xfrm>
            <a:off x="6454961" y="1268760"/>
            <a:ext cx="2593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arviointi</a:t>
            </a:r>
            <a:endParaRPr lang="fi-FI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6336" y="6623774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95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 cstate="print"/>
          <a:srcRect l="15942" t="27964" r="14491" b="17226"/>
          <a:stretch>
            <a:fillRect/>
          </a:stretch>
        </p:blipFill>
        <p:spPr bwMode="auto">
          <a:xfrm>
            <a:off x="251520" y="671210"/>
            <a:ext cx="8676456" cy="556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ikehys 3"/>
          <p:cNvSpPr txBox="1"/>
          <p:nvPr/>
        </p:nvSpPr>
        <p:spPr>
          <a:xfrm>
            <a:off x="5076056" y="332656"/>
            <a:ext cx="331236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i-FI" sz="1600" b="1" dirty="0" smtClean="0"/>
              <a:t>Alustava lomakesuunnitelma jatkuu</a:t>
            </a:r>
            <a:endParaRPr lang="fi-FI" sz="1600" b="1" dirty="0"/>
          </a:p>
        </p:txBody>
      </p:sp>
      <p:sp>
        <p:nvSpPr>
          <p:cNvPr id="5" name="Suorakulmio 4"/>
          <p:cNvSpPr/>
          <p:nvPr/>
        </p:nvSpPr>
        <p:spPr>
          <a:xfrm>
            <a:off x="5076056" y="3212976"/>
            <a:ext cx="401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kehittäminen</a:t>
            </a:r>
            <a:endParaRPr lang="fi-FI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2303748" y="623731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Osallistujat saavat esimerkkikaavakkeen käyttöönsä </a:t>
            </a:r>
            <a:endParaRPr lang="fi-FI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95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SUUNNITELLAAN MONIALAISIA OPPIMISKOKONAISUUKSIA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800" b="1" dirty="0" smtClean="0">
                <a:solidFill>
                  <a:srgbClr val="FF0000"/>
                </a:solidFill>
                <a:cs typeface="Arial" pitchFamily="34" charset="0"/>
              </a:rPr>
              <a:t>Ideoidaan  yksi/kaksi erilaista oppimiskokonaisuutta:</a:t>
            </a:r>
            <a:endParaRPr lang="fi-FI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600" dirty="0" smtClean="0"/>
              <a:t>Lähtökohtana tiedonalakohtainen lähestymistapa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600" dirty="0" smtClean="0"/>
              <a:t>Lähtökohtana ilmiökeskeinen oppiminen</a:t>
            </a:r>
          </a:p>
          <a:p>
            <a:pPr marL="514350" indent="-514350"/>
            <a:r>
              <a:rPr lang="fi-FI" sz="2600" dirty="0" smtClean="0"/>
              <a:t>Pohtikaa erityisesti, millaisia asioita oppilaat voivat tuoda pohdittavaksi.</a:t>
            </a:r>
          </a:p>
          <a:p>
            <a:pPr>
              <a:buFont typeface="Arial" pitchFamily="34" charset="0"/>
              <a:buChar char="•"/>
            </a:pPr>
            <a:r>
              <a:rPr lang="fi-FI" sz="2600" dirty="0" smtClean="0"/>
              <a:t>  Käyttäkää esim. popplet –työkalua</a:t>
            </a:r>
          </a:p>
          <a:p>
            <a:pPr>
              <a:buNone/>
            </a:pPr>
            <a:r>
              <a:rPr lang="fi-FI" sz="2600" dirty="0" smtClean="0"/>
              <a:t>		</a:t>
            </a:r>
            <a:r>
              <a:rPr lang="fi-FI" sz="2600" dirty="0" smtClean="0">
                <a:hlinkClick r:id="rId2"/>
              </a:rPr>
              <a:t>http://popplet.com/</a:t>
            </a:r>
            <a:endParaRPr lang="fi-FI" sz="2600" dirty="0" smtClean="0"/>
          </a:p>
          <a:p>
            <a:pPr>
              <a:buNone/>
            </a:pPr>
            <a:endParaRPr lang="fi-FI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57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3838" cy="1071570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POPPLET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052736"/>
            <a:ext cx="8064896" cy="108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2000" dirty="0" smtClean="0"/>
              <a:t>Popplet = ajatuskarttatyökalu, iso taulu, johon luodaan kuplia (popple) </a:t>
            </a:r>
          </a:p>
          <a:p>
            <a:pPr>
              <a:buNone/>
            </a:pPr>
            <a:r>
              <a:rPr lang="en-US" sz="2000" dirty="0" smtClean="0"/>
              <a:t>http://popplet.com/  		( -&gt; </a:t>
            </a:r>
            <a:r>
              <a:rPr lang="en-US" sz="2000" dirty="0" err="1" smtClean="0"/>
              <a:t>valitse</a:t>
            </a:r>
            <a:r>
              <a:rPr lang="en-US" sz="2000" dirty="0" smtClean="0"/>
              <a:t> Try it out)</a:t>
            </a:r>
            <a:endParaRPr lang="fi-FI" sz="2000" dirty="0" smtClean="0"/>
          </a:p>
          <a:p>
            <a:pPr>
              <a:buNone/>
            </a:pPr>
            <a:r>
              <a:rPr lang="fi-FI" sz="2000" dirty="0" err="1" smtClean="0"/>
              <a:t>AppStore</a:t>
            </a:r>
            <a:r>
              <a:rPr lang="fi-FI" sz="2000" dirty="0" smtClean="0"/>
              <a:t>: </a:t>
            </a:r>
            <a:r>
              <a:rPr lang="fi-FI" sz="2000" dirty="0" err="1" smtClean="0"/>
              <a:t>Popplet</a:t>
            </a:r>
            <a:r>
              <a:rPr lang="fi-FI" sz="2000" dirty="0" smtClean="0"/>
              <a:t> </a:t>
            </a:r>
            <a:r>
              <a:rPr lang="fi-FI" sz="2000" dirty="0" err="1" smtClean="0"/>
              <a:t>lite</a:t>
            </a:r>
            <a:r>
              <a:rPr lang="fi-FI" sz="2000" dirty="0" smtClean="0"/>
              <a:t>  (ilmainen)</a:t>
            </a:r>
          </a:p>
          <a:p>
            <a:pPr>
              <a:buNone/>
            </a:pPr>
            <a:endParaRPr lang="fi-FI" sz="2000" dirty="0" smtClean="0"/>
          </a:p>
          <a:p>
            <a:pPr lvl="1">
              <a:buNone/>
            </a:pPr>
            <a:endParaRPr lang="fi-FI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Sari Muhonen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755576" y="2492896"/>
            <a:ext cx="78438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fi-FI" sz="2000" b="1" dirty="0" smtClean="0"/>
              <a:t>TOIMINTOJA: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ratastyökalu</a:t>
            </a:r>
            <a:r>
              <a:rPr lang="fi-FI" sz="2000" dirty="0" smtClean="0"/>
              <a:t>: make a new popple 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nuoli kuplan reunassa</a:t>
            </a:r>
            <a:r>
              <a:rPr lang="fi-FI" sz="2000" dirty="0" smtClean="0"/>
              <a:t>: suurenna/pienennä kuplaa -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X kuplassa</a:t>
            </a:r>
            <a:r>
              <a:rPr lang="fi-FI" sz="2000" dirty="0" smtClean="0"/>
              <a:t>: poista kupla 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vuorikuva kuplassa</a:t>
            </a:r>
            <a:r>
              <a:rPr lang="fi-FI" sz="2000" dirty="0" smtClean="0"/>
              <a:t>: ota kuva TAI valitse kuva rullalta 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kynä kuplassa</a:t>
            </a:r>
            <a:r>
              <a:rPr lang="fi-FI" sz="2000" dirty="0" smtClean="0"/>
              <a:t>: piirrä kuplaan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T kuplassa</a:t>
            </a:r>
            <a:r>
              <a:rPr lang="fi-FI" sz="2000" dirty="0" smtClean="0"/>
              <a:t>: kirjoita tekstiä 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suorakaide kuplassa</a:t>
            </a:r>
            <a:r>
              <a:rPr lang="fi-FI" sz="2000" dirty="0" smtClean="0"/>
              <a:t>: muuta kehyksen väriä </a:t>
            </a:r>
          </a:p>
          <a:p>
            <a:pPr lvl="3"/>
            <a:r>
              <a:rPr lang="fi-FI" sz="2000" dirty="0" smtClean="0"/>
              <a:t>•</a:t>
            </a:r>
            <a:r>
              <a:rPr lang="fi-FI" sz="2000" i="1" dirty="0" smtClean="0"/>
              <a:t>ympyrä kuplan ulkopuolella</a:t>
            </a:r>
            <a:r>
              <a:rPr lang="fi-FI" sz="2000" dirty="0" smtClean="0"/>
              <a:t>: yhdistyy seuraavaan kuplaan </a:t>
            </a:r>
          </a:p>
          <a:p>
            <a:pPr lvl="3"/>
            <a:r>
              <a:rPr lang="fi-FI" sz="2000" dirty="0" smtClean="0"/>
              <a:t>•LOPUKSI </a:t>
            </a:r>
            <a:r>
              <a:rPr lang="fi-FI" sz="2000" i="1" dirty="0" smtClean="0"/>
              <a:t>ratastyökalu</a:t>
            </a:r>
            <a:r>
              <a:rPr lang="fi-FI" sz="2000" dirty="0" smtClean="0"/>
              <a:t>:  </a:t>
            </a:r>
            <a:r>
              <a:rPr lang="fi-FI" sz="2000" dirty="0" err="1" smtClean="0"/>
              <a:t>Export-</a:t>
            </a:r>
            <a:r>
              <a:rPr lang="fi-FI" sz="2000" dirty="0" smtClean="0"/>
              <a:t>&gt; </a:t>
            </a:r>
            <a:r>
              <a:rPr lang="fi-FI" sz="2000" dirty="0" err="1" smtClean="0"/>
              <a:t>pdf</a:t>
            </a:r>
            <a:r>
              <a:rPr lang="fi-FI" sz="2000" dirty="0" smtClean="0"/>
              <a:t> (maksuversio) tai </a:t>
            </a:r>
          </a:p>
          <a:p>
            <a:pPr lvl="3"/>
            <a:r>
              <a:rPr lang="fi-FI" sz="2000" dirty="0" err="1" smtClean="0"/>
              <a:t>jpeg</a:t>
            </a:r>
            <a:r>
              <a:rPr lang="fi-FI" sz="2000" dirty="0" smtClean="0"/>
              <a:t> (josta esim. s-postiin)</a:t>
            </a:r>
          </a:p>
          <a:p>
            <a:pPr lvl="3"/>
            <a:endParaRPr lang="fi-FI" sz="2000" dirty="0" smtClean="0"/>
          </a:p>
          <a:p>
            <a:pPr lvl="3"/>
            <a:r>
              <a:rPr lang="fi-FI" sz="2000" dirty="0" smtClean="0"/>
              <a:t>https://www.youtube.com/watch?v=D624wGdcH14 </a:t>
            </a:r>
          </a:p>
          <a:p>
            <a:pPr lvl="3"/>
            <a:endParaRPr lang="fi-FI" sz="2000" dirty="0" smtClean="0"/>
          </a:p>
          <a:p>
            <a:pPr lvl="4"/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9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Monialaisista oppimiskokonaisuuksista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u="sng" dirty="0">
                <a:hlinkClick r:id="rId2"/>
              </a:rPr>
              <a:t>http://bit.ly/</a:t>
            </a:r>
            <a:r>
              <a:rPr lang="fi-FI" sz="2400" u="sng" dirty="0" smtClean="0">
                <a:hlinkClick r:id="rId2"/>
              </a:rPr>
              <a:t>monialaiset</a:t>
            </a:r>
            <a:endParaRPr lang="fi-FI" sz="2400" u="sng" dirty="0" smtClean="0"/>
          </a:p>
          <a:p>
            <a:pPr marL="457200" lvl="1" indent="0">
              <a:buNone/>
            </a:pPr>
            <a:r>
              <a:rPr lang="fi-FI" sz="2400" dirty="0" smtClean="0"/>
              <a:t>Juhannusmäen koulu 7-9</a:t>
            </a:r>
          </a:p>
          <a:p>
            <a:endParaRPr lang="fi-FI" sz="2400" u="sng" dirty="0"/>
          </a:p>
          <a:p>
            <a:r>
              <a:rPr lang="fi-FI" sz="2400" u="sng" dirty="0">
                <a:hlinkClick r:id="rId3"/>
              </a:rPr>
              <a:t>http://bit.ly/</a:t>
            </a:r>
            <a:r>
              <a:rPr lang="fi-FI" sz="2400" u="sng" dirty="0" smtClean="0">
                <a:hlinkClick r:id="rId3"/>
              </a:rPr>
              <a:t>1IJmqO1</a:t>
            </a:r>
            <a:endParaRPr lang="fi-FI" sz="2400" u="sng" dirty="0" smtClean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Savonlinnan normaalikoulu 1-9</a:t>
            </a:r>
          </a:p>
          <a:p>
            <a:endParaRPr lang="fi-FI" b="1" u="sng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86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344816" cy="92211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4900" dirty="0" smtClean="0"/>
              <a:t>OPStuki 2016 -TYÖPAJA 2 </a:t>
            </a:r>
            <a:endParaRPr lang="en-IE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42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E" sz="3000" b="1" dirty="0" err="1" smtClean="0"/>
              <a:t>Ohjelma</a:t>
            </a:r>
            <a:r>
              <a:rPr lang="en-IE" sz="3000" b="1" dirty="0" smtClean="0"/>
              <a:t>:</a:t>
            </a:r>
          </a:p>
          <a:p>
            <a:pPr>
              <a:buNone/>
            </a:pPr>
            <a:r>
              <a:rPr lang="fi-FI" sz="2200" dirty="0" smtClean="0"/>
              <a:t>9.00 - 9.30		</a:t>
            </a:r>
            <a:r>
              <a:rPr lang="fi-FI" sz="2200" dirty="0" err="1" smtClean="0"/>
              <a:t>Avin</a:t>
            </a:r>
            <a:r>
              <a:rPr lang="fi-FI" sz="2200" dirty="0" smtClean="0"/>
              <a:t> aamukahvit  </a:t>
            </a:r>
            <a:endParaRPr lang="fi-FI" sz="2200" dirty="0"/>
          </a:p>
          <a:p>
            <a:pPr>
              <a:buNone/>
            </a:pPr>
            <a:r>
              <a:rPr lang="fi-FI" sz="2200" dirty="0" smtClean="0"/>
              <a:t>9.30 - 10.00		Päivän tavoitteet, sisällöt, ohjelma ja 										ennakkotehtävät</a:t>
            </a:r>
            <a:endParaRPr lang="en-IE" sz="2200" dirty="0" smtClean="0"/>
          </a:p>
          <a:p>
            <a:pPr>
              <a:buNone/>
            </a:pPr>
            <a:r>
              <a:rPr lang="fi-FI" sz="2200" dirty="0" smtClean="0"/>
              <a:t>10.00 - 10.45		Opettajuus, oppimis- ja toimintaympäristöt sekä 							työtavat muutoksessa</a:t>
            </a:r>
            <a:endParaRPr lang="en-IE" sz="2200" dirty="0" smtClean="0"/>
          </a:p>
          <a:p>
            <a:pPr>
              <a:buNone/>
            </a:pPr>
            <a:r>
              <a:rPr lang="fi-FI" sz="2200" dirty="0" smtClean="0"/>
              <a:t>10.45 - 11.30		Eheyttäminen ja monialaiset oppimiskokonaisuudet</a:t>
            </a:r>
            <a:endParaRPr lang="en-IE" sz="2200" dirty="0" smtClean="0"/>
          </a:p>
          <a:p>
            <a:pPr>
              <a:buNone/>
            </a:pPr>
            <a:r>
              <a:rPr lang="fi-FI" sz="2200" dirty="0" smtClean="0"/>
              <a:t>11.30 – 12.00	Paikallispuheenvuorot</a:t>
            </a:r>
          </a:p>
          <a:p>
            <a:pPr>
              <a:buNone/>
            </a:pPr>
            <a:r>
              <a:rPr lang="fi-FI" sz="2200" dirty="0" smtClean="0"/>
              <a:t>12.00 - 13.00 	Lounas </a:t>
            </a:r>
            <a:r>
              <a:rPr lang="fi-FI" sz="2200" i="1" dirty="0" smtClean="0"/>
              <a:t>(</a:t>
            </a:r>
            <a:r>
              <a:rPr lang="fi-FI" sz="2200" i="1" dirty="0" err="1" smtClean="0"/>
              <a:t>omakustanteinen</a:t>
            </a:r>
            <a:r>
              <a:rPr lang="fi-FI" sz="2200" i="1" dirty="0" smtClean="0"/>
              <a:t>) </a:t>
            </a:r>
            <a:endParaRPr lang="en-IE" sz="2200" i="1" dirty="0" smtClean="0"/>
          </a:p>
          <a:p>
            <a:pPr>
              <a:buNone/>
            </a:pPr>
            <a:r>
              <a:rPr lang="fi-FI" sz="2200" dirty="0" smtClean="0"/>
              <a:t>13.00 – 14.15	Vuosiluokkakokonaisuudet ja oppiaineet    </a:t>
            </a:r>
            <a:endParaRPr lang="en-IE" sz="2200" dirty="0" smtClean="0"/>
          </a:p>
          <a:p>
            <a:pPr>
              <a:buNone/>
            </a:pPr>
            <a:r>
              <a:rPr lang="fi-FI" sz="2200" dirty="0" smtClean="0"/>
              <a:t>14.15 – 15.15	Ryhmätyöskentelyä*</a:t>
            </a:r>
          </a:p>
          <a:p>
            <a:pPr>
              <a:buNone/>
            </a:pPr>
            <a:r>
              <a:rPr lang="fi-FI" sz="2200" dirty="0" smtClean="0"/>
              <a:t>					Koonti</a:t>
            </a:r>
            <a:endParaRPr lang="fi-FI" sz="2200" dirty="0"/>
          </a:p>
          <a:p>
            <a:pPr>
              <a:buNone/>
            </a:pPr>
            <a:r>
              <a:rPr lang="fi-FI" sz="2200" dirty="0" smtClean="0"/>
              <a:t>15.30			Tilaisuus päättyy</a:t>
            </a:r>
          </a:p>
          <a:p>
            <a:pPr>
              <a:buNone/>
            </a:pPr>
            <a:r>
              <a:rPr lang="fi-FI" sz="2200" dirty="0" smtClean="0"/>
              <a:t> </a:t>
            </a:r>
            <a:endParaRPr lang="en-IE" sz="2200" dirty="0" smtClean="0"/>
          </a:p>
          <a:p>
            <a:pPr>
              <a:buNone/>
            </a:pPr>
            <a:r>
              <a:rPr lang="fi-FI" sz="2200" dirty="0" smtClean="0"/>
              <a:t>					*) Kahvitauko</a:t>
            </a:r>
            <a:endParaRPr lang="en-IE" sz="2200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Paikalliset puheenvuorot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 smtClean="0"/>
              <a:t>Prosessit näkyviksi, missä mennään?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19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VUOSILUOKKAKOKONAISUUDET JA OPPIAINEET</a:t>
            </a:r>
            <a:endParaRPr lang="fi-FI" dirty="0"/>
          </a:p>
        </p:txBody>
      </p:sp>
      <p:sp>
        <p:nvSpPr>
          <p:cNvPr id="12" name="Alaotsikko 11"/>
          <p:cNvSpPr>
            <a:spLocks noGrp="1"/>
          </p:cNvSpPr>
          <p:nvPr>
            <p:ph type="subTitle" idx="1"/>
          </p:nvPr>
        </p:nvSpPr>
        <p:spPr>
          <a:xfrm>
            <a:off x="1187624" y="3600450"/>
            <a:ext cx="6840760" cy="256485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Perusopetuksen opetussuunnitelman perusteet 2014:</a:t>
            </a:r>
          </a:p>
          <a:p>
            <a:r>
              <a:rPr lang="fi-FI" dirty="0" smtClean="0"/>
              <a:t>Luku 13 vuosiluokat 1–2</a:t>
            </a:r>
          </a:p>
          <a:p>
            <a:r>
              <a:rPr lang="fi-FI" dirty="0" smtClean="0"/>
              <a:t>Luku 14 vuosiluokat 3–6</a:t>
            </a:r>
          </a:p>
          <a:p>
            <a:r>
              <a:rPr lang="fi-FI" dirty="0" smtClean="0"/>
              <a:t>Luku 15 vuosiluokat 7–9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VUOSILUOKKAKOKONAISUUDET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891683"/>
          </a:xfrm>
        </p:spPr>
        <p:txBody>
          <a:bodyPr>
            <a:normAutofit/>
          </a:bodyPr>
          <a:lstStyle/>
          <a:p>
            <a:r>
              <a:rPr lang="fi-FI" sz="2800" dirty="0" smtClean="0"/>
              <a:t>Perusopetuksen kullakin vuosiluokkakokonaisuudella on yhteisten tehtävien lisäksi </a:t>
            </a:r>
            <a:r>
              <a:rPr lang="fi-FI" sz="2800" b="1" dirty="0" smtClean="0">
                <a:solidFill>
                  <a:srgbClr val="0070C0"/>
                </a:solidFill>
              </a:rPr>
              <a:t>oma erityinen tehtävänsä</a:t>
            </a:r>
            <a:r>
              <a:rPr lang="fi-FI" sz="2800" dirty="0" smtClean="0"/>
              <a:t>. </a:t>
            </a:r>
          </a:p>
          <a:p>
            <a:r>
              <a:rPr lang="fi-FI" sz="2800" dirty="0" smtClean="0"/>
              <a:t>Sen hoitaminen edellyttää oppilaiden ikäkauden ja kehitysvaiheen huomioonottamista sekä huolenpitoa oppilaiden sujuvista ja turvallisista siirtymistä </a:t>
            </a:r>
            <a:r>
              <a:rPr lang="fi-FI" sz="2800" b="1" dirty="0" smtClean="0">
                <a:solidFill>
                  <a:srgbClr val="0070C0"/>
                </a:solidFill>
              </a:rPr>
              <a:t>koulupolun nivelvaiheissa</a:t>
            </a:r>
            <a:r>
              <a:rPr lang="fi-FI" sz="2800" dirty="0" smtClean="0"/>
              <a:t>.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62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257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LUKU 13: OPETUS VUOSILUOKILLA 1–2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052736"/>
            <a:ext cx="8553128" cy="567445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i-FI" sz="8000" b="1" dirty="0" smtClean="0"/>
              <a:t>13.1. Siirtymä esiopetuksesta perusopetukseen sekä vuosiluokkien 1-2 tehtävä</a:t>
            </a:r>
          </a:p>
          <a:p>
            <a:pPr>
              <a:buNone/>
            </a:pPr>
            <a:r>
              <a:rPr lang="fi-FI" sz="8000" dirty="0" smtClean="0"/>
              <a:t>	</a:t>
            </a:r>
            <a:r>
              <a:rPr lang="fi-FI" sz="8000" i="1" dirty="0" smtClean="0"/>
              <a:t>Siirtymä esiopetuksesta perusopetukseen</a:t>
            </a:r>
          </a:p>
          <a:p>
            <a:pPr>
              <a:buNone/>
            </a:pPr>
            <a:r>
              <a:rPr lang="fi-FI" sz="8000" i="1" dirty="0" smtClean="0"/>
              <a:t>	Vuosiluokat 1-2</a:t>
            </a:r>
            <a:r>
              <a:rPr lang="fi-FI" sz="8000" b="1" i="1" dirty="0" smtClean="0">
                <a:solidFill>
                  <a:srgbClr val="0070C0"/>
                </a:solidFill>
              </a:rPr>
              <a:t>: </a:t>
            </a:r>
            <a:r>
              <a:rPr lang="fi-FI" sz="8000" b="1" i="1" u="sng" dirty="0" smtClean="0">
                <a:solidFill>
                  <a:srgbClr val="0070C0"/>
                </a:solidFill>
              </a:rPr>
              <a:t>Koululaiseksi kasvaminen</a:t>
            </a:r>
          </a:p>
          <a:p>
            <a:pPr>
              <a:buNone/>
            </a:pPr>
            <a:r>
              <a:rPr lang="fi-FI" sz="8000" i="1" dirty="0" smtClean="0"/>
              <a:t>	Vuosiluokkien 2 ja 3 välinen siirtymävaihe *</a:t>
            </a:r>
          </a:p>
          <a:p>
            <a:pPr>
              <a:buNone/>
            </a:pPr>
            <a:r>
              <a:rPr lang="fi-FI" sz="8000" b="1" dirty="0" smtClean="0"/>
              <a:t>13.2. Laaja-alainen osaaminen vuosiluokilla 1-2</a:t>
            </a:r>
          </a:p>
          <a:p>
            <a:pPr>
              <a:buNone/>
            </a:pPr>
            <a:r>
              <a:rPr lang="fi-FI" sz="8000" dirty="0" smtClean="0"/>
              <a:t>	</a:t>
            </a:r>
            <a:r>
              <a:rPr lang="fi-FI" sz="8000" b="1" i="1" dirty="0" smtClean="0">
                <a:solidFill>
                  <a:srgbClr val="0070C0"/>
                </a:solidFill>
              </a:rPr>
              <a:t>Ajattelu ja oppimaan oppiminen</a:t>
            </a:r>
            <a:r>
              <a:rPr lang="fi-FI" sz="8000" b="1" i="1" dirty="0" smtClean="0"/>
              <a:t> </a:t>
            </a:r>
            <a:r>
              <a:rPr lang="fi-FI" sz="8000" i="1" dirty="0" smtClean="0"/>
              <a:t>(L1)</a:t>
            </a:r>
          </a:p>
          <a:p>
            <a:pPr>
              <a:buNone/>
            </a:pPr>
            <a:r>
              <a:rPr lang="fi-FI" sz="8000" i="1" dirty="0" smtClean="0"/>
              <a:t>	</a:t>
            </a:r>
            <a:r>
              <a:rPr lang="fi-FI" sz="8000" b="1" i="1" dirty="0" smtClean="0">
                <a:solidFill>
                  <a:srgbClr val="0070C0"/>
                </a:solidFill>
              </a:rPr>
              <a:t>Kulttuurinen osaaminen, vuorovaikutus ja ilmaisu </a:t>
            </a:r>
            <a:r>
              <a:rPr lang="fi-FI" sz="8000" i="1" dirty="0" smtClean="0"/>
              <a:t>(L2)</a:t>
            </a:r>
          </a:p>
          <a:p>
            <a:pPr>
              <a:buNone/>
            </a:pPr>
            <a:r>
              <a:rPr lang="fi-FI" sz="8000" i="1" dirty="0" smtClean="0"/>
              <a:t>	</a:t>
            </a:r>
            <a:r>
              <a:rPr lang="fi-FI" sz="8000" b="1" i="1" dirty="0" smtClean="0">
                <a:solidFill>
                  <a:srgbClr val="0070C0"/>
                </a:solidFill>
              </a:rPr>
              <a:t>Itsestä huolehtiminen ja arjen taidot </a:t>
            </a:r>
            <a:r>
              <a:rPr lang="fi-FI" sz="8000" i="1" dirty="0" smtClean="0"/>
              <a:t>(L3)</a:t>
            </a:r>
          </a:p>
          <a:p>
            <a:pPr>
              <a:buNone/>
            </a:pPr>
            <a:r>
              <a:rPr lang="fi-FI" sz="8000" i="1" dirty="0" smtClean="0"/>
              <a:t>	</a:t>
            </a:r>
            <a:r>
              <a:rPr lang="fi-FI" sz="8000" b="1" i="1" dirty="0" smtClean="0">
                <a:solidFill>
                  <a:srgbClr val="0070C0"/>
                </a:solidFill>
              </a:rPr>
              <a:t>Monilukutaito</a:t>
            </a:r>
            <a:r>
              <a:rPr lang="fi-FI" sz="8000" i="1" dirty="0" smtClean="0"/>
              <a:t> (L4)</a:t>
            </a:r>
          </a:p>
          <a:p>
            <a:pPr>
              <a:buNone/>
            </a:pPr>
            <a:r>
              <a:rPr lang="fi-FI" sz="8000" i="1" dirty="0" smtClean="0"/>
              <a:t>	</a:t>
            </a:r>
            <a:r>
              <a:rPr lang="fi-FI" sz="8000" b="1" i="1" dirty="0" smtClean="0">
                <a:solidFill>
                  <a:srgbClr val="0070C0"/>
                </a:solidFill>
              </a:rPr>
              <a:t>Tieto- ja viestintäteknologinen osaaminen </a:t>
            </a:r>
            <a:r>
              <a:rPr lang="fi-FI" sz="8000" i="1" dirty="0" smtClean="0"/>
              <a:t>(L5)</a:t>
            </a:r>
          </a:p>
          <a:p>
            <a:pPr>
              <a:buNone/>
            </a:pPr>
            <a:r>
              <a:rPr lang="fi-FI" sz="8000" i="1" dirty="0" smtClean="0"/>
              <a:t>	</a:t>
            </a:r>
            <a:r>
              <a:rPr lang="fi-FI" sz="8000" b="1" i="1" dirty="0" smtClean="0">
                <a:solidFill>
                  <a:srgbClr val="0070C0"/>
                </a:solidFill>
              </a:rPr>
              <a:t>Työelämätaidot ja yrittäjyys </a:t>
            </a:r>
            <a:r>
              <a:rPr lang="fi-FI" sz="8000" i="1" dirty="0" smtClean="0"/>
              <a:t>(L6)</a:t>
            </a:r>
          </a:p>
          <a:p>
            <a:pPr>
              <a:buNone/>
            </a:pPr>
            <a:r>
              <a:rPr lang="fi-FI" sz="8000" i="1" dirty="0" smtClean="0"/>
              <a:t>	</a:t>
            </a:r>
            <a:r>
              <a:rPr lang="fi-FI" sz="8000" b="1" i="1" dirty="0" smtClean="0">
                <a:solidFill>
                  <a:srgbClr val="0070C0"/>
                </a:solidFill>
              </a:rPr>
              <a:t>Osallistuminen, vaikuttaminen ja kestävän tulevaisuuden rakentaminen </a:t>
            </a:r>
            <a:r>
              <a:rPr lang="fi-FI" sz="8000" i="1" dirty="0" smtClean="0"/>
              <a:t>(L7)</a:t>
            </a:r>
          </a:p>
          <a:p>
            <a:pPr>
              <a:buNone/>
            </a:pPr>
            <a:r>
              <a:rPr lang="fi-FI" sz="8000" b="1" dirty="0" smtClean="0"/>
              <a:t>13.3. Paikallisesti päätettävät asiat</a:t>
            </a:r>
          </a:p>
          <a:p>
            <a:pPr>
              <a:buNone/>
            </a:pPr>
            <a:r>
              <a:rPr lang="fi-FI" sz="8000" i="1" dirty="0" smtClean="0"/>
              <a:t>	Opetuksen järjestäjä </a:t>
            </a:r>
            <a:r>
              <a:rPr lang="fi-FI" sz="8000" b="1" i="1" dirty="0" smtClean="0">
                <a:solidFill>
                  <a:srgbClr val="0070C0"/>
                </a:solidFill>
              </a:rPr>
              <a:t>päättää ja kuvaa </a:t>
            </a:r>
            <a:r>
              <a:rPr lang="fi-FI" sz="8000" i="1" dirty="0" smtClean="0"/>
              <a:t>opetussuunnitelmassa </a:t>
            </a:r>
            <a:r>
              <a:rPr lang="fi-FI" sz="8000" i="1" u="sng" dirty="0" smtClean="0"/>
              <a:t>(ks. s. 104)</a:t>
            </a:r>
          </a:p>
          <a:p>
            <a:pPr>
              <a:buNone/>
            </a:pPr>
            <a:r>
              <a:rPr lang="fi-FI" sz="8000" b="1" dirty="0" smtClean="0"/>
              <a:t>13.4. Oppiaineet vuosiluokilla 1-2</a:t>
            </a:r>
          </a:p>
          <a:p>
            <a:pPr>
              <a:buNone/>
            </a:pPr>
            <a:r>
              <a:rPr lang="fi-FI" sz="5500" i="1" dirty="0" smtClean="0"/>
              <a:t>	</a:t>
            </a:r>
          </a:p>
          <a:p>
            <a:pPr>
              <a:buNone/>
            </a:pPr>
            <a:r>
              <a:rPr lang="fi-FI" sz="5500" dirty="0" smtClean="0"/>
              <a:t>						*) Lain edellyttämä erityisen tuen päätöksen tarkistaminen tehdään </a:t>
            </a:r>
          </a:p>
          <a:p>
            <a:pPr>
              <a:buNone/>
            </a:pPr>
            <a:r>
              <a:rPr lang="fi-FI" sz="5500" dirty="0" smtClean="0"/>
              <a:t>						ennen kolmannen vuosiluokan opintojen alkamista.</a:t>
            </a:r>
          </a:p>
          <a:p>
            <a:pPr>
              <a:buNone/>
            </a:pPr>
            <a:endParaRPr lang="fi-FI" i="1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	</a:t>
            </a:r>
            <a:endParaRPr lang="fi-FI" sz="1800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LUKU 14: OPETUS VUOSILUOKILLA 3-6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53044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i-FI" b="1" dirty="0" smtClean="0"/>
              <a:t>14.1. Vuosiluokkien 2 ja 3 välinen siirtymävaihe ja vuosiluokkien 3-6 tehtävä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i="1" dirty="0" smtClean="0"/>
              <a:t>Vuosiluokkien 2 ja 3 välinen siirtymävaihe *</a:t>
            </a:r>
          </a:p>
          <a:p>
            <a:pPr>
              <a:buNone/>
            </a:pPr>
            <a:r>
              <a:rPr lang="fi-FI" i="1" dirty="0" smtClean="0"/>
              <a:t>	Vuosiluokat 3-6</a:t>
            </a:r>
            <a:r>
              <a:rPr lang="fi-FI" b="1" i="1" dirty="0" smtClean="0"/>
              <a:t>:</a:t>
            </a:r>
            <a:r>
              <a:rPr lang="fi-FI" b="1" i="1" dirty="0" smtClean="0">
                <a:solidFill>
                  <a:srgbClr val="0070C0"/>
                </a:solidFill>
              </a:rPr>
              <a:t> </a:t>
            </a:r>
            <a:r>
              <a:rPr lang="fi-FI" b="1" i="1" u="sng" dirty="0" smtClean="0">
                <a:solidFill>
                  <a:srgbClr val="0070C0"/>
                </a:solidFill>
              </a:rPr>
              <a:t>Oppijana kehittyminen</a:t>
            </a:r>
          </a:p>
          <a:p>
            <a:pPr>
              <a:buNone/>
            </a:pPr>
            <a:r>
              <a:rPr lang="fi-FI" i="1" dirty="0" smtClean="0"/>
              <a:t>	Vuosiluokkien 6 ja 7 välinen siirtymävaihe *</a:t>
            </a:r>
          </a:p>
          <a:p>
            <a:pPr>
              <a:buNone/>
            </a:pPr>
            <a:r>
              <a:rPr lang="fi-FI" b="1" dirty="0" smtClean="0"/>
              <a:t>14.2. Laaja-alainen osaaminen vuosiluokilla 3-6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b="1" i="1" dirty="0" smtClean="0">
                <a:solidFill>
                  <a:srgbClr val="0070C0"/>
                </a:solidFill>
              </a:rPr>
              <a:t>Ajattelu ja oppimaan oppiminen </a:t>
            </a:r>
            <a:r>
              <a:rPr lang="fi-FI" i="1" dirty="0" smtClean="0"/>
              <a:t>(L1)</a:t>
            </a:r>
          </a:p>
          <a:p>
            <a:pPr>
              <a:buNone/>
            </a:pPr>
            <a:r>
              <a:rPr lang="fi-FI" i="1" dirty="0" smtClean="0"/>
              <a:t>	</a:t>
            </a:r>
            <a:r>
              <a:rPr lang="fi-FI" b="1" i="1" dirty="0" smtClean="0">
                <a:solidFill>
                  <a:srgbClr val="0070C0"/>
                </a:solidFill>
              </a:rPr>
              <a:t>Kulttuurinen osaaminen, vuorovaikutus ja ilmaisu </a:t>
            </a:r>
            <a:r>
              <a:rPr lang="fi-FI" i="1" dirty="0" smtClean="0"/>
              <a:t>(L2)</a:t>
            </a:r>
          </a:p>
          <a:p>
            <a:pPr>
              <a:buNone/>
            </a:pPr>
            <a:r>
              <a:rPr lang="fi-FI" i="1" dirty="0" smtClean="0"/>
              <a:t>	</a:t>
            </a:r>
            <a:r>
              <a:rPr lang="fi-FI" b="1" i="1" dirty="0" smtClean="0">
                <a:solidFill>
                  <a:srgbClr val="0070C0"/>
                </a:solidFill>
              </a:rPr>
              <a:t>Itsestä huolehtiminen ja arjen taidot </a:t>
            </a:r>
            <a:r>
              <a:rPr lang="fi-FI" dirty="0" smtClean="0"/>
              <a:t>(</a:t>
            </a:r>
            <a:r>
              <a:rPr lang="fi-FI" i="1" dirty="0" smtClean="0"/>
              <a:t>L3)</a:t>
            </a:r>
          </a:p>
          <a:p>
            <a:pPr>
              <a:buNone/>
            </a:pPr>
            <a:r>
              <a:rPr lang="fi-FI" i="1" dirty="0" smtClean="0"/>
              <a:t>	</a:t>
            </a:r>
            <a:r>
              <a:rPr lang="fi-FI" b="1" i="1" dirty="0" smtClean="0">
                <a:solidFill>
                  <a:srgbClr val="0070C0"/>
                </a:solidFill>
              </a:rPr>
              <a:t>Monilukutaito</a:t>
            </a:r>
            <a:r>
              <a:rPr lang="fi-FI" i="1" dirty="0" smtClean="0"/>
              <a:t> (L4)</a:t>
            </a:r>
          </a:p>
          <a:p>
            <a:pPr>
              <a:buNone/>
            </a:pPr>
            <a:r>
              <a:rPr lang="fi-FI" i="1" dirty="0" smtClean="0"/>
              <a:t>	</a:t>
            </a:r>
            <a:r>
              <a:rPr lang="fi-FI" b="1" i="1" dirty="0" smtClean="0">
                <a:solidFill>
                  <a:srgbClr val="0070C0"/>
                </a:solidFill>
              </a:rPr>
              <a:t>Tieto- ja viestintäteknologinen osaaminen</a:t>
            </a:r>
            <a:r>
              <a:rPr lang="fi-FI" i="1" dirty="0" smtClean="0"/>
              <a:t> (L5)</a:t>
            </a:r>
          </a:p>
          <a:p>
            <a:pPr>
              <a:buNone/>
            </a:pPr>
            <a:r>
              <a:rPr lang="fi-FI" i="1" dirty="0" smtClean="0"/>
              <a:t>	</a:t>
            </a:r>
            <a:r>
              <a:rPr lang="fi-FI" b="1" i="1" dirty="0" smtClean="0">
                <a:solidFill>
                  <a:srgbClr val="0070C0"/>
                </a:solidFill>
              </a:rPr>
              <a:t>Työelämätaidot ja yrittäjyys </a:t>
            </a:r>
            <a:r>
              <a:rPr lang="fi-FI" i="1" dirty="0" smtClean="0"/>
              <a:t>(L6)</a:t>
            </a:r>
          </a:p>
          <a:p>
            <a:pPr>
              <a:buNone/>
            </a:pPr>
            <a:r>
              <a:rPr lang="fi-FI" i="1" dirty="0" smtClean="0"/>
              <a:t>	</a:t>
            </a:r>
            <a:r>
              <a:rPr lang="fi-FI" b="1" i="1" dirty="0" smtClean="0">
                <a:solidFill>
                  <a:srgbClr val="0070C0"/>
                </a:solidFill>
              </a:rPr>
              <a:t>Osallistuminen, vaikuttaminen ja kestävän tulevaisuuden rakentaminen </a:t>
            </a:r>
            <a:r>
              <a:rPr lang="fi-FI" i="1" dirty="0" smtClean="0"/>
              <a:t>(L7)</a:t>
            </a:r>
          </a:p>
          <a:p>
            <a:pPr>
              <a:buNone/>
            </a:pPr>
            <a:r>
              <a:rPr lang="fi-FI" b="1" dirty="0" smtClean="0"/>
              <a:t>14.3. Paikallisesti päätettävät asiat</a:t>
            </a:r>
          </a:p>
          <a:p>
            <a:pPr>
              <a:buNone/>
            </a:pPr>
            <a:r>
              <a:rPr lang="fi-FI" i="1" dirty="0" smtClean="0"/>
              <a:t>	Opetuksen järjestäjä </a:t>
            </a:r>
            <a:r>
              <a:rPr lang="fi-FI" b="1" i="1" dirty="0" smtClean="0">
                <a:solidFill>
                  <a:srgbClr val="0070C0"/>
                </a:solidFill>
              </a:rPr>
              <a:t>päättää ja kuvaa </a:t>
            </a:r>
            <a:r>
              <a:rPr lang="fi-FI" i="1" dirty="0" smtClean="0"/>
              <a:t>opetussuunnitelmassa </a:t>
            </a:r>
            <a:r>
              <a:rPr lang="fi-FI" i="1" u="sng" dirty="0" smtClean="0"/>
              <a:t>(ks. s. 166-167)</a:t>
            </a:r>
          </a:p>
          <a:p>
            <a:pPr>
              <a:buNone/>
            </a:pPr>
            <a:r>
              <a:rPr lang="fi-FI" b="1" dirty="0" smtClean="0"/>
              <a:t>14.4. Oppiaineet vuosiluokilla 3-6</a:t>
            </a:r>
          </a:p>
          <a:p>
            <a:pPr>
              <a:buNone/>
            </a:pPr>
            <a:endParaRPr lang="fi-FI" sz="1800" dirty="0" smtClean="0"/>
          </a:p>
          <a:p>
            <a:pPr>
              <a:buNone/>
            </a:pPr>
            <a:r>
              <a:rPr lang="fi-FI" dirty="0" smtClean="0"/>
              <a:t>					</a:t>
            </a:r>
            <a:r>
              <a:rPr lang="fi-FI" sz="2600" dirty="0" smtClean="0"/>
              <a:t>*)Lain edellyttämä erityisen tuen päätöksen tarkistaminen tehdään </a:t>
            </a:r>
          </a:p>
          <a:p>
            <a:pPr>
              <a:buNone/>
            </a:pPr>
            <a:r>
              <a:rPr lang="fi-FI" sz="2600" dirty="0" smtClean="0"/>
              <a:t>					ennen seitsemännelle luokalle siirtymistä.</a:t>
            </a:r>
            <a:endParaRPr lang="fi-FI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64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LUKU 14: OPETUS VUOSILUOKILLA 7–9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6024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sz="2400" b="1" dirty="0" smtClean="0"/>
              <a:t>15.1. Vuosiluokkien 6 ja 7 välinen siirtymävaihe sekä vuosiluokkien 7-9 tehtävä</a:t>
            </a:r>
          </a:p>
          <a:p>
            <a:pPr>
              <a:buNone/>
            </a:pPr>
            <a:r>
              <a:rPr lang="fi-FI" sz="2400" dirty="0" smtClean="0"/>
              <a:t>	</a:t>
            </a:r>
            <a:r>
              <a:rPr lang="fi-FI" sz="2400" i="1" dirty="0" smtClean="0"/>
              <a:t>Vuosiluokkien 6 ja 7 välinen siirtymävaihe *</a:t>
            </a:r>
          </a:p>
          <a:p>
            <a:pPr>
              <a:buNone/>
            </a:pPr>
            <a:r>
              <a:rPr lang="fi-FI" sz="2400" i="1" dirty="0" smtClean="0"/>
              <a:t>	Vuosiluokat 7-9</a:t>
            </a:r>
            <a:r>
              <a:rPr lang="fi-FI" sz="2400" b="1" i="1" dirty="0" smtClean="0"/>
              <a:t>:</a:t>
            </a:r>
            <a:r>
              <a:rPr lang="fi-FI" sz="2400" b="1" i="1" dirty="0" smtClean="0">
                <a:solidFill>
                  <a:srgbClr val="0070C0"/>
                </a:solidFill>
              </a:rPr>
              <a:t> </a:t>
            </a:r>
            <a:r>
              <a:rPr lang="fi-FI" sz="2400" b="1" i="1" u="sng" dirty="0" smtClean="0">
                <a:solidFill>
                  <a:srgbClr val="0070C0"/>
                </a:solidFill>
              </a:rPr>
              <a:t>Yhteisön jäsenenä kasvaminen</a:t>
            </a:r>
          </a:p>
          <a:p>
            <a:pPr>
              <a:buNone/>
            </a:pPr>
            <a:r>
              <a:rPr lang="fi-FI" sz="2400" i="1" dirty="0" smtClean="0"/>
              <a:t>	Perusopetuksen päättäminen ja seuraavaan koulutusvaiheeseen siirtyminen</a:t>
            </a:r>
          </a:p>
          <a:p>
            <a:pPr>
              <a:buNone/>
            </a:pPr>
            <a:r>
              <a:rPr lang="fi-FI" sz="2400" b="1" dirty="0" smtClean="0"/>
              <a:t>15.2. Laaja-alainen osaaminen vuosiluokilla 7-9</a:t>
            </a:r>
          </a:p>
          <a:p>
            <a:pPr>
              <a:buNone/>
            </a:pPr>
            <a:r>
              <a:rPr lang="fi-FI" sz="2400" dirty="0" smtClean="0"/>
              <a:t>	</a:t>
            </a:r>
            <a:r>
              <a:rPr lang="fi-FI" sz="2000" b="1" i="1" dirty="0" smtClean="0">
                <a:solidFill>
                  <a:srgbClr val="0070C0"/>
                </a:solidFill>
              </a:rPr>
              <a:t>Ajattelu ja oppimaan oppiminen </a:t>
            </a:r>
            <a:r>
              <a:rPr lang="fi-FI" sz="2000" i="1" dirty="0" smtClean="0"/>
              <a:t>(L1)</a:t>
            </a:r>
          </a:p>
          <a:p>
            <a:pPr>
              <a:buNone/>
            </a:pPr>
            <a:r>
              <a:rPr lang="fi-FI" sz="2000" i="1" dirty="0" smtClean="0"/>
              <a:t>	</a:t>
            </a:r>
            <a:r>
              <a:rPr lang="fi-FI" sz="2000" b="1" i="1" dirty="0" smtClean="0">
                <a:solidFill>
                  <a:srgbClr val="0070C0"/>
                </a:solidFill>
              </a:rPr>
              <a:t>Kulttuurinen osaaminen, vuorovaikutus ja ilmaisu </a:t>
            </a:r>
            <a:r>
              <a:rPr lang="fi-FI" sz="2000" i="1" dirty="0" smtClean="0"/>
              <a:t>(L2)</a:t>
            </a:r>
          </a:p>
          <a:p>
            <a:pPr>
              <a:buNone/>
            </a:pPr>
            <a:r>
              <a:rPr lang="fi-FI" sz="2000" i="1" dirty="0" smtClean="0"/>
              <a:t>	</a:t>
            </a:r>
            <a:r>
              <a:rPr lang="fi-FI" sz="2000" b="1" i="1" dirty="0" smtClean="0">
                <a:solidFill>
                  <a:srgbClr val="0070C0"/>
                </a:solidFill>
              </a:rPr>
              <a:t>Itsestä huolehtiminen ja arjen taidot </a:t>
            </a:r>
            <a:r>
              <a:rPr lang="fi-FI" sz="2000" i="1" dirty="0" smtClean="0"/>
              <a:t>(L3)</a:t>
            </a:r>
          </a:p>
          <a:p>
            <a:pPr>
              <a:buNone/>
            </a:pPr>
            <a:r>
              <a:rPr lang="fi-FI" sz="2000" i="1" dirty="0" smtClean="0"/>
              <a:t>	</a:t>
            </a:r>
            <a:r>
              <a:rPr lang="fi-FI" sz="2000" b="1" i="1" dirty="0" smtClean="0">
                <a:solidFill>
                  <a:srgbClr val="0070C0"/>
                </a:solidFill>
              </a:rPr>
              <a:t>Monilukutaito</a:t>
            </a:r>
            <a:r>
              <a:rPr lang="fi-FI" sz="2000" i="1" dirty="0" smtClean="0"/>
              <a:t> (L4)</a:t>
            </a:r>
          </a:p>
          <a:p>
            <a:pPr>
              <a:buNone/>
            </a:pPr>
            <a:r>
              <a:rPr lang="fi-FI" sz="2000" i="1" dirty="0" smtClean="0"/>
              <a:t>	</a:t>
            </a:r>
            <a:r>
              <a:rPr lang="fi-FI" sz="2000" b="1" i="1" dirty="0" smtClean="0">
                <a:solidFill>
                  <a:srgbClr val="0070C0"/>
                </a:solidFill>
              </a:rPr>
              <a:t>Tieto- ja viestintäteknologinen osaaminen</a:t>
            </a:r>
            <a:r>
              <a:rPr lang="fi-FI" sz="2000" i="1" dirty="0" smtClean="0"/>
              <a:t> (L5)</a:t>
            </a:r>
          </a:p>
          <a:p>
            <a:pPr>
              <a:buNone/>
            </a:pPr>
            <a:r>
              <a:rPr lang="fi-FI" sz="2000" i="1" dirty="0" smtClean="0"/>
              <a:t>	</a:t>
            </a:r>
            <a:r>
              <a:rPr lang="fi-FI" sz="2000" b="1" i="1" dirty="0" smtClean="0">
                <a:solidFill>
                  <a:srgbClr val="0070C0"/>
                </a:solidFill>
              </a:rPr>
              <a:t>Työelämätaidot ja yrittäjyys </a:t>
            </a:r>
            <a:r>
              <a:rPr lang="fi-FI" sz="2000" i="1" dirty="0" smtClean="0"/>
              <a:t>(L6)</a:t>
            </a:r>
          </a:p>
          <a:p>
            <a:pPr>
              <a:buNone/>
            </a:pPr>
            <a:r>
              <a:rPr lang="fi-FI" sz="2000" i="1" dirty="0" smtClean="0"/>
              <a:t>	</a:t>
            </a:r>
            <a:r>
              <a:rPr lang="fi-FI" sz="2000" b="1" i="1" dirty="0" smtClean="0">
                <a:solidFill>
                  <a:srgbClr val="0070C0"/>
                </a:solidFill>
              </a:rPr>
              <a:t>Osallistuminen, vaikuttaminen ja kestävän tulevaisuuden rakentaminen </a:t>
            </a:r>
            <a:r>
              <a:rPr lang="fi-FI" sz="2000" i="1" dirty="0" smtClean="0"/>
              <a:t>(L7)</a:t>
            </a:r>
          </a:p>
          <a:p>
            <a:pPr>
              <a:buNone/>
            </a:pPr>
            <a:r>
              <a:rPr lang="fi-FI" sz="2400" b="1" dirty="0" smtClean="0"/>
              <a:t>15.3. Paikallisesti päätettävät asiat</a:t>
            </a:r>
          </a:p>
          <a:p>
            <a:pPr>
              <a:buNone/>
            </a:pPr>
            <a:r>
              <a:rPr lang="fi-FI" sz="2400" i="1" dirty="0" smtClean="0"/>
              <a:t>	Opetuksen järjestäjä </a:t>
            </a:r>
            <a:r>
              <a:rPr lang="fi-FI" sz="2400" b="1" i="1" dirty="0" smtClean="0">
                <a:solidFill>
                  <a:srgbClr val="0070C0"/>
                </a:solidFill>
              </a:rPr>
              <a:t>päättää ja kuvaa </a:t>
            </a:r>
            <a:r>
              <a:rPr lang="fi-FI" sz="2400" i="1" dirty="0" smtClean="0"/>
              <a:t>opetussuunnitelmassa </a:t>
            </a:r>
            <a:r>
              <a:rPr lang="fi-FI" sz="2400" i="1" u="sng" dirty="0" smtClean="0"/>
              <a:t>(ks. s. 319)</a:t>
            </a:r>
          </a:p>
          <a:p>
            <a:pPr>
              <a:buNone/>
            </a:pPr>
            <a:r>
              <a:rPr lang="fi-FI" sz="2400" b="1" dirty="0" smtClean="0"/>
              <a:t>15.4. Oppiaineet vuosiluokilla 7-9</a:t>
            </a:r>
          </a:p>
          <a:p>
            <a:pPr>
              <a:buNone/>
            </a:pPr>
            <a:endParaRPr lang="fi-FI" sz="1100" dirty="0" smtClean="0"/>
          </a:p>
          <a:p>
            <a:pPr>
              <a:buNone/>
            </a:pPr>
            <a:r>
              <a:rPr lang="fi-FI" sz="1800" dirty="0" smtClean="0"/>
              <a:t>				*)Lain edellyttämä erityisen tuen päätöksen tarkistaminen tehdään </a:t>
            </a:r>
          </a:p>
          <a:p>
            <a:pPr>
              <a:buNone/>
            </a:pPr>
            <a:r>
              <a:rPr lang="fi-FI" sz="1800" dirty="0" smtClean="0"/>
              <a:t>				ennen seitsemännelle luokalle siirtymistä.</a:t>
            </a:r>
          </a:p>
          <a:p>
            <a:pPr>
              <a:buNone/>
            </a:pPr>
            <a:endParaRPr lang="fi-FI" sz="1800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OPPIAINEISTA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66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MITEN PAIKALLINEN TIEKARTTA TUKEE OPPIAINEKOHTAISTA TYÖTÄ?</a:t>
            </a:r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284984"/>
            <a:ext cx="2664296" cy="129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2020778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E" sz="2000" dirty="0" smtClean="0">
              <a:hlinkClick r:id="rId3"/>
            </a:endParaRPr>
          </a:p>
          <a:p>
            <a:pPr algn="ctr"/>
            <a:r>
              <a:rPr lang="en-IE" sz="2000" dirty="0" smtClean="0">
                <a:hlinkClick r:id="rId3"/>
              </a:rPr>
              <a:t>http</a:t>
            </a:r>
            <a:r>
              <a:rPr lang="en-IE" sz="2000" dirty="0">
                <a:hlinkClick r:id="rId3"/>
              </a:rPr>
              <a:t>://</a:t>
            </a:r>
            <a:r>
              <a:rPr lang="en-IE" sz="2000" dirty="0" smtClean="0">
                <a:hlinkClick r:id="rId3"/>
              </a:rPr>
              <a:t>www.oph.fi/ops2016/tiekartta</a:t>
            </a:r>
          </a:p>
          <a:p>
            <a:endParaRPr lang="en-IE" sz="2000" dirty="0">
              <a:hlinkClick r:id="rId3"/>
            </a:endParaRPr>
          </a:p>
          <a:p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96336" y="6407750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67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i-FI" dirty="0" smtClean="0"/>
              <a:t>OPPIAINEET JA OPS 2016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7496336" y="6407750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66298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Opetussuunnitelman perusteiden 22.12.2014 lukujen 13, 14 ja 15 oppiaineosuuksien rakenne vuosiluokittain 1-2, 3-6 ja 7-9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63277"/>
            <a:ext cx="754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68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3838" cy="1071570"/>
          </a:xfrm>
        </p:spPr>
        <p:txBody>
          <a:bodyPr/>
          <a:lstStyle/>
          <a:p>
            <a:r>
              <a:rPr lang="fi-FI" dirty="0" smtClean="0"/>
              <a:t>OPPIAINEIDEN OPETUS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Lähtökohtana Valtioneuvoston asetuksen (422/2012) 3§ ja sen perustelut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Opetuksella rakennetaan laajaa yleissivistystä ja tuetaan oppilaiden maailmankuvan avartumista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Huolehditaan sekä eri tiedonalojen tavoitteista että yleisemmistä läpileikkaavista tavoitteista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Tavoitteena on, että oppilaalle rakentuu mielekkäitä, eheyttäviä oppimiskokonaisuuksia, jotka toteutuvat oppiaineiden yhteistyönä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tx2"/>
                </a:solidFill>
              </a:rPr>
              <a:t>Opetuksen tulee perustua tieteelliseen </a:t>
            </a:r>
            <a:r>
              <a:rPr lang="fi-FI" b="1" dirty="0" smtClean="0">
                <a:solidFill>
                  <a:schemeClr val="tx2"/>
                </a:solidFill>
              </a:rPr>
              <a:t>tietoon</a:t>
            </a:r>
          </a:p>
          <a:p>
            <a:pPr lvl="1"/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69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90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 smtClean="0">
                <a:solidFill>
                  <a:srgbClr val="0070C0"/>
                </a:solidFill>
              </a:rPr>
              <a:t>Todaysmeet.com/OPS-kuopio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fi-FI" sz="2400" dirty="0" smtClean="0"/>
              <a:t>Avaa selain.</a:t>
            </a:r>
          </a:p>
          <a:p>
            <a:r>
              <a:rPr lang="fi-FI" sz="2400" b="1" dirty="0" err="1" smtClean="0"/>
              <a:t>https</a:t>
            </a:r>
            <a:r>
              <a:rPr lang="fi-FI" sz="2400" b="1" dirty="0" err="1"/>
              <a:t>://todaysmeet.com/OPS-sln</a:t>
            </a:r>
            <a:endParaRPr lang="fi-FI" sz="2400" b="1" dirty="0"/>
          </a:p>
          <a:p>
            <a:r>
              <a:rPr lang="fi-FI" sz="2400" dirty="0" smtClean="0"/>
              <a:t>Kirjoita nimesi tai lempinimesi. </a:t>
            </a:r>
          </a:p>
          <a:p>
            <a:pPr>
              <a:buNone/>
            </a:pPr>
            <a:r>
              <a:rPr lang="fi-FI" sz="2400" dirty="0" smtClean="0"/>
              <a:t>	&gt; </a:t>
            </a:r>
            <a:r>
              <a:rPr lang="fi-FI" sz="2400" b="1" dirty="0" smtClean="0"/>
              <a:t>Join</a:t>
            </a:r>
          </a:p>
          <a:p>
            <a:r>
              <a:rPr lang="fi-FI" sz="2400" dirty="0" smtClean="0"/>
              <a:t>Kirjoita viestisi (esim. ajatus, idea, kommentti, kysymys</a:t>
            </a:r>
            <a:r>
              <a:rPr lang="fi-FI" sz="2400" dirty="0"/>
              <a:t> </a:t>
            </a:r>
            <a:r>
              <a:rPr lang="fi-FI" sz="2400" dirty="0" smtClean="0"/>
              <a:t>tms.) </a:t>
            </a:r>
          </a:p>
          <a:p>
            <a:pPr>
              <a:buNone/>
            </a:pPr>
            <a:r>
              <a:rPr lang="fi-FI" sz="2400" dirty="0" smtClean="0"/>
              <a:t>	&gt; </a:t>
            </a:r>
            <a:r>
              <a:rPr lang="fi-FI" sz="2400" b="1" dirty="0" smtClean="0"/>
              <a:t>Say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2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smtClean="0"/>
              <a:t>VUOSILUOKKAKOKONAISUUKSIEN JA OPPIAINEIDEN TEHTÄVIEN KUVAUKSET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3"/>
            <a:ext cx="8507288" cy="4794339"/>
          </a:xfrm>
        </p:spPr>
        <p:txBody>
          <a:bodyPr>
            <a:noAutofit/>
          </a:bodyPr>
          <a:lstStyle/>
          <a:p>
            <a:r>
              <a:rPr lang="fi-FI" sz="2600" dirty="0" smtClean="0"/>
              <a:t>Vuosiluokkakokonaisuuden alussa kuvataan </a:t>
            </a:r>
          </a:p>
          <a:p>
            <a:pPr lvl="1"/>
            <a:r>
              <a:rPr lang="fi-FI" sz="2200" dirty="0" smtClean="0"/>
              <a:t>sen </a:t>
            </a:r>
            <a:r>
              <a:rPr lang="fi-FI" sz="2200" dirty="0"/>
              <a:t>erityinen tehtävä ja pedagoginen </a:t>
            </a:r>
            <a:r>
              <a:rPr lang="fi-FI" sz="2200" dirty="0" smtClean="0"/>
              <a:t>luonne</a:t>
            </a:r>
          </a:p>
          <a:p>
            <a:pPr lvl="1"/>
            <a:r>
              <a:rPr lang="fi-FI" sz="2200" dirty="0" smtClean="0"/>
              <a:t>siirtymävaiheissa </a:t>
            </a:r>
            <a:r>
              <a:rPr lang="fi-FI" sz="2200" dirty="0"/>
              <a:t>huomioonotettavat asiat sekä </a:t>
            </a:r>
            <a:endParaRPr lang="fi-FI" sz="2200" dirty="0" smtClean="0"/>
          </a:p>
          <a:p>
            <a:pPr lvl="1"/>
            <a:r>
              <a:rPr lang="fi-FI" sz="2200" dirty="0" smtClean="0"/>
              <a:t>laaja-alaisten osaamisalueitten tehtävät </a:t>
            </a:r>
            <a:r>
              <a:rPr lang="fi-FI" sz="2200" dirty="0"/>
              <a:t>ja tavoitteet ko. vuosiluokalla</a:t>
            </a:r>
            <a:r>
              <a:rPr lang="fi-FI" sz="2200" dirty="0" smtClean="0"/>
              <a:t>.</a:t>
            </a:r>
          </a:p>
          <a:p>
            <a:r>
              <a:rPr lang="fi-FI" sz="2600" dirty="0" smtClean="0"/>
              <a:t>Oppiaineiden tehtäväkuvauksessa </a:t>
            </a:r>
          </a:p>
          <a:p>
            <a:pPr lvl="1"/>
            <a:r>
              <a:rPr lang="fi-FI" sz="2200" dirty="0" smtClean="0"/>
              <a:t>ensin yhteinen kuvaus kaikille vuosiluokille </a:t>
            </a:r>
          </a:p>
          <a:p>
            <a:pPr lvl="1"/>
            <a:r>
              <a:rPr lang="fi-FI" sz="2200" dirty="0" smtClean="0"/>
              <a:t>sitten erityiset näkökulmat vuosiluokkia 1-2, 3-6, 7-9 koskien</a:t>
            </a:r>
          </a:p>
          <a:p>
            <a:r>
              <a:rPr lang="fi-FI" sz="2600" b="1" dirty="0" smtClean="0">
                <a:solidFill>
                  <a:schemeClr val="tx2"/>
                </a:solidFill>
              </a:rPr>
              <a:t>Oppiaineen tehtävä perusopetuksen kokonaisuudessa</a:t>
            </a:r>
            <a:r>
              <a:rPr lang="fi-FI" sz="2600" dirty="0" smtClean="0"/>
              <a:t> ja muun muassa merkitys oppilaan kasvun kehityksen ja tulevaisuuden kannalta. </a:t>
            </a:r>
            <a:endParaRPr lang="fi-FI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70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47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27814" cy="1440160"/>
          </a:xfrm>
        </p:spPr>
        <p:txBody>
          <a:bodyPr>
            <a:normAutofit/>
          </a:bodyPr>
          <a:lstStyle/>
          <a:p>
            <a:r>
              <a:rPr lang="fi-FI" dirty="0" smtClean="0"/>
              <a:t>OPPIAINEKUVAUKSEN MUUT OSA-ALUEET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536504"/>
          </a:xfrm>
        </p:spPr>
        <p:txBody>
          <a:bodyPr>
            <a:normAutofit fontScale="85000" lnSpcReduction="20000"/>
          </a:bodyPr>
          <a:lstStyle/>
          <a:p>
            <a:r>
              <a:rPr lang="fi-FI" sz="3000" dirty="0" smtClean="0"/>
              <a:t>Tavoitteet keskeisiä</a:t>
            </a:r>
          </a:p>
          <a:p>
            <a:r>
              <a:rPr lang="fi-FI" sz="3000" dirty="0" smtClean="0"/>
              <a:t>Vain </a:t>
            </a:r>
            <a:r>
              <a:rPr lang="fi-FI" sz="3000" b="1" dirty="0" smtClean="0">
                <a:solidFill>
                  <a:schemeClr val="tx2"/>
                </a:solidFill>
              </a:rPr>
              <a:t>keskeiset, tavoitteisiin liittyvät sisältöalueet</a:t>
            </a:r>
          </a:p>
          <a:p>
            <a:r>
              <a:rPr lang="fi-FI" sz="3000" dirty="0" smtClean="0"/>
              <a:t>Jokaisen oppiaineen erityiset näkökulmat</a:t>
            </a:r>
          </a:p>
          <a:p>
            <a:pPr lvl="1"/>
            <a:r>
              <a:rPr lang="fi-FI" sz="2600" dirty="0" smtClean="0"/>
              <a:t>oppimisympäristöjen, </a:t>
            </a:r>
          </a:p>
          <a:p>
            <a:pPr lvl="1"/>
            <a:r>
              <a:rPr lang="fi-FI" sz="2600" dirty="0" smtClean="0"/>
              <a:t>työtapojen, </a:t>
            </a:r>
          </a:p>
          <a:p>
            <a:pPr lvl="1"/>
            <a:r>
              <a:rPr lang="fi-FI" sz="2600" dirty="0" smtClean="0"/>
              <a:t>ohjauksen, </a:t>
            </a:r>
          </a:p>
          <a:p>
            <a:pPr lvl="1"/>
            <a:r>
              <a:rPr lang="fi-FI" sz="2600" dirty="0" smtClean="0"/>
              <a:t>eriyttämisen ja tuen sekä </a:t>
            </a:r>
          </a:p>
          <a:p>
            <a:pPr lvl="1"/>
            <a:r>
              <a:rPr lang="fi-FI" sz="2600" dirty="0" smtClean="0"/>
              <a:t>oppilaiden oppimisen arvioinnin kehittämiseen</a:t>
            </a:r>
          </a:p>
          <a:p>
            <a:r>
              <a:rPr lang="fi-FI" sz="3000" dirty="0" smtClean="0"/>
              <a:t>Arviointikriteerit 6. luokan loppuun (hyvän osaamisen taso)</a:t>
            </a:r>
          </a:p>
          <a:p>
            <a:r>
              <a:rPr lang="fi-FI" sz="3000" dirty="0" smtClean="0"/>
              <a:t>Päättöarvioinnin kriteerit arvosanalle 8 ja niitä selventävät kuvaukset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6639163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71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ePerusteet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eperusteet.opintopolku.fi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72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79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843837" cy="1071562"/>
          </a:xfrm>
        </p:spPr>
        <p:txBody>
          <a:bodyPr>
            <a:normAutofit/>
          </a:bodyPr>
          <a:lstStyle/>
          <a:p>
            <a:r>
              <a:rPr lang="fi-FI" sz="3200" b="1" dirty="0" err="1">
                <a:latin typeface="+mn-lt"/>
              </a:rPr>
              <a:t>ePerusteet</a:t>
            </a:r>
            <a:r>
              <a:rPr lang="fi-FI" sz="3200" b="1" dirty="0">
                <a:latin typeface="+mn-lt"/>
              </a:rPr>
              <a:t> -palvelun tarkoitus ja tavoite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85813" y="1981200"/>
            <a:ext cx="7858125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i-FI" sz="2000" dirty="0" err="1"/>
              <a:t>ePerusteet</a:t>
            </a:r>
            <a:r>
              <a:rPr lang="fi-FI" sz="2000" dirty="0"/>
              <a:t> -palvelu on opetussuunnitelmien perusteiden ja katselu, valmistelu-, työskentely- ja </a:t>
            </a:r>
            <a:r>
              <a:rPr lang="fi-FI" sz="2000" dirty="0" smtClean="0"/>
              <a:t>julkaisualusta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0" dirty="0"/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i-FI" sz="2000" dirty="0" smtClean="0"/>
              <a:t>Opetussuunnitelma-työkalujen </a:t>
            </a:r>
            <a:r>
              <a:rPr lang="fi-FI" sz="2000" dirty="0"/>
              <a:t>käyttöönotto on vapaaehtoista, mutta koulutuksen järjestäjien toivotaan mahdollisimman laajasti käyttävän palvelua omassa opetussuunnitelmatyössään. 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45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843837" cy="1071562"/>
          </a:xfrm>
        </p:spPr>
        <p:txBody>
          <a:bodyPr>
            <a:noAutofit/>
          </a:bodyPr>
          <a:lstStyle/>
          <a:p>
            <a:pPr algn="l"/>
            <a:r>
              <a:rPr lang="fi-FI" sz="2800" b="1" dirty="0" err="1">
                <a:latin typeface="Arial Bold" charset="0"/>
              </a:rPr>
              <a:t>ePerusteet</a:t>
            </a:r>
            <a:r>
              <a:rPr lang="fi-FI" sz="2800" b="1" dirty="0">
                <a:latin typeface="Arial Bold" charset="0"/>
              </a:rPr>
              <a:t> -palvelun </a:t>
            </a:r>
            <a:r>
              <a:rPr lang="fi-FI" sz="2800" b="1" dirty="0" smtClean="0">
                <a:latin typeface="Arial Bold" charset="0"/>
              </a:rPr>
              <a:t>kolme elementtiä</a:t>
            </a:r>
            <a:endParaRPr lang="fi-FI" sz="2800" b="1" dirty="0">
              <a:latin typeface="Arial Bold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5813" y="1916113"/>
            <a:ext cx="7858125" cy="417988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Blip>
                <a:blip r:embed="rId2"/>
              </a:buBlip>
            </a:pPr>
            <a:r>
              <a:rPr lang="fi-FI" sz="3000" dirty="0">
                <a:latin typeface="Arial" charset="0"/>
              </a:rPr>
              <a:t>Virkailijan työpöytä</a:t>
            </a:r>
          </a:p>
          <a:p>
            <a:pPr>
              <a:buFontTx/>
              <a:buNone/>
            </a:pPr>
            <a:r>
              <a:rPr lang="fi-FI" sz="2000" dirty="0">
                <a:latin typeface="Arial" charset="0"/>
              </a:rPr>
              <a:t>	</a:t>
            </a:r>
            <a:r>
              <a:rPr lang="fi-FI" sz="2000" b="1" dirty="0">
                <a:latin typeface="Arial" charset="0"/>
              </a:rPr>
              <a:t>-</a:t>
            </a:r>
            <a:r>
              <a:rPr lang="fi-FI" sz="2000" dirty="0">
                <a:latin typeface="Arial" charset="0"/>
              </a:rPr>
              <a:t> vaatii kirjautumisen</a:t>
            </a:r>
          </a:p>
          <a:p>
            <a:pPr>
              <a:buFontTx/>
              <a:buNone/>
            </a:pPr>
            <a:r>
              <a:rPr lang="fi-FI" sz="2000" dirty="0">
                <a:latin typeface="Arial" charset="0"/>
              </a:rPr>
              <a:t>	</a:t>
            </a:r>
            <a:r>
              <a:rPr lang="fi-FI" sz="2000" b="1" dirty="0">
                <a:latin typeface="Arial" charset="0"/>
              </a:rPr>
              <a:t>-</a:t>
            </a:r>
            <a:r>
              <a:rPr lang="fi-FI" sz="2000" dirty="0">
                <a:latin typeface="Arial" charset="0"/>
              </a:rPr>
              <a:t> palvelun tarjoamat työkalut</a:t>
            </a:r>
          </a:p>
          <a:p>
            <a:pPr>
              <a:buFontTx/>
              <a:buNone/>
            </a:pPr>
            <a:r>
              <a:rPr lang="fi-FI" sz="2000" dirty="0">
                <a:latin typeface="Arial" charset="0"/>
              </a:rPr>
              <a:t>	</a:t>
            </a:r>
            <a:r>
              <a:rPr lang="fi-FI" sz="2000" b="1" dirty="0">
                <a:latin typeface="Arial" charset="0"/>
              </a:rPr>
              <a:t>-</a:t>
            </a:r>
            <a:r>
              <a:rPr lang="fi-FI" sz="2000" dirty="0">
                <a:latin typeface="Arial" charset="0"/>
              </a:rPr>
              <a:t> perusteiden haku ja selaus + suosikkien lisäys </a:t>
            </a:r>
          </a:p>
          <a:p>
            <a:pPr>
              <a:buFontTx/>
              <a:buBlip>
                <a:blip r:embed="rId2"/>
              </a:buBlip>
            </a:pPr>
            <a:r>
              <a:rPr lang="fi-FI" sz="3000" dirty="0">
                <a:latin typeface="Arial" charset="0"/>
              </a:rPr>
              <a:t>Julkinen haku ja selaus</a:t>
            </a:r>
          </a:p>
          <a:p>
            <a:pPr>
              <a:buFontTx/>
              <a:buNone/>
            </a:pPr>
            <a:r>
              <a:rPr lang="fi-FI" sz="2000" dirty="0">
                <a:latin typeface="Arial" charset="0"/>
              </a:rPr>
              <a:t>	</a:t>
            </a:r>
            <a:r>
              <a:rPr lang="fi-FI" sz="2000" b="1" dirty="0">
                <a:latin typeface="Arial" charset="0"/>
              </a:rPr>
              <a:t>-</a:t>
            </a:r>
            <a:r>
              <a:rPr lang="fi-FI" sz="2000" dirty="0">
                <a:latin typeface="Arial" charset="0"/>
              </a:rPr>
              <a:t> tukiaineisto ja viitteet</a:t>
            </a:r>
          </a:p>
          <a:p>
            <a:pPr>
              <a:buFontTx/>
              <a:buBlip>
                <a:blip r:embed="rId2"/>
              </a:buBlip>
            </a:pPr>
            <a:r>
              <a:rPr lang="fi-FI" sz="3000" dirty="0">
                <a:latin typeface="Arial" charset="0"/>
              </a:rPr>
              <a:t>Paikallinen työkalu</a:t>
            </a:r>
          </a:p>
          <a:p>
            <a:pPr>
              <a:buFontTx/>
              <a:buNone/>
            </a:pPr>
            <a:r>
              <a:rPr lang="fi-FI" sz="2000" dirty="0">
                <a:latin typeface="Arial" charset="0"/>
              </a:rPr>
              <a:t>	</a:t>
            </a:r>
            <a:r>
              <a:rPr lang="fi-FI" sz="2000" b="1" dirty="0">
                <a:latin typeface="Arial" charset="0"/>
              </a:rPr>
              <a:t>-</a:t>
            </a:r>
            <a:r>
              <a:rPr lang="fi-FI" sz="2000" dirty="0">
                <a:latin typeface="Arial" charset="0"/>
              </a:rPr>
              <a:t> työkalu kirjoittamiseen ja julkaisuun</a:t>
            </a:r>
          </a:p>
          <a:p>
            <a:pPr>
              <a:buFontTx/>
              <a:buNone/>
            </a:pPr>
            <a:r>
              <a:rPr lang="fi-FI" sz="2000" dirty="0">
                <a:latin typeface="Arial" charset="0"/>
              </a:rPr>
              <a:t>	</a:t>
            </a:r>
            <a:r>
              <a:rPr lang="fi-FI" sz="2000" b="1" dirty="0">
                <a:latin typeface="Arial" charset="0"/>
              </a:rPr>
              <a:t>-</a:t>
            </a:r>
            <a:r>
              <a:rPr lang="fi-FI" sz="2000" dirty="0">
                <a:latin typeface="Arial" charset="0"/>
              </a:rPr>
              <a:t> pohjalla paikallisesti päätettävät asiat</a:t>
            </a:r>
          </a:p>
          <a:p>
            <a:pPr>
              <a:buFontTx/>
              <a:buNone/>
            </a:pPr>
            <a:r>
              <a:rPr lang="fi-FI" sz="2000" dirty="0">
                <a:latin typeface="Arial" charset="0"/>
              </a:rPr>
              <a:t>	</a:t>
            </a:r>
            <a:r>
              <a:rPr lang="fi-FI" sz="2000" b="1" dirty="0">
                <a:latin typeface="Arial" charset="0"/>
              </a:rPr>
              <a:t>-</a:t>
            </a:r>
            <a:r>
              <a:rPr lang="fi-FI" sz="2000" dirty="0">
                <a:latin typeface="Arial" charset="0"/>
              </a:rPr>
              <a:t> </a:t>
            </a:r>
            <a:r>
              <a:rPr lang="fi-FI" sz="2000" dirty="0" err="1">
                <a:latin typeface="Arial" charset="0"/>
              </a:rPr>
              <a:t>rakenteinen</a:t>
            </a:r>
            <a:r>
              <a:rPr lang="fi-FI" sz="2000" dirty="0">
                <a:latin typeface="Arial" charset="0"/>
              </a:rPr>
              <a:t> opetussuunnitelma ohjaamassa paikallista 	laadintaa</a:t>
            </a:r>
          </a:p>
          <a:p>
            <a:pPr>
              <a:buFontTx/>
              <a:buBlip>
                <a:blip r:embed="rId2"/>
              </a:buBlip>
            </a:pPr>
            <a:endParaRPr lang="fi-FI" dirty="0">
              <a:latin typeface="Arial" charset="0"/>
            </a:endParaRPr>
          </a:p>
        </p:txBody>
      </p:sp>
      <p:sp>
        <p:nvSpPr>
          <p:cNvPr id="8196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4429125" y="214313"/>
            <a:ext cx="4500563" cy="357187"/>
          </a:xfrm>
        </p:spPr>
        <p:txBody>
          <a:bodyPr/>
          <a:lstStyle/>
          <a:p>
            <a:endParaRPr lang="fi-FI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843837" cy="1071562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 Bold" charset="0"/>
              </a:rPr>
              <a:t>Perusteiden katselu (haku ja selaus) 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85813" y="1981200"/>
            <a:ext cx="7858125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i-FI" sz="2000" dirty="0"/>
              <a:t>Opetussuunnitelman perusteita voi hakea ja selata ensimmäisessä vaiheessa esiopetuksesta, perusopetuksesta ja lisäopetuksesta. Myöhemmin palveluun tuotetaan myös mm. lukion, aikuisten perusopetuksen ja taiteen perusopetuksen opetussuunnitelmien perusteet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i-FI" sz="2000" dirty="0"/>
              <a:t>Perusopetuksen opetussuunnitelman perusteen </a:t>
            </a:r>
            <a:r>
              <a:rPr lang="fi-FI" sz="2000" b="1" dirty="0">
                <a:solidFill>
                  <a:schemeClr val="tx2"/>
                </a:solidFill>
              </a:rPr>
              <a:t>sisältöjä voi selata ja suodattaa vuosiluokkakokonaisuuden, oppiaineen tai laaja-alaisen osaamisen perusteella.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i-FI" sz="2000" dirty="0"/>
              <a:t>Perusteen sisältöjä voi katsella myös hyödyntäen erilaisia rajausehtoja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i-FI" sz="2000" dirty="0"/>
              <a:t>Oppiaineen yhteydessä kuvataan siihen liittyvät tiedot kuten: oppiaineen/oppimäärän tehtävä, tuki ja ohjaus, oppimisympäristöt ja työtavat sekä tavoitteiden kautta oppiaineen sisällöt, laaja-alainen osaaminen ja arviointi, kurssit (lukio)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i-FI" sz="2000" b="1" dirty="0">
                <a:solidFill>
                  <a:schemeClr val="tx2"/>
                </a:solidFill>
              </a:rPr>
              <a:t>Tukimateriaali</a:t>
            </a:r>
            <a:r>
              <a:rPr lang="fi-FI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82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843837" cy="1071562"/>
          </a:xfrm>
        </p:spPr>
        <p:txBody>
          <a:bodyPr/>
          <a:lstStyle/>
          <a:p>
            <a:r>
              <a:rPr lang="fi-FI" sz="2800" b="1">
                <a:latin typeface="Arial Bold" charset="0"/>
              </a:rPr>
              <a:t>Paikallisen opetussuunnitelman laadinnan työkalu 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85813" y="1981200"/>
            <a:ext cx="7858125" cy="4114800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fi-FI" sz="2400" dirty="0"/>
              <a:t>Rakentuu opetussuunnitelman perusteissa määriteltyjen paikallisesti päätettävien asioiden pohjalta</a:t>
            </a:r>
          </a:p>
          <a:p>
            <a:pPr>
              <a:buFontTx/>
              <a:buBlip>
                <a:blip r:embed="rId2"/>
              </a:buBlip>
            </a:pPr>
            <a:r>
              <a:rPr lang="fi-FI" sz="2400" dirty="0"/>
              <a:t>Hyödyntää rakenteista opetussuunnitelman perustetta, tarjoten sen avulla ohjausta paikallisen opetussuunnitelman laadintaan</a:t>
            </a:r>
          </a:p>
          <a:p>
            <a:pPr>
              <a:buFontTx/>
              <a:buBlip>
                <a:blip r:embed="rId2"/>
              </a:buBlip>
            </a:pPr>
            <a:r>
              <a:rPr lang="fi-FI" sz="2400" dirty="0"/>
              <a:t>Tukee oppiainekohtaisten tavoitteiden ja sisältöjen tuottamista vuosiluokittain</a:t>
            </a:r>
          </a:p>
          <a:p>
            <a:pPr>
              <a:buFontTx/>
              <a:buNone/>
            </a:pPr>
            <a:endParaRPr lang="fi-FI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843837" cy="1071562"/>
          </a:xfrm>
        </p:spPr>
        <p:txBody>
          <a:bodyPr/>
          <a:lstStyle/>
          <a:p>
            <a:r>
              <a:rPr lang="fi-FI" sz="2800" b="1">
                <a:latin typeface="Arial Bold" charset="0"/>
              </a:rPr>
              <a:t>Paikallisen opetussuunnitelman laadinnan työkalu 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785813" y="1981200"/>
            <a:ext cx="7858125" cy="4114800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fi-FI" sz="2600" dirty="0"/>
              <a:t>Työkalu opetussuunnitelman laatimiseen ja julkaisuun</a:t>
            </a:r>
          </a:p>
          <a:p>
            <a:pPr>
              <a:buFontTx/>
              <a:buBlip>
                <a:blip r:embed="rId2"/>
              </a:buBlip>
            </a:pPr>
            <a:r>
              <a:rPr lang="fi-FI" sz="2600" dirty="0"/>
              <a:t>Mahdollistaa paikallisen opetussuunnitelman laadinnan eri tasoille: seutukunta, kunta, koulukohtainen</a:t>
            </a:r>
          </a:p>
          <a:p>
            <a:pPr>
              <a:buFontTx/>
              <a:buBlip>
                <a:blip r:embed="rId2"/>
              </a:buBlip>
            </a:pPr>
            <a:r>
              <a:rPr lang="fi-FI" sz="2600" dirty="0"/>
              <a:t>Opetussuunnitelman hallinnan ja ylläpidon joustavuus</a:t>
            </a:r>
          </a:p>
          <a:p>
            <a:pPr>
              <a:buFontTx/>
              <a:buBlip>
                <a:blip r:embed="rId2"/>
              </a:buBlip>
            </a:pPr>
            <a:r>
              <a:rPr lang="fi-FI" sz="2600" dirty="0"/>
              <a:t>Työkalun käyttöönotto ja käyttäjätunnusten hallinta vaatii rekisteröitymisen </a:t>
            </a:r>
            <a:r>
              <a:rPr lang="fi-FI" sz="2600" dirty="0" err="1"/>
              <a:t>virkailija.opintopolku.fi</a:t>
            </a:r>
            <a:r>
              <a:rPr lang="fi-FI" sz="2600" dirty="0"/>
              <a:t> palveluun</a:t>
            </a:r>
          </a:p>
          <a:p>
            <a:pPr>
              <a:buFontTx/>
              <a:buNone/>
            </a:pPr>
            <a:endParaRPr lang="fi-FI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0070C0"/>
                </a:solidFill>
              </a:rPr>
              <a:t>TEHTÄVÄT OPPIAINERYHMÄLLE</a:t>
            </a:r>
            <a:endParaRPr lang="en-IE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43608"/>
            <a:ext cx="7848872" cy="49056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400" b="1" dirty="0" smtClean="0"/>
              <a:t>Paikalliset siirtymät</a:t>
            </a:r>
          </a:p>
          <a:p>
            <a:pPr marL="914400" lvl="1" indent="-514350"/>
            <a:r>
              <a:rPr lang="fi-FI" dirty="0" smtClean="0"/>
              <a:t>Toimintatavat siirtymävaiheessa</a:t>
            </a:r>
          </a:p>
          <a:p>
            <a:pPr marL="914400" lvl="1" indent="-514350"/>
            <a:r>
              <a:rPr lang="fi-FI" dirty="0" smtClean="0"/>
              <a:t>Tarvittava yhteistyö, työnjako ja vastuut</a:t>
            </a:r>
          </a:p>
          <a:p>
            <a:pPr marL="914400" lvl="1" indent="-514350">
              <a:buNone/>
            </a:pPr>
            <a:endParaRPr lang="fi-FI" dirty="0" smtClean="0"/>
          </a:p>
          <a:p>
            <a:pPr marL="514350" indent="-514350">
              <a:buAutoNum type="arabicPeriod" startAt="2"/>
            </a:pPr>
            <a:r>
              <a:rPr lang="fi-FI" sz="3400" b="1" dirty="0" smtClean="0"/>
              <a:t>Laaja-alainen osaaminen</a:t>
            </a:r>
          </a:p>
          <a:p>
            <a:pPr marL="514350" indent="-514350">
              <a:buNone/>
            </a:pPr>
            <a:endParaRPr lang="fi-FI" dirty="0" smtClean="0"/>
          </a:p>
          <a:p>
            <a:pPr marL="514350" indent="-514350">
              <a:buAutoNum type="arabicPeriod" startAt="3"/>
            </a:pPr>
            <a:r>
              <a:rPr lang="fi-FI" sz="3400" b="1" dirty="0"/>
              <a:t>O</a:t>
            </a:r>
            <a:r>
              <a:rPr lang="fi-FI" sz="3400" b="1" dirty="0" smtClean="0"/>
              <a:t>ppimisympäristöt ja työtavat</a:t>
            </a:r>
          </a:p>
          <a:p>
            <a:pPr marL="514350" indent="-514350">
              <a:buAutoNum type="arabicPeriod" startAt="3"/>
            </a:pPr>
            <a:endParaRPr lang="fi-FI" sz="3400" b="1" dirty="0"/>
          </a:p>
          <a:p>
            <a:pPr marL="514350" indent="-514350">
              <a:buAutoNum type="arabicPeriod" startAt="3"/>
            </a:pPr>
            <a:r>
              <a:rPr lang="fi-FI" sz="3400" b="1" dirty="0" smtClean="0"/>
              <a:t>Keskeiset tavoitteet ja sisällöt eri vuosiluokilla 1-2, 3,4,5,6 tai 7,8,9?</a:t>
            </a:r>
          </a:p>
          <a:p>
            <a:pPr marL="514350" indent="-514350">
              <a:buNone/>
            </a:pPr>
            <a:r>
              <a:rPr lang="fi-FI" sz="3400" b="1" dirty="0" smtClean="0"/>
              <a:t>			</a:t>
            </a:r>
            <a:endParaRPr lang="fi-FI" sz="34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fi-FI" sz="3400" b="1" dirty="0" smtClean="0">
                <a:solidFill>
                  <a:srgbClr val="0070C0"/>
                </a:solidFill>
              </a:rPr>
              <a:t>(HUOM! Tavoitteet ja sisällöt vuosiluokittain)</a:t>
            </a:r>
          </a:p>
          <a:p>
            <a:pPr marL="514350" indent="-514350">
              <a:buNone/>
            </a:pPr>
            <a:endParaRPr lang="fi-FI" sz="34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fi-FI" sz="5100" b="1" dirty="0" smtClean="0">
                <a:solidFill>
                  <a:srgbClr val="00B050"/>
                </a:solidFill>
              </a:rPr>
              <a:t>Idealla: Kysymyksiä </a:t>
            </a:r>
            <a:r>
              <a:rPr lang="fi-FI" sz="5100" b="1" dirty="0">
                <a:solidFill>
                  <a:srgbClr val="00B050"/>
                </a:solidFill>
              </a:rPr>
              <a:t>meille ratkaistavaksi?</a:t>
            </a:r>
          </a:p>
          <a:p>
            <a:pPr marL="514350" indent="-514350">
              <a:buNone/>
            </a:pPr>
            <a:endParaRPr lang="en-IE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78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PAIKALLISEN OPETUSSUUNNITELMATYÖN TUKI </a:t>
            </a:r>
            <a:br>
              <a:rPr lang="fi-FI" dirty="0" smtClean="0"/>
            </a:br>
            <a:r>
              <a:rPr lang="fi-FI" dirty="0" smtClean="0"/>
              <a:t>JA ETENEMINEN</a:t>
            </a:r>
            <a:endParaRPr lang="fi-FI" dirty="0"/>
          </a:p>
        </p:txBody>
      </p:sp>
      <p:sp>
        <p:nvSpPr>
          <p:cNvPr id="12" name="Alaotsikko 11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1417712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www.oph.fi/ops2016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www.ops2016.fi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79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4586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i-FI" sz="2800" dirty="0" smtClean="0">
                <a:latin typeface="Arial" pitchFamily="34" charset="0"/>
                <a:cs typeface="Arial" pitchFamily="34" charset="0"/>
              </a:rPr>
              <a:t>Paikalliset ryhmät?</a:t>
            </a:r>
          </a:p>
          <a:p>
            <a:pPr marL="109728" indent="0">
              <a:buNone/>
            </a:pPr>
            <a:endParaRPr lang="fi-FI" sz="28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fi-FI" sz="2800" dirty="0" smtClean="0">
                <a:latin typeface="Arial" pitchFamily="34" charset="0"/>
                <a:cs typeface="Arial" pitchFamily="34" charset="0"/>
              </a:rPr>
              <a:t>Oppiaineryhmät?</a:t>
            </a:r>
          </a:p>
          <a:p>
            <a:pPr marL="624078" indent="-514350">
              <a:buFont typeface="+mj-lt"/>
              <a:buAutoNum type="arabicPeriod"/>
            </a:pPr>
            <a:r>
              <a:rPr lang="fi-FI" sz="2400" dirty="0" smtClean="0">
                <a:latin typeface="Arial" pitchFamily="34" charset="0"/>
                <a:cs typeface="Arial" pitchFamily="34" charset="0"/>
              </a:rPr>
              <a:t>Kirjoita esiopetus tai oppiaineen nimi, vuosiluokkakokonaisuuus ja oma nimesi pöydällä olevaan lappuun.</a:t>
            </a:r>
          </a:p>
          <a:p>
            <a:pPr marL="624078" indent="-514350">
              <a:buFont typeface="+mj-lt"/>
              <a:buAutoNum type="arabicPeriod"/>
            </a:pPr>
            <a:r>
              <a:rPr lang="fi-FI" sz="2400" dirty="0" smtClean="0">
                <a:latin typeface="Arial" pitchFamily="34" charset="0"/>
                <a:cs typeface="Arial" pitchFamily="34" charset="0"/>
              </a:rPr>
              <a:t>Kiinnitä lappusi sille osoitettuun paikkaan ennen lounastaukoa. </a:t>
            </a:r>
          </a:p>
          <a:p>
            <a:pPr marL="624078" indent="-514350">
              <a:buNone/>
            </a:pPr>
            <a:endParaRPr lang="fi-F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None/>
            </a:pPr>
            <a:r>
              <a:rPr lang="fi-F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Esimerkiksi:</a:t>
            </a:r>
          </a:p>
          <a:p>
            <a:pPr marL="624078" indent="-514350">
              <a:buNone/>
            </a:pPr>
            <a:endParaRPr lang="fi-FI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ORGANISOINTIA ILTAPÄIVÄÄ VARTEN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4770536"/>
            <a:ext cx="2232248" cy="60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musiikki 1-2</a:t>
            </a:r>
          </a:p>
          <a:p>
            <a:pPr algn="ctr"/>
            <a:r>
              <a:rPr lang="fi-FI" i="1" dirty="0" smtClean="0"/>
              <a:t>Anna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Ulla Ilomäki-Keisala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5562624"/>
            <a:ext cx="2232248" cy="60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esiopetus</a:t>
            </a:r>
          </a:p>
          <a:p>
            <a:pPr algn="ctr"/>
            <a:r>
              <a:rPr lang="fi-FI" i="1" dirty="0" smtClean="0"/>
              <a:t>Jussi</a:t>
            </a:r>
            <a:endParaRPr lang="fi-FI" i="1" dirty="0"/>
          </a:p>
        </p:txBody>
      </p:sp>
      <p:sp>
        <p:nvSpPr>
          <p:cNvPr id="12" name="Rectangle 11"/>
          <p:cNvSpPr/>
          <p:nvPr/>
        </p:nvSpPr>
        <p:spPr>
          <a:xfrm>
            <a:off x="5652120" y="5562624"/>
            <a:ext cx="2232248" cy="60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kemia 7-9</a:t>
            </a:r>
          </a:p>
          <a:p>
            <a:pPr algn="ctr"/>
            <a:r>
              <a:rPr lang="fi-FI" i="1" dirty="0" smtClean="0"/>
              <a:t>Sanna</a:t>
            </a:r>
            <a:endParaRPr lang="fi-FI" i="1" dirty="0"/>
          </a:p>
        </p:txBody>
      </p:sp>
      <p:sp>
        <p:nvSpPr>
          <p:cNvPr id="13" name="Rectangle 12"/>
          <p:cNvSpPr/>
          <p:nvPr/>
        </p:nvSpPr>
        <p:spPr>
          <a:xfrm>
            <a:off x="5652120" y="4770536"/>
            <a:ext cx="2232248" cy="60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kuvataide 3-6</a:t>
            </a:r>
          </a:p>
          <a:p>
            <a:pPr algn="ctr"/>
            <a:r>
              <a:rPr lang="fi-FI" i="1" dirty="0" smtClean="0"/>
              <a:t>Arto</a:t>
            </a:r>
            <a:endParaRPr lang="fi-FI" i="1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0070C0"/>
                </a:solidFill>
              </a:rPr>
              <a:t>RYHMÄTYÖSKENTELYN SATOA</a:t>
            </a:r>
            <a:endParaRPr lang="en-IE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 smtClean="0"/>
              <a:t>Puheenvuorot aineryhmittäin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80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VASTAA PALAUTEKYSELYYN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Osallistujat saavat sähköpostitse linkin palautekyselyyn.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2400" dirty="0" smtClean="0">
                <a:hlinkClick r:id="rId2"/>
              </a:rPr>
              <a:t>https://elomake.helsinki.fi/lomakkeet/59862/lomake.html</a:t>
            </a:r>
            <a:endParaRPr lang="fi-FI" sz="2400" dirty="0" smtClean="0"/>
          </a:p>
          <a:p>
            <a:pPr>
              <a:buNone/>
            </a:pPr>
            <a:endParaRPr lang="fi-FI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Vastaattehan palautekyselyymme! Kiitos.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ENNAKKOTEHTÄVÄMME TYÖPAJAAN 3</a:t>
            </a:r>
            <a:endParaRPr lang="fi-FI" dirty="0"/>
          </a:p>
        </p:txBody>
      </p:sp>
      <p:sp>
        <p:nvSpPr>
          <p:cNvPr id="12" name="Alaotsikko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Tapaamisiin syksyllä 2015!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82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ENNAKKOTEHTÄVÄT TYÖPAJAAN 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1941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2400" b="1" dirty="0" smtClean="0"/>
              <a:t>Mitä</a:t>
            </a:r>
            <a:r>
              <a:rPr lang="fi-FI" sz="2400" dirty="0" smtClean="0"/>
              <a:t> muutan omassa työssäni  OPStuki 2016 -työpajan 2 jälkeen? </a:t>
            </a:r>
            <a:r>
              <a:rPr lang="fi-FI" sz="2400" b="1" dirty="0" smtClean="0"/>
              <a:t>Miten</a:t>
            </a:r>
            <a:r>
              <a:rPr lang="fi-FI" sz="2400" dirty="0" smtClean="0"/>
              <a:t> saan muutoksen aikaiseksi?</a:t>
            </a:r>
          </a:p>
          <a:p>
            <a:pPr marL="514350" indent="-514350">
              <a:buAutoNum type="arabicPeriod"/>
            </a:pPr>
            <a:r>
              <a:rPr lang="fi-FI" sz="2400" b="1" dirty="0" smtClean="0"/>
              <a:t>Miten</a:t>
            </a:r>
            <a:r>
              <a:rPr lang="fi-FI" sz="2400" dirty="0" smtClean="0"/>
              <a:t> monialaiset oppimiskokonaisuudet suunnitellaan ja toteutetaan kunnassamme/koulussamme?</a:t>
            </a:r>
          </a:p>
          <a:p>
            <a:pPr marL="514350" indent="-514350">
              <a:buAutoNum type="arabicPeriod"/>
            </a:pPr>
            <a:r>
              <a:rPr lang="fi-FI" sz="2400" b="1" dirty="0" smtClean="0"/>
              <a:t>Miten</a:t>
            </a:r>
            <a:r>
              <a:rPr lang="fi-FI" sz="2400" dirty="0" smtClean="0"/>
              <a:t> oppiainekohtaista ops-työtä tehdään kunnassamme/ koulussamme?</a:t>
            </a:r>
          </a:p>
          <a:p>
            <a:pPr marL="514350" indent="-514350">
              <a:buAutoNum type="arabicPeriod"/>
            </a:pPr>
            <a:r>
              <a:rPr lang="fi-FI" sz="2400" b="1" dirty="0" smtClean="0"/>
              <a:t>Tuo</a:t>
            </a:r>
            <a:r>
              <a:rPr lang="fi-FI" sz="2400" dirty="0" smtClean="0"/>
              <a:t> mukanasi työpajaan 3 jokin hyväksi koettu arviointikäytäntö. Valmistaudu kertomaan siitä muille. </a:t>
            </a:r>
          </a:p>
          <a:p>
            <a:pPr marL="514350" indent="-514350">
              <a:buNone/>
            </a:pPr>
            <a:r>
              <a:rPr lang="fi-FI" sz="2400" i="1" dirty="0" smtClean="0"/>
              <a:t>	</a:t>
            </a:r>
            <a:r>
              <a:rPr lang="fi-FI" sz="2400" i="1" dirty="0" smtClean="0">
                <a:solidFill>
                  <a:srgbClr val="0070C0"/>
                </a:solidFill>
              </a:rPr>
              <a:t>”Tuo ja vie!”</a:t>
            </a:r>
          </a:p>
          <a:p>
            <a:pPr marL="514350" indent="-514350">
              <a:buNone/>
            </a:pPr>
            <a:endParaRPr lang="fi-FI" dirty="0" smtClean="0"/>
          </a:p>
          <a:p>
            <a:pPr marL="514350" indent="-514350">
              <a:buAutoNum type="arabicPeriod"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11779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640960" cy="3456383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>
                <a:solidFill>
                  <a:srgbClr val="0070C0"/>
                </a:solidFill>
              </a:rPr>
              <a:t/>
            </a:r>
            <a:br>
              <a:rPr lang="fi-FI" sz="5300" b="1" dirty="0" smtClean="0">
                <a:solidFill>
                  <a:srgbClr val="0070C0"/>
                </a:solidFill>
              </a:rPr>
            </a:br>
            <a:r>
              <a:rPr lang="fi-FI" sz="5300" b="1" dirty="0" smtClean="0">
                <a:solidFill>
                  <a:srgbClr val="0070C0"/>
                </a:solidFill>
              </a:rPr>
              <a:t>Hyvinvoiva koulu – Perusteista paikalliseksi opetussuunnitelmaksi</a:t>
            </a:r>
            <a:r>
              <a:rPr lang="fi-FI" sz="5300" dirty="0" smtClean="0">
                <a:solidFill>
                  <a:srgbClr val="0070C0"/>
                </a:solidFill>
              </a:rPr>
              <a:t/>
            </a:r>
            <a:br>
              <a:rPr lang="fi-FI" sz="5300" dirty="0" smtClean="0">
                <a:solidFill>
                  <a:srgbClr val="0070C0"/>
                </a:solidFill>
              </a:rPr>
            </a:br>
            <a:endParaRPr lang="en-IE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40760" cy="2520280"/>
          </a:xfrm>
        </p:spPr>
        <p:txBody>
          <a:bodyPr>
            <a:normAutofit fontScale="62500" lnSpcReduction="20000"/>
          </a:bodyPr>
          <a:lstStyle/>
          <a:p>
            <a:r>
              <a:rPr lang="fi-FI" dirty="0" smtClean="0"/>
              <a:t>Materiaalia koostanut </a:t>
            </a:r>
          </a:p>
          <a:p>
            <a:r>
              <a:rPr lang="fi-FI" dirty="0" err="1" smtClean="0"/>
              <a:t>eNorssin</a:t>
            </a:r>
            <a:r>
              <a:rPr lang="fi-FI" dirty="0" smtClean="0"/>
              <a:t> OPStuki 2016 -suunnitteluryhmä:</a:t>
            </a:r>
          </a:p>
          <a:p>
            <a:r>
              <a:rPr lang="fi-FI" dirty="0" smtClean="0"/>
              <a:t>Ulla Ilomäki-Keisala</a:t>
            </a:r>
          </a:p>
          <a:p>
            <a:r>
              <a:rPr lang="fi-FI" dirty="0" smtClean="0"/>
              <a:t>Mervi Kemppainen</a:t>
            </a:r>
          </a:p>
          <a:p>
            <a:r>
              <a:rPr lang="fi-FI" dirty="0" smtClean="0"/>
              <a:t>Merja Kuosmanen</a:t>
            </a:r>
          </a:p>
          <a:p>
            <a:r>
              <a:rPr lang="fi-FI" dirty="0" smtClean="0"/>
              <a:t>Annika Lassus</a:t>
            </a:r>
          </a:p>
          <a:p>
            <a:r>
              <a:rPr lang="fi-FI" dirty="0" smtClean="0"/>
              <a:t>Sari Muhonen</a:t>
            </a:r>
          </a:p>
          <a:p>
            <a:r>
              <a:rPr lang="fi-FI" dirty="0" smtClean="0"/>
              <a:t>Tuija Saarivirta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611779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Ulla Ilomäki-Keisala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13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fi-FI" dirty="0" smtClean="0"/>
              <a:t>LÄHTEET JA LISÄTIETOA (1):</a:t>
            </a:r>
            <a:endParaRPr lang="fi-FI" dirty="0"/>
          </a:p>
        </p:txBody>
      </p:sp>
      <p:sp>
        <p:nvSpPr>
          <p:cNvPr id="17" name="Sisällön paikkamerkki 16"/>
          <p:cNvSpPr>
            <a:spLocks noGrp="1"/>
          </p:cNvSpPr>
          <p:nvPr>
            <p:ph idx="1"/>
          </p:nvPr>
        </p:nvSpPr>
        <p:spPr>
          <a:xfrm>
            <a:off x="683568" y="1196752"/>
            <a:ext cx="7632848" cy="532859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i-FI" sz="2400" dirty="0" smtClean="0">
                <a:latin typeface="Calibri" pitchFamily="34" charset="0"/>
                <a:cs typeface="Arial" pitchFamily="34" charset="0"/>
              </a:rPr>
              <a:t>Opetushallitus, Esiopetuksen opetussuunnitelman perusteet 2014</a:t>
            </a:r>
          </a:p>
          <a:p>
            <a:pPr>
              <a:defRPr/>
            </a:pPr>
            <a:r>
              <a:rPr lang="fi-FI" sz="2400" dirty="0" smtClean="0">
                <a:latin typeface="Calibri" pitchFamily="34" charset="0"/>
                <a:cs typeface="Arial" pitchFamily="34" charset="0"/>
              </a:rPr>
              <a:t>Opetushallituksen perusopetuksen opetussuunnitelman perusteet 2014</a:t>
            </a:r>
          </a:p>
          <a:p>
            <a:pPr>
              <a:defRPr/>
            </a:pPr>
            <a:r>
              <a:rPr lang="en-IE" sz="2400" dirty="0" smtClean="0">
                <a:latin typeface="Calibri" pitchFamily="34" charset="0"/>
                <a:hlinkClick r:id="rId2"/>
              </a:rPr>
              <a:t>http://www.oph.fi/ops2016/103/0/opetushallitus_on_hyvaksynyt_esi-_perus _ja_lisaopetuksen_opetussuunnitelman_perusteet_22_12_2014</a:t>
            </a:r>
            <a:endParaRPr lang="en-IE" sz="2400" dirty="0" smtClean="0">
              <a:latin typeface="Calibri" pitchFamily="34" charset="0"/>
            </a:endParaRPr>
          </a:p>
          <a:p>
            <a:pPr>
              <a:defRPr/>
            </a:pPr>
            <a:r>
              <a:rPr lang="fi-FI" sz="2400" dirty="0" smtClean="0">
                <a:latin typeface="Calibri" pitchFamily="34" charset="0"/>
                <a:cs typeface="Arial" pitchFamily="34" charset="0"/>
              </a:rPr>
              <a:t>Cantell, Hannele (toim.). 2015. Näin rakennat monialaisia oppimiskokonaisuuksia.  Juva: PS-kustannus.</a:t>
            </a:r>
          </a:p>
          <a:p>
            <a:pPr>
              <a:defRPr/>
            </a:pPr>
            <a:r>
              <a:rPr lang="fi-FI" sz="2400" dirty="0" smtClean="0">
                <a:latin typeface="Calibri" pitchFamily="34" charset="0"/>
                <a:cs typeface="Arial" pitchFamily="34" charset="0"/>
              </a:rPr>
              <a:t>Heino, Tina (toim.) 2014. Kokemukset kiertoon – ideoita oppimisympäristöjen kehittämiseen. Opetushallitus. Oppaat ja käsikirjat 2013:8. Tampere. Suomen yliopistopaino Oy. </a:t>
            </a:r>
          </a:p>
          <a:p>
            <a:pPr>
              <a:defRPr/>
            </a:pPr>
            <a:r>
              <a:rPr lang="en-IE" sz="2400" dirty="0" smtClean="0">
                <a:latin typeface="Calibri" pitchFamily="34" charset="0"/>
                <a:cs typeface="Arial" pitchFamily="34" charset="0"/>
                <a:hlinkClick r:id="rId3"/>
              </a:rPr>
              <a:t>http://www.oph.fi/download/153505_kokemukset_kiertoon_2.pdf</a:t>
            </a:r>
            <a:endParaRPr lang="en-IE" sz="24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IE" sz="24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fi-FI" dirty="0" smtClean="0"/>
              <a:t>LÄHTEET JA LISÄTIETOA (2)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2200" dirty="0" smtClean="0"/>
              <a:t>Jantunen, Timo ja Haapaniemi, Rauno. 2013. Iloa kouluun, Avaimia kouluviihtyvyyteen. Juva: PS-kustannus.</a:t>
            </a:r>
          </a:p>
          <a:p>
            <a:pPr>
              <a:defRPr/>
            </a:pPr>
            <a:r>
              <a:rPr lang="fi-FI" sz="2200" dirty="0" smtClean="0"/>
              <a:t>Järvilehto, Lauri. 2014. Hauskan oppimisen vallankumous. Juva: PS-kustannus. </a:t>
            </a:r>
          </a:p>
          <a:p>
            <a:pPr>
              <a:defRPr/>
            </a:pPr>
            <a:r>
              <a:rPr lang="fi-FI" sz="2200" dirty="0" smtClean="0"/>
              <a:t>Kangas, M., Vesterinen, O. &amp; Krokfors, L. 2014. Oppimispelit lapsen maailman, pelitutkimuksen ja osallistavan pedagogiikan risteyskohdassa. Teoksessa L. Krokfors, M. Kangas &amp; K. Kopisto (toim.) Oppiminen pelissä, 15-22).</a:t>
            </a:r>
          </a:p>
          <a:p>
            <a:pPr>
              <a:defRPr/>
            </a:pPr>
            <a:r>
              <a:rPr lang="fi-FI" sz="2200" dirty="0" smtClean="0"/>
              <a:t>Norrena, Juho. 2015. Innostava koulun muutos, Opas laaja-alaisen osaamisen opetukseen. Juva: PS-kustannus.</a:t>
            </a:r>
          </a:p>
          <a:p>
            <a:pPr>
              <a:defRPr/>
            </a:pPr>
            <a:endParaRPr lang="fi-FI" sz="2400" dirty="0" smtClean="0"/>
          </a:p>
          <a:p>
            <a:pPr>
              <a:defRPr/>
            </a:pPr>
            <a:endParaRPr lang="en-IE" sz="2400" dirty="0" smtClean="0">
              <a:latin typeface="Calibri" pitchFamily="34" charset="0"/>
              <a:cs typeface="Arial" pitchFamily="34" charset="0"/>
            </a:endParaRPr>
          </a:p>
          <a:p>
            <a:endParaRPr lang="fi-FI" sz="2200" dirty="0" smtClean="0"/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86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pPr algn="l"/>
            <a:r>
              <a:rPr lang="fi-FI" dirty="0" smtClean="0"/>
              <a:t>LÄHTEET JA LISÄTIETOA (3)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200" u="sng" dirty="0" smtClean="0">
                <a:hlinkClick r:id="rId2"/>
              </a:rPr>
              <a:t>http://www.slideshare.net/JormaEnkenberg/tulevaisuuden-oppimisymparist-opiskelijoiden-tulkitsemana</a:t>
            </a:r>
            <a:endParaRPr lang="fi-FI" sz="2200" u="sng" dirty="0" smtClean="0"/>
          </a:p>
          <a:p>
            <a:pPr lvl="0"/>
            <a:r>
              <a:rPr lang="fi-FI" sz="2200" u="sng" dirty="0" smtClean="0">
                <a:hlinkClick r:id="rId3"/>
              </a:rPr>
              <a:t>http://www.kaikkialla.fi/2013/11/18/mennaanko-metsaan-koulu-kaikkialla-video/</a:t>
            </a:r>
            <a:endParaRPr lang="fi-FI" sz="2200" u="sng" dirty="0" smtClean="0"/>
          </a:p>
          <a:p>
            <a:r>
              <a:rPr lang="fi-FI" sz="2200" dirty="0" smtClean="0">
                <a:hlinkClick r:id="rId4"/>
              </a:rPr>
              <a:t>http://hellstromtyotavat.blogspot.fi/</a:t>
            </a:r>
            <a:endParaRPr lang="fi-FI" sz="2200" dirty="0" smtClean="0"/>
          </a:p>
          <a:p>
            <a:r>
              <a:rPr lang="fi-FI" sz="2200" dirty="0" smtClean="0">
                <a:hlinkClick r:id="rId5"/>
              </a:rPr>
              <a:t>http://www.slideshare.net/aylitalo/aktivoivia-opetusmenetelmi</a:t>
            </a:r>
            <a:endParaRPr lang="fi-FI" sz="2200" dirty="0" smtClean="0"/>
          </a:p>
          <a:p>
            <a:r>
              <a:rPr lang="fi-FI" sz="2200" dirty="0" smtClean="0">
                <a:hlinkClick r:id="rId6"/>
              </a:rPr>
              <a:t>https://www.mindmeister.com/226092845</a:t>
            </a:r>
            <a:endParaRPr lang="fi-FI" sz="2200" dirty="0" smtClean="0"/>
          </a:p>
          <a:p>
            <a:r>
              <a:rPr lang="fi-FI" sz="2200" dirty="0" smtClean="0">
                <a:hlinkClick r:id="rId7"/>
              </a:rPr>
              <a:t>http://www.eoppimiskeskus.fi/</a:t>
            </a:r>
            <a:endParaRPr lang="fi-FI" sz="2200" dirty="0" smtClean="0"/>
          </a:p>
          <a:p>
            <a:endParaRPr lang="fi-FI" sz="2400" dirty="0" smtClean="0"/>
          </a:p>
          <a:p>
            <a:pPr lvl="0">
              <a:buNone/>
            </a:pPr>
            <a:endParaRPr lang="en-IE" sz="2200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Tuija Saarivirta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87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043608"/>
          </a:xfrm>
        </p:spPr>
        <p:txBody>
          <a:bodyPr/>
          <a:lstStyle/>
          <a:p>
            <a:pPr algn="l"/>
            <a:r>
              <a:rPr lang="fi-FI" dirty="0" smtClean="0"/>
              <a:t>LÄHTEET JA LISÄTIETOA (4)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352928" cy="5628873"/>
          </a:xfrm>
        </p:spPr>
        <p:txBody>
          <a:bodyPr>
            <a:normAutofit fontScale="25000" lnSpcReduction="20000"/>
          </a:bodyPr>
          <a:lstStyle/>
          <a:p>
            <a:r>
              <a:rPr lang="fi-FI" sz="8000" dirty="0" smtClean="0"/>
              <a:t>TVT koulun arjessa	</a:t>
            </a:r>
          </a:p>
          <a:p>
            <a:pPr>
              <a:buNone/>
            </a:pPr>
            <a:r>
              <a:rPr lang="fi-FI" sz="8000" dirty="0" smtClean="0">
                <a:hlinkClick r:id="rId2"/>
              </a:rPr>
              <a:t>http://blogs.helsinki.fi/oppiailoakouluun/tvt-koulun-arjessa</a:t>
            </a:r>
            <a:endParaRPr lang="fi-FI" sz="8000" dirty="0" smtClean="0"/>
          </a:p>
          <a:p>
            <a:r>
              <a:rPr lang="fi-FI" sz="8000" dirty="0" smtClean="0"/>
              <a:t>Oppimispelejä eri oppiaineiden opiskeluun	</a:t>
            </a:r>
          </a:p>
          <a:p>
            <a:pPr>
              <a:buNone/>
            </a:pPr>
            <a:r>
              <a:rPr lang="fi-FI" sz="8000" dirty="0" smtClean="0">
                <a:hlinkClick r:id="rId3"/>
              </a:rPr>
              <a:t>http://peda.net/veraja/konnevesi/lukio/ophhanke2010/pelit</a:t>
            </a:r>
            <a:endParaRPr lang="fi-FI" sz="8000" dirty="0" smtClean="0"/>
          </a:p>
          <a:p>
            <a:r>
              <a:rPr lang="fi-FI" sz="8000" dirty="0" smtClean="0"/>
              <a:t>Kirsti Lonka: Kuilu?		</a:t>
            </a:r>
          </a:p>
          <a:p>
            <a:pPr>
              <a:buNone/>
            </a:pPr>
            <a:r>
              <a:rPr lang="fi-FI" sz="8000" dirty="0" smtClean="0">
                <a:hlinkClick r:id="rId4"/>
              </a:rPr>
              <a:t>http://www.youtube.com/watch?v=FYQly03W_Ik</a:t>
            </a:r>
            <a:endParaRPr lang="fi-FI" sz="8000" dirty="0" smtClean="0"/>
          </a:p>
          <a:p>
            <a:r>
              <a:rPr lang="fi-FI" sz="8000" dirty="0" smtClean="0"/>
              <a:t>Kansallinen tieto- ja viestintätekniikan opetuskäytön suunnitelma</a:t>
            </a:r>
          </a:p>
          <a:p>
            <a:pPr>
              <a:buNone/>
            </a:pPr>
            <a:r>
              <a:rPr lang="fi-FI" sz="8000" dirty="0" smtClean="0">
                <a:hlinkClick r:id="rId5"/>
              </a:rPr>
              <a:t>http://www.lvm.fi/julkaisu/4147295/kansallinen-tieto-ja-viestintatekniikan-opetuskayton-suunnitelma</a:t>
            </a:r>
            <a:endParaRPr lang="fi-FI" sz="8000" dirty="0" smtClean="0"/>
          </a:p>
          <a:p>
            <a:r>
              <a:rPr lang="fi-FI" sz="8000" dirty="0" smtClean="0"/>
              <a:t>Digitaalinen agenda vuosille 2011-2020</a:t>
            </a:r>
          </a:p>
          <a:p>
            <a:pPr>
              <a:buNone/>
            </a:pPr>
            <a:r>
              <a:rPr lang="fi-FI" sz="8000" dirty="0" smtClean="0">
                <a:hlinkClick r:id="rId6"/>
              </a:rPr>
              <a:t>http://www.lvm.fi/c/document_library/get_file?folderId=913424&amp;name=DLFE11384.pdf&amp;title=Tuottava%20ja%20uudistuva%20Suomi%20-selonteko</a:t>
            </a:r>
            <a:endParaRPr lang="fi-FI" sz="8000" dirty="0" smtClean="0"/>
          </a:p>
          <a:p>
            <a:r>
              <a:rPr lang="fi-FI" sz="8000" dirty="0" smtClean="0"/>
              <a:t>Tutkimus: Pelaajabarometri 2011: Pelaamisen muutos</a:t>
            </a:r>
          </a:p>
          <a:p>
            <a:pPr>
              <a:buNone/>
            </a:pPr>
            <a:r>
              <a:rPr lang="fi-FI" sz="8000" dirty="0" smtClean="0">
                <a:hlinkClick r:id="rId7"/>
              </a:rPr>
              <a:t>http://tampub.uta.fi/bitstream/handle/10024/65502/pelaajabarometri_2011.pdf?sequence=1</a:t>
            </a:r>
            <a:endParaRPr lang="fi-FI" sz="8000" dirty="0" smtClean="0"/>
          </a:p>
          <a:p>
            <a:r>
              <a:rPr lang="fi-FI" sz="8000" dirty="0" smtClean="0"/>
              <a:t>Tutkimus: Pelaajabarometri 2013: Mobiilipelaamisen nousu</a:t>
            </a:r>
          </a:p>
          <a:p>
            <a:pPr>
              <a:buNone/>
            </a:pPr>
            <a:r>
              <a:rPr lang="fi-FI" sz="8000" dirty="0" smtClean="0">
                <a:hlinkClick r:id="rId8"/>
              </a:rPr>
              <a:t>http://tampub.uta.fi/bitstream/handle/10024/95150/pelaajabarometri_2013.pdf?sequence=1</a:t>
            </a:r>
            <a:endParaRPr lang="fi-FI" sz="8000" dirty="0" smtClean="0"/>
          </a:p>
          <a:p>
            <a:pPr>
              <a:buNone/>
            </a:pPr>
            <a:endParaRPr lang="fi-FI" sz="8000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88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fi-FI" dirty="0" smtClean="0"/>
              <a:t>LÄHTEET JA LISÄTIETOA (5)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Ohjelmoinnista</a:t>
            </a:r>
          </a:p>
          <a:p>
            <a:pPr>
              <a:buNone/>
            </a:pPr>
            <a:r>
              <a:rPr lang="fi-FI" sz="2400" dirty="0" smtClean="0">
                <a:hlinkClick r:id="rId2"/>
              </a:rPr>
              <a:t>http://koodaustunti.fi/</a:t>
            </a:r>
            <a:endParaRPr lang="fi-FI" sz="2400" dirty="0" smtClean="0"/>
          </a:p>
          <a:p>
            <a:pPr>
              <a:buNone/>
            </a:pPr>
            <a:r>
              <a:rPr lang="fi-FI" sz="2400" dirty="0" smtClean="0">
                <a:hlinkClick r:id="rId3"/>
              </a:rPr>
              <a:t>www.koodikerho.fi</a:t>
            </a:r>
            <a:endParaRPr lang="fi-FI" sz="2400" dirty="0" smtClean="0"/>
          </a:p>
          <a:p>
            <a:pPr>
              <a:buNone/>
            </a:pPr>
            <a:r>
              <a:rPr lang="fi-FI" sz="2400" dirty="0" smtClean="0">
                <a:hlinkClick r:id="rId4"/>
              </a:rPr>
              <a:t>http://koodi2016.fi/</a:t>
            </a:r>
            <a:endParaRPr lang="fi-FI" sz="2400" dirty="0" smtClean="0"/>
          </a:p>
          <a:p>
            <a:pPr>
              <a:buNone/>
            </a:pPr>
            <a:r>
              <a:rPr lang="fi-FI" sz="2400" dirty="0" smtClean="0">
                <a:hlinkClick r:id="rId5"/>
              </a:rPr>
              <a:t>http://light-bot.com</a:t>
            </a:r>
            <a:endParaRPr lang="fi-FI" sz="2400" dirty="0" smtClean="0"/>
          </a:p>
          <a:p>
            <a:pPr>
              <a:buNone/>
            </a:pPr>
            <a:r>
              <a:rPr lang="fi-FI" sz="2400" dirty="0" smtClean="0">
                <a:hlinkClick r:id="rId6"/>
              </a:rPr>
              <a:t>http://coda.org</a:t>
            </a:r>
            <a:endParaRPr lang="fi-FI" sz="2400" dirty="0" smtClean="0"/>
          </a:p>
          <a:p>
            <a:pPr>
              <a:buNone/>
            </a:pPr>
            <a:r>
              <a:rPr lang="fi-FI" sz="2400" dirty="0" smtClean="0">
                <a:hlinkClick r:id="rId7"/>
              </a:rPr>
              <a:t>www.pelikasvatus.fi</a:t>
            </a:r>
            <a:endParaRPr lang="fi-FI" sz="2400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6558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Sari Muhonen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89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ENNAKKOTEHTÄVÄT TYÖPAJAAN 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Perehdy Opetushallituksen esiopetuksen opetussuunnitelman lukuun 4 ja/tai Opetushallituksen perusopetuksen opetussuunnitelman lukuihin 13, 14 ja 15 ainakin yhden oppiaineen osalta.</a:t>
            </a:r>
          </a:p>
          <a:p>
            <a:pPr marL="0" indent="0">
              <a:buNone/>
            </a:pPr>
            <a:endParaRPr lang="fi-FI" sz="2800" dirty="0" smtClean="0"/>
          </a:p>
          <a:p>
            <a:pPr marL="514350" indent="-514350">
              <a:buNone/>
            </a:pPr>
            <a:r>
              <a:rPr lang="fi-FI" sz="2800" dirty="0" smtClean="0"/>
              <a:t>2. 	Tutustu seuraaviin materiaaleihin: </a:t>
            </a:r>
          </a:p>
          <a:p>
            <a:pPr marL="514350" indent="-514350">
              <a:buNone/>
            </a:pPr>
            <a:r>
              <a:rPr lang="fi-FI" sz="2600" dirty="0" smtClean="0"/>
              <a:t>	Monialaiset oppimiskokonaisuudet</a:t>
            </a:r>
            <a:endParaRPr lang="en-IE" sz="2600" dirty="0" smtClean="0"/>
          </a:p>
          <a:p>
            <a:pPr marL="400050" lvl="1" indent="0">
              <a:buNone/>
            </a:pPr>
            <a:r>
              <a:rPr lang="en-IE" sz="2200" dirty="0" smtClean="0">
                <a:hlinkClick r:id="rId2"/>
              </a:rPr>
              <a:t>https://www.youtube.com/watch?v=mXvozGMlqug&amp;feature=youtu.be</a:t>
            </a:r>
            <a:endParaRPr lang="en-IE" sz="2200" dirty="0" smtClean="0"/>
          </a:p>
          <a:p>
            <a:pPr marL="514350" indent="-514350">
              <a:buNone/>
            </a:pPr>
            <a:r>
              <a:rPr lang="fi-FI" sz="2600" dirty="0" smtClean="0"/>
              <a:t>	Pelit ja pelillisyys</a:t>
            </a:r>
            <a:r>
              <a:rPr lang="fi-FI" sz="2600" b="1" dirty="0" smtClean="0"/>
              <a:t>:</a:t>
            </a:r>
          </a:p>
          <a:p>
            <a:pPr marL="400050" lvl="1" indent="0">
              <a:buNone/>
            </a:pPr>
            <a:r>
              <a:rPr lang="en-IE" sz="2400" dirty="0" smtClean="0">
                <a:hlinkClick r:id="rId3"/>
              </a:rPr>
              <a:t> pelipaiva.fi</a:t>
            </a:r>
            <a:r>
              <a:rPr lang="en-IE" sz="2400" dirty="0" smtClean="0"/>
              <a:t> </a:t>
            </a:r>
          </a:p>
          <a:p>
            <a:pPr marL="400050" lvl="1" indent="0">
              <a:buNone/>
            </a:pPr>
            <a:r>
              <a:rPr lang="en-IE" sz="2400" dirty="0" smtClean="0"/>
              <a:t> </a:t>
            </a:r>
            <a:r>
              <a:rPr lang="en-IE" sz="2400" dirty="0" smtClean="0">
                <a:hlinkClick r:id="rId4"/>
              </a:rPr>
              <a:t>pelikasvatus.fi</a:t>
            </a:r>
            <a:endParaRPr lang="en-IE" sz="2200" dirty="0" smtClean="0"/>
          </a:p>
          <a:p>
            <a:pPr marL="400050" lvl="1" indent="0">
              <a:buNone/>
            </a:pPr>
            <a:r>
              <a:rPr lang="en-IE" sz="2200" dirty="0" smtClean="0">
                <a:hlinkClick r:id="rId5"/>
              </a:rPr>
              <a:t> https://www.youtube.com/watch?v=4Pn0VXfX5cw</a:t>
            </a:r>
            <a:endParaRPr lang="en-IE" sz="2200" dirty="0" smtClean="0"/>
          </a:p>
          <a:p>
            <a:pPr>
              <a:buNone/>
            </a:pPr>
            <a:r>
              <a:rPr lang="en-IE" sz="2400" dirty="0" smtClean="0"/>
              <a:t>	   Oppiminen:</a:t>
            </a:r>
          </a:p>
          <a:p>
            <a:pPr lvl="1">
              <a:buNone/>
            </a:pPr>
            <a:r>
              <a:rPr lang="en-IE" sz="2000" dirty="0" smtClean="0">
                <a:hlinkClick r:id="rId6"/>
              </a:rPr>
              <a:t> m.youtube.com/watch?v=I8-bVTJn1No&amp;feature=youtu.be</a:t>
            </a:r>
            <a:r>
              <a:rPr lang="en-IE" sz="2000" dirty="0" smtClean="0"/>
              <a:t> </a:t>
            </a:r>
          </a:p>
          <a:p>
            <a:pPr>
              <a:buNone/>
            </a:pPr>
            <a:r>
              <a:rPr lang="en-IE" sz="2400" dirty="0" smtClean="0"/>
              <a:t>	Digitaalinen muutos: </a:t>
            </a:r>
          </a:p>
          <a:p>
            <a:pPr marL="400050" lvl="1" indent="0">
              <a:buNone/>
            </a:pPr>
            <a:r>
              <a:rPr lang="en-IE" sz="2000" dirty="0" smtClean="0">
                <a:hlinkClick r:id="rId7"/>
              </a:rPr>
              <a:t>http://www.pedagogisktcentrum.se/skolutveckling/digitalt-l%C3%A4rande</a:t>
            </a:r>
            <a:endParaRPr lang="en-IE" sz="2000" dirty="0" smtClean="0"/>
          </a:p>
          <a:p>
            <a:pPr>
              <a:buNone/>
            </a:pPr>
            <a:r>
              <a:rPr lang="en-IE" sz="2400" dirty="0" smtClean="0"/>
              <a:t/>
            </a:r>
            <a:br>
              <a:rPr lang="en-IE" sz="2400" dirty="0" smtClean="0"/>
            </a:br>
            <a:endParaRPr lang="en-IE" sz="2400" dirty="0" smtClean="0"/>
          </a:p>
          <a:p>
            <a:pPr marL="514350" indent="-514350">
              <a:buNone/>
            </a:pPr>
            <a:endParaRPr lang="en-IE" sz="2600" dirty="0" smtClean="0"/>
          </a:p>
          <a:p>
            <a:pPr marL="514350" indent="-514350">
              <a:buNone/>
            </a:pPr>
            <a:endParaRPr lang="en-IE" sz="2600" dirty="0" smtClean="0"/>
          </a:p>
          <a:p>
            <a:pPr marL="514350" indent="-514350">
              <a:buNone/>
            </a:pPr>
            <a:endParaRPr lang="en-IE" sz="2600" dirty="0" smtClean="0"/>
          </a:p>
          <a:p>
            <a:pPr marL="514350" indent="-51435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Ulla Ilomäki-Keisala</a:t>
            </a:r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fi-FI" dirty="0" smtClean="0"/>
              <a:t>LÄHTEET JA LISÄTIETOA (6)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Opinkirjon materiaalit: monialaiset oppimiskokonaisuudet</a:t>
            </a:r>
          </a:p>
          <a:p>
            <a:pPr>
              <a:buNone/>
            </a:pPr>
            <a:r>
              <a:rPr lang="fi-FI" sz="2400" u="sng" dirty="0" smtClean="0">
                <a:hlinkClick r:id="rId2"/>
              </a:rPr>
              <a:t>http://www.opinkirjo.fi/ykskakstoimimaan</a:t>
            </a:r>
            <a:endParaRPr lang="fi-FI" sz="2400" dirty="0" smtClean="0"/>
          </a:p>
          <a:p>
            <a:pPr>
              <a:buNone/>
            </a:pPr>
            <a:r>
              <a:rPr lang="fi-FI" sz="2400" u="sng" dirty="0" smtClean="0">
                <a:hlinkClick r:id="rId3"/>
              </a:rPr>
              <a:t>http://www.opinkirjo.fi/fi/opinkirjo/aluetoiminta/aluekoordinaattorit</a:t>
            </a:r>
            <a:endParaRPr lang="fi-FI" sz="2400" dirty="0" smtClean="0"/>
          </a:p>
          <a:p>
            <a:pPr>
              <a:buNone/>
            </a:pPr>
            <a:r>
              <a:rPr lang="fi-FI" sz="2400" u="sng" dirty="0" smtClean="0">
                <a:hlinkClick r:id="rId4"/>
              </a:rPr>
              <a:t>www.opinkirjo.f</a:t>
            </a:r>
            <a:r>
              <a:rPr lang="fi-FI" sz="2400" u="sng" dirty="0" smtClean="0">
                <a:hlinkClick r:id="rId5"/>
              </a:rPr>
              <a:t>i</a:t>
            </a:r>
            <a:endParaRPr lang="fi-FI" sz="2400" dirty="0" smtClean="0"/>
          </a:p>
          <a:p>
            <a:pPr>
              <a:buNone/>
            </a:pPr>
            <a:r>
              <a:rPr lang="fi-FI" sz="2400" u="sng" dirty="0" smtClean="0">
                <a:hlinkClick r:id="rId6"/>
              </a:rPr>
              <a:t>www.facebook.com/opinkirjo</a:t>
            </a:r>
            <a:endParaRPr lang="fi-FI" sz="2400" u="sng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90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fi-FI" dirty="0" smtClean="0"/>
              <a:t>LÄHTEET JA LISÄTIETOA (7)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Ilmiöoppimisesta</a:t>
            </a:r>
          </a:p>
          <a:p>
            <a:pPr>
              <a:buNone/>
            </a:pPr>
            <a:r>
              <a:rPr lang="fi-FI" sz="2000" dirty="0" smtClean="0">
                <a:hlinkClick r:id="rId2"/>
              </a:rPr>
              <a:t>https://www.mamk.fi/instancedata/prime_product_julkaisu/mamk/embeds/mamkwwwstructure/18970_IlmioAtmos.pdf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>
                <a:hlinkClick r:id="rId3"/>
              </a:rPr>
              <a:t>http://vinkkiverkko.wikispaces.com/Ilmi%C3%B6pohjainen+oppiminen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>
                <a:hlinkClick r:id="rId4"/>
              </a:rPr>
              <a:t>http://www.slideshare.net/arongas/ilmipohjainen-oppiminen-presentation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>
                <a:hlinkClick r:id="rId5"/>
              </a:rPr>
              <a:t>http://www.slideshare.net/akiluos/itk2014-ilmioopas-foorumisesitys-1142014</a:t>
            </a:r>
            <a:endParaRPr lang="fi-FI" sz="2000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496336" y="6465585"/>
            <a:ext cx="16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    Tuija Saarivirta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C9F1-BD24-4642-8FCA-D09356446218}" type="slidenum">
              <a:rPr lang="fi-FI" smtClean="0"/>
              <a:pPr/>
              <a:t>91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14174</TotalTime>
  <Words>3381</Words>
  <Application>Microsoft Office PowerPoint</Application>
  <PresentationFormat>Näytössä katseltava diaesitys (4:3)</PresentationFormat>
  <Paragraphs>915</Paragraphs>
  <Slides>91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91</vt:i4>
      </vt:variant>
    </vt:vector>
  </HeadingPairs>
  <TitlesOfParts>
    <vt:vector size="98" baseType="lpstr">
      <vt:lpstr>Arial</vt:lpstr>
      <vt:lpstr>Arial Bold</vt:lpstr>
      <vt:lpstr>Calibri</vt:lpstr>
      <vt:lpstr>Times</vt:lpstr>
      <vt:lpstr>Wingdings</vt:lpstr>
      <vt:lpstr>1_Office-teema</vt:lpstr>
      <vt:lpstr>2_Office-teema</vt:lpstr>
      <vt:lpstr>PowerPoint-esitys</vt:lpstr>
      <vt:lpstr>OPStuki 2016 – Paikallisen opetussuunnitelmaprosessin tukikoulutus </vt:lpstr>
      <vt:lpstr>Tervetuloa työpajaan 2!</vt:lpstr>
      <vt:lpstr>TYÖPAJAN 2 TAVOITTEET</vt:lpstr>
      <vt:lpstr>TYÖPAJAN 2 SISÄLLÖT</vt:lpstr>
      <vt:lpstr> OPStuki 2016 -TYÖPAJA 2 </vt:lpstr>
      <vt:lpstr>Todaysmeet.com/OPS-kuopio</vt:lpstr>
      <vt:lpstr>ORGANISOINTIA ILTAPÄIVÄÄ VARTEN</vt:lpstr>
      <vt:lpstr>ENNAKKOTEHTÄVÄT TYÖPAJAAN 2</vt:lpstr>
      <vt:lpstr>PEDAGOGINEN KÄVELY</vt:lpstr>
      <vt:lpstr>Mennäänkö metsään?</vt:lpstr>
      <vt:lpstr>OPS2016</vt:lpstr>
      <vt:lpstr>LAAJA-ALAINEN OSAAMINEN</vt:lpstr>
      <vt:lpstr>LAAJA-ALAINEN OSAAMINEN</vt:lpstr>
      <vt:lpstr>OPETTAJAN MUUTTUVA TEHTÄVÄNKUVA (1)</vt:lpstr>
      <vt:lpstr>OPETTAJAN MUUTTUVA TEHTÄVÄNKUVA (2)</vt:lpstr>
      <vt:lpstr>OPETTAJUUDEN TARKASTELUA</vt:lpstr>
      <vt:lpstr>PowerPoint-esitys</vt:lpstr>
      <vt:lpstr>OPPIMISYMPÄRISTÖT JA TYÖTAVAT</vt:lpstr>
      <vt:lpstr>MITÄ OPS:SSA LUKEE?</vt:lpstr>
      <vt:lpstr>ESIOPETUKSEN OPS (1)</vt:lpstr>
      <vt:lpstr>ESIOPETUKSEN OPS (2)</vt:lpstr>
      <vt:lpstr>PERUSOPETUKSEN OPS </vt:lpstr>
      <vt:lpstr>OPPIMISYMPÄRISTÖT (1) </vt:lpstr>
      <vt:lpstr> OPPIMISYMPÄRISTÖT (2)</vt:lpstr>
      <vt:lpstr>OPPIMISYMPÄRISTÖT (3)</vt:lpstr>
      <vt:lpstr>OPPIMISYMPÄRISTÖT (4)</vt:lpstr>
      <vt:lpstr>OPPIMISYMPÄRISTÖT (6)</vt:lpstr>
      <vt:lpstr>TYÖTAPOJEN VALINNAN LÄHTÖKOHDAT</vt:lpstr>
      <vt:lpstr>MONIPUOLISET TYÖTAVAT ESIOPETUKSESSA</vt:lpstr>
      <vt:lpstr>TYÖTAVAT PERUSOPETUKSESSA (1)</vt:lpstr>
      <vt:lpstr>TYÖTAVAT PERUSOPETUKSESSA (2)</vt:lpstr>
      <vt:lpstr>YHTEISÖLLINEN OPPIMINEN</vt:lpstr>
      <vt:lpstr>OPPIMISEN KAIKKIALLISUUS</vt:lpstr>
      <vt:lpstr>TVT JA PELILLISYYS</vt:lpstr>
      <vt:lpstr>Kahoot</vt:lpstr>
      <vt:lpstr>PowerPoint-esitys</vt:lpstr>
      <vt:lpstr>PowerPoint-esitys</vt:lpstr>
      <vt:lpstr> TIETO- JA VIESTINTÄTEKNOLOGIAN KÄYTTÖ </vt:lpstr>
      <vt:lpstr>INTERNETISTÄ</vt:lpstr>
      <vt:lpstr>DIGINATIIVI JA MUUKAINEN OPPIMASSA</vt:lpstr>
      <vt:lpstr>PELIT JA PELILLISYYS</vt:lpstr>
      <vt:lpstr>PELEISSÄ OLENNAISTA</vt:lpstr>
      <vt:lpstr>EHEYTTÄMINEN –  MITÄ JA MITEN?</vt:lpstr>
      <vt:lpstr>MITEN PAIKALLINEN TIEKARTTA TUKEE EHEYTTÄMISTÄ? </vt:lpstr>
      <vt:lpstr>MITEN MONIALAISET OPPIMISKOKONAISUUDET VOITAISIIN TOTEUTTAA?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SUUNNITELLAAN MONIALAISIA OPPIMISKOKONAISUUKSIA</vt:lpstr>
      <vt:lpstr>POPPLET</vt:lpstr>
      <vt:lpstr>Monialaisista oppimiskokonaisuuksista</vt:lpstr>
      <vt:lpstr>Paikalliset puheenvuorot</vt:lpstr>
      <vt:lpstr>VUOSILUOKKAKOKONAISUUDET JA OPPIAINEET</vt:lpstr>
      <vt:lpstr>VUOSILUOKKAKOKONAISUUDET</vt:lpstr>
      <vt:lpstr>LUKU 13: OPETUS VUOSILUOKILLA 1–2</vt:lpstr>
      <vt:lpstr>LUKU 14: OPETUS VUOSILUOKILLA 3-6</vt:lpstr>
      <vt:lpstr>LUKU 14: OPETUS VUOSILUOKILLA 7–9</vt:lpstr>
      <vt:lpstr>OPPIAINEISTA</vt:lpstr>
      <vt:lpstr>MITEN PAIKALLINEN TIEKARTTA TUKEE OPPIAINEKOHTAISTA TYÖTÄ?</vt:lpstr>
      <vt:lpstr>OPPIAINEET JA OPS 2016</vt:lpstr>
      <vt:lpstr>OPPIAINEIDEN OPETUS</vt:lpstr>
      <vt:lpstr>VUOSILUOKKAKOKONAISUUKSIEN JA OPPIAINEIDEN TEHTÄVIEN KUVAUKSET</vt:lpstr>
      <vt:lpstr>OPPIAINEKUVAUKSEN MUUT OSA-ALUEET</vt:lpstr>
      <vt:lpstr>ePerusteet</vt:lpstr>
      <vt:lpstr>ePerusteet -palvelun tarkoitus ja tavoite</vt:lpstr>
      <vt:lpstr>ePerusteet -palvelun kolme elementtiä</vt:lpstr>
      <vt:lpstr>Perusteiden katselu (haku ja selaus) </vt:lpstr>
      <vt:lpstr>Paikallisen opetussuunnitelman laadinnan työkalu </vt:lpstr>
      <vt:lpstr>Paikallisen opetussuunnitelman laadinnan työkalu </vt:lpstr>
      <vt:lpstr>TEHTÄVÄT OPPIAINERYHMÄLLE</vt:lpstr>
      <vt:lpstr>PAIKALLISEN OPETUSSUUNNITELMATYÖN TUKI  JA ETENEMINEN</vt:lpstr>
      <vt:lpstr>RYHMÄTYÖSKENTELYN SATOA</vt:lpstr>
      <vt:lpstr>VASTAA PALAUTEKYSELYYN</vt:lpstr>
      <vt:lpstr>ENNAKKOTEHTÄVÄMME TYÖPAJAAN 3</vt:lpstr>
      <vt:lpstr>ENNAKKOTEHTÄVÄT TYÖPAJAAN 3</vt:lpstr>
      <vt:lpstr> Hyvinvoiva koulu – Perusteista paikalliseksi opetussuunnitelmaksi </vt:lpstr>
      <vt:lpstr>LÄHTEET JA LISÄTIETOA (1):</vt:lpstr>
      <vt:lpstr>LÄHTEET JA LISÄTIETOA (2)</vt:lpstr>
      <vt:lpstr>LÄHTEET JA LISÄTIETOA (3)</vt:lpstr>
      <vt:lpstr>LÄHTEET JA LISÄTIETOA (4)</vt:lpstr>
      <vt:lpstr>LÄHTEET JA LISÄTIETOA (5)</vt:lpstr>
      <vt:lpstr>LÄHTEET JA LISÄTIETOA (6)</vt:lpstr>
      <vt:lpstr>LÄHTEET JA LISÄTIETOA (7)</vt:lpstr>
    </vt:vector>
  </TitlesOfParts>
  <Company>Helsingin yliopisto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oppilas</dc:creator>
  <cp:lastModifiedBy>Nykänen Kirsi</cp:lastModifiedBy>
  <cp:revision>1722</cp:revision>
  <cp:lastPrinted>2015-04-09T12:15:29Z</cp:lastPrinted>
  <dcterms:created xsi:type="dcterms:W3CDTF">2013-09-23T05:59:41Z</dcterms:created>
  <dcterms:modified xsi:type="dcterms:W3CDTF">2015-04-17T12:30:22Z</dcterms:modified>
</cp:coreProperties>
</file>