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fi-FI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fi-FI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A7EE9675-22C6-473D-981A-9CAD4B3F7DA6}" type="datetime">
              <a:rPr b="0" lang="fi-FI" sz="1200" spc="-1" strike="noStrike">
                <a:solidFill>
                  <a:srgbClr val="8b8b8b"/>
                </a:solidFill>
                <a:latin typeface="Calibri"/>
              </a:rPr>
              <a:t>11.9.2019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3928FD16-1857-4785-9BAD-FAEB589E56F5}" type="slidenum">
              <a:rPr b="0" lang="fi-FI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Muokkaa jäsennyksen tekstimuotoa napsauttamalla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Toinen jäsennystaso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Kolmas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Neljäs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Viides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Kuudes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Seitsemäs jäsennystaso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fi-FI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>
            <a:noAutofit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fi-FI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fi-FI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fi-FI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58F73FB2-9B98-491B-96AA-A20E983C08A1}" type="datetime">
              <a:rPr b="0" lang="fi-FI" sz="1200" spc="-1" strike="noStrike">
                <a:solidFill>
                  <a:srgbClr val="8b8b8b"/>
                </a:solidFill>
                <a:latin typeface="Calibri"/>
              </a:rPr>
              <a:t>11.9.2019</a:t>
            </a:fld>
            <a:endParaRPr b="0" lang="fi-FI" sz="12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fi-FI" sz="2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7FE60F8E-C484-49DA-957A-FD66BAA974BD}" type="slidenum">
              <a:rPr b="0" lang="fi-FI" sz="1200" spc="-1" strike="noStrike">
                <a:solidFill>
                  <a:srgbClr val="8b8b8b"/>
                </a:solidFill>
                <a:latin typeface="Calibri"/>
              </a:rPr>
              <a:t>&lt;numero&gt;</a:t>
            </a:fld>
            <a:endParaRPr b="0" lang="fi-FI" sz="12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Terve 2: Ihminen, ympäristö ja terveys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371600" y="3886200"/>
            <a:ext cx="6400440" cy="175212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>
              <a:lnSpc>
                <a:spcPct val="100000"/>
              </a:lnSpc>
              <a:spcBef>
                <a:spcPts val="641"/>
              </a:spcBef>
            </a:pPr>
            <a:r>
              <a:rPr b="1" lang="fi-FI" sz="3200" spc="-1" strike="noStrike">
                <a:solidFill>
                  <a:srgbClr val="8b8b8b"/>
                </a:solidFill>
                <a:latin typeface="Calibri"/>
              </a:rPr>
              <a:t>Luku 14: Seksuaalisuus voimavarana</a:t>
            </a:r>
            <a:endParaRPr b="0" lang="fi-FI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Seksuaaliterveyden edistämisen haasteita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457200" y="163944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4000"/>
          </a:bodyPr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ensisynnyttäjät yhä vanhempia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ylipainoisten synnyttäjien osuus kasvaa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raskauden aikana tupakoivia liikaa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nuorten tiedoissa seksuaaliterveydestä puutteita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20–24-vuotiaiden raskaudenkeskeytysten määrä korkea ja toistuvien raskaudenkeskeytysten määrä kasvanut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tahaton lapsettomuus hieman lisääntynyt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maahanmuuttajilla seksuaali- ja lisääntymisterveydessä erilaisia haasteita kuin valtaväestöllä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Seksuaalisuus 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474120" y="1384200"/>
            <a:ext cx="8229240" cy="54723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oleellinen osa ihmisyyttä, hyvinvointia edistävä, mielihyvää ja nautintoa tuova </a:t>
            </a:r>
            <a:r>
              <a:rPr b="0" lang="fi-FI" sz="1800" spc="-1" strike="noStrike" u="sng">
                <a:solidFill>
                  <a:srgbClr val="000000"/>
                </a:solidFill>
                <a:uFillTx/>
                <a:latin typeface="Calibri"/>
              </a:rPr>
              <a:t>voimavara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antaa mahdollisuuden nauttia läheisyydestä ja seksuaalista mielihyvää tuottavista kokemuksista, seksi vain osa seksuaalisuutta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kehittyy läpi elämän, kehon ja  ympäristön muutokset vaikuttavat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vaikuttaa ihmisen elämänlaatuun ja mielenterveyteen kaikissa elämänvaiheissa (erilaisia merkityksiä)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lvl="1" marL="743400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1600" spc="-1" strike="noStrike">
                <a:solidFill>
                  <a:srgbClr val="000000"/>
                </a:solidFill>
                <a:latin typeface="Calibri"/>
              </a:rPr>
              <a:t>vauvaikä</a:t>
            </a:r>
            <a:endParaRPr b="0" lang="fi-FI" sz="1600" spc="-1" strike="noStrike">
              <a:solidFill>
                <a:srgbClr val="000000"/>
              </a:solidFill>
              <a:latin typeface="Calibri"/>
            </a:endParaRPr>
          </a:p>
          <a:p>
            <a:pPr lvl="1" marL="743400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1600" spc="-1" strike="noStrike">
                <a:solidFill>
                  <a:srgbClr val="000000"/>
                </a:solidFill>
                <a:latin typeface="Calibri"/>
              </a:rPr>
              <a:t>lapsuus</a:t>
            </a:r>
            <a:endParaRPr b="0" lang="fi-FI" sz="1600" spc="-1" strike="noStrike">
              <a:solidFill>
                <a:srgbClr val="000000"/>
              </a:solidFill>
              <a:latin typeface="Calibri"/>
            </a:endParaRPr>
          </a:p>
          <a:p>
            <a:pPr lvl="1" marL="743400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1600" spc="-1" strike="noStrike">
                <a:solidFill>
                  <a:srgbClr val="000000"/>
                </a:solidFill>
                <a:latin typeface="Calibri"/>
              </a:rPr>
              <a:t>murrosikä</a:t>
            </a:r>
            <a:endParaRPr b="0" lang="fi-FI" sz="1600" spc="-1" strike="noStrike">
              <a:solidFill>
                <a:srgbClr val="000000"/>
              </a:solidFill>
              <a:latin typeface="Calibri"/>
            </a:endParaRPr>
          </a:p>
          <a:p>
            <a:pPr lvl="1" marL="743400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1600" spc="-1" strike="noStrike">
                <a:solidFill>
                  <a:srgbClr val="000000"/>
                </a:solidFill>
                <a:latin typeface="Calibri"/>
              </a:rPr>
              <a:t>aikuisuus</a:t>
            </a:r>
            <a:endParaRPr b="0" lang="fi-FI" sz="1600" spc="-1" strike="noStrike">
              <a:solidFill>
                <a:srgbClr val="000000"/>
              </a:solidFill>
              <a:latin typeface="Calibri"/>
            </a:endParaRPr>
          </a:p>
          <a:p>
            <a:pPr lvl="1" marL="743400" indent="-28548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1600" spc="-1" strike="noStrike">
                <a:solidFill>
                  <a:srgbClr val="000000"/>
                </a:solidFill>
                <a:latin typeface="Calibri"/>
              </a:rPr>
              <a:t>ikääntyminen</a:t>
            </a:r>
            <a:endParaRPr b="0" lang="fi-FI" sz="1600" spc="-1" strike="noStrike">
              <a:solidFill>
                <a:srgbClr val="000000"/>
              </a:solidFill>
              <a:latin typeface="Calibri"/>
            </a:endParaRPr>
          </a:p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vamma, sairaus tai ikääntyminen ei yleensä vähennä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ilmenemismuotoja esim. ajatukset, fantasiat, halut, asenteet, käyttäytyminen, seksuaalisuuteen liittyvät roolit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  <a:p>
            <a:pPr marL="343440" indent="-34272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b="1" lang="fi-FI" sz="1800" spc="-1" strike="noStrike">
                <a:solidFill>
                  <a:srgbClr val="000000"/>
                </a:solidFill>
                <a:latin typeface="Calibri"/>
              </a:rPr>
              <a:t>seksuaalinen identiteetti ja minäkuva </a:t>
            </a:r>
            <a:r>
              <a:rPr b="0" lang="fi-FI" sz="1800" spc="-1" strike="noStrike">
                <a:solidFill>
                  <a:srgbClr val="000000"/>
                </a:solidFill>
                <a:latin typeface="Calibri"/>
              </a:rPr>
              <a:t>= yksilön käsitys omasta seksuaalisuudestaan</a:t>
            </a:r>
            <a:endParaRPr b="0" lang="fi-FI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Seksuaali- ja lisääntymisoikeudet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457200" y="1600200"/>
            <a:ext cx="8229240" cy="50688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28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perustuvat kansainvälisesti hyväksyttyihin YK:n ihmisoikeuksiin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keskeinen sisältö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: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oikeus tietoisesti ja vastuullisesti päättää omaan elämäänsä liittyvistä asioista (esim. läheisen ihmissuhteen solmiminen, avioitumien, lasten hankkiminen, ehkäisyn käyttö)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oikeus oman kehon koskemattomuuteen, sukupuolen ja seksuaalisuuden moninaisuuteen, seksuaaliseen hyvinvointiin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oikeus toteuttaa seksuaalisuuttaan oman seksuaalisen suuntautumisensa mukaisesti, kenen kanssa haluaa, kunhan se kunnioittaa seksuaalioikeuksia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edistämisen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tulisi toteutua tasa-arvoisesti </a:t>
            </a:r>
            <a:br/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(riippumatta iästä, sukupuoli-identiteetistä ja sukupuolen ilmaisun moninaisuudesta, seksuaalisesta suuntautumisesta, kulttuuritaustasta tai muista yksilöllisistä ominaisuuksista)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huomio erityisesti pitkäaikaissairaiden, vammaisten, ikääntyvien, mielenterveysongelmaisten, paperittomien, sukupuoli- ja seksuaalivähemmistöjen oikeuksien toteutumiseen sekä nuorten seksuaalioikeuksien parantamiseen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epäkohtia maailmalla: laittomat abortit, lapsiavioliitot ym.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Suuntautuminen ja sukupuolen moninaisuus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457200" y="1600200"/>
            <a:ext cx="8229240" cy="49968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24000"/>
          </a:bodyPr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seksuaalinen suuntautuminen 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= kehen ihminen ihastuu, rakastuu, tuntee emotionaalista tai eroottista vetovoimaa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jokainen ihminen määrittelee itse tai sen voi jättää määrittelemättä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ei ole valinta eikä tahdonasia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voi muuttua elämän aikana 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sukupuoli 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määritellään</a:t>
            </a: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perinteisesti kehon ulkoisten merkkien perusteella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voi kokea kuuluvansa eri sukupuoleen tai kokea tarpeettomaksi määritellä sukupuoltaan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myös psyykkisten ja sosiaalisten ominaisuuksien kautta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seksuaali- ja sukupuolivähemmistöihin 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kuuluvat voivat olla esim. lesboja, homoja, biseksuaaleja, transihmisiä, intersukupuolisia, queer-henkilöitä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sukupuolinormatiivisuus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= yhteiskunta ja kulttuuri rakentuvat oletuksille, että ihmiset ovat tai heidän tulisi olla naisia tai miehiä ja käyttäytyä oletetusti naisille tai miehille tyypillisellä tavalla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heteronormatiivisuus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= kasvatuksen, viestinnän ja opetuksen lähtöoletuksena on kahtiajakautunut sukupuolikäsitys, jossa seksuaaliset ihmissuhteet ovat naisen ja miehen välisiä suhteita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Sosiaaliset ja kulttuuriset tekijät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1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kaikissa yhteiskunnissa ja eri aikakausina on luotu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normeja ja määräyksiä 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ihmisen seksuaalisuudelle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mitä pidetään hyväksyttynä, mikä katsotaan kielletyksi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monet uskonnot ja yhteisöt antavat jäsenilleen –saman uskonnon oppeja tai eettisiä arvoja saatetaan tulkita eri maissa eri tavoin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muuttuvat ajan myötä, vaikuttavat sukupuolen ja seksuaalisuuden esille tuomiseen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joskus ympäröivän yhteiskunnan arvot ja normit voivat olla ristiriidassa oman kulttuurin arvojen ja normien kanssa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Seksuaaliterveys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1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osa hyvinvointia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seksuaalisuuteen liittyvä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fyysisen, emotionaalisen, psyykkisen ja sosiaalisen hyvinvoinnin tila 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(WHO)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edellytys positiivinen ja kunnioittava asenne seksuaalisuuteen ja seksuaalisiin suhteisiin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kaikilla tulee olla mahdollisuus nautinnollisiin ja turvallisiin seksuaalisiin kokemuksiin ilman pakottamista, syrjintää ja väkivaltaa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terve ja arvostava suhtautuminen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itseä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kohtaan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hyvä itsetunto ja itsearvostus saa ihmisen huolehtimaan hyvinvoinnistaan sekä ottamaan vastaan apua, ohjeita ja seksuaaliterveyteen liittyviä palveluita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0000"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Seksuaaliterveysosaamisen vahvistaminen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457200" y="1716840"/>
            <a:ext cx="8229240" cy="51408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42000"/>
          </a:bodyPr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tiedot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ikätason mukaista tietoa seksuaalisuudesta (esim. seksuaalisuuden monimuotoisuus, tunteet ja mielihyvä, ihmiskehon kehitys, ihmissuhteet) 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taidot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esim. viestintä- ja kommunikaatiotaidot, tunteiden ilmaisemisen taidot, taito käsitellä ristiriitatilanteita, taito hakea apua ongelmiin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kriittinen ajattelu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kyky erottaa seksuaaliterveyttä edistäviä ja vahingoittavia olosuhteita toisistaan ja erottaa mielipiteet tutkimustiedosta, mediasta saatavan ristiriitaisen tiedon ja eri näkökulmien tulkinta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itsetuntemus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kyky tunnistaa omia seksuaalisuuteen liittyviä ajatuksia, tunteita, haluja, arvoja, uskomuksia ja kokemuksia, kehon viestien tunnistamisen ja tulkitsemisen, omien vahvuuksien ja heikkouksien tunnistaminen ja hyväksyminen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514440" indent="-514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Calibri"/>
              <a:buAutoNum type="arabicPeriod"/>
            </a:pP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eettinen vastuullisuus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kyky toimia oikeudenmukaisesti ja vastuuntuntoisesti ja pohtia sosiaalista kestävyyttä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Seksitaudit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457200" y="1417680"/>
            <a:ext cx="8229240" cy="503532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4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tartuntatauteja, jotka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leviävät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pääasiassa seksikontaktissa </a:t>
            </a:r>
            <a:br/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(emätin- tai anaaliyhdynnän aikana limakalvojen kosketuksessa) 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suuseksissä: taudinaiheuttajat voivat elää ja lisääntyä myös suun ja nielun limakalvoilla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myös veren välityksellä (esim. HIV ja hepatiitti B) </a:t>
            </a:r>
            <a:br/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mm. verensiirrossa, synnytyksessä, käytetyistä huumeruiskuista tai tatuointineuloista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hoitamattomina voivat aiheuttaa lapsettomuutta, tulehduksia, lisätä syövän riskiä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voi suojautua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turvaseksillä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</a:t>
            </a:r>
            <a:br/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(</a:t>
            </a: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kondomi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, suuseksisuoja, liukuvoide)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voivat olla ainakin aluksi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oireettomia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– oireetonkin tauti on tarttuva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1" lang="fi-FI" sz="4400" spc="-1" strike="noStrike">
                <a:solidFill>
                  <a:srgbClr val="000000"/>
                </a:solidFill>
                <a:latin typeface="Calibri"/>
              </a:rPr>
              <a:t>Seksitautien hoito</a:t>
            </a:r>
            <a:endParaRPr b="0" lang="fi-FI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457200" y="1600200"/>
            <a:ext cx="8229240" cy="49968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42000"/>
          </a:bodyPr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viisainta hakeutua heti </a:t>
            </a: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maksuttomiin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tutkimuksiin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terveyskeskukset, opiskelijoiden terveydenhuolto, sukupuolitautien poliklinikka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taudeista klamydia, kuppa, tippuri, HIV-infektio, hepatiitti B ja C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todetaan joko veri- tai virtsanäytteestä </a:t>
            </a:r>
            <a:br/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(joskus vanutikulla näyte myös virtsaputkesta tai kohdunkaulan kanavasta)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tartunnan saaneella velvollisuus kertoa tartunnasta kumppaneilleen ja heidät tulee myös hoitaa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bakteerien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aiheuttamat seksitaudit (esim. klamydia, tippuri, kuppa) </a:t>
            </a:r>
            <a:br/>
            <a:r>
              <a:rPr b="0" lang="fi-FI" sz="3200" spc="-1" strike="noStrike">
                <a:solidFill>
                  <a:srgbClr val="000000"/>
                </a:solidFill>
                <a:latin typeface="Wingdings"/>
              </a:rPr>
              <a:t>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antibiootit (olemassa </a:t>
            </a:r>
            <a:r>
              <a:rPr b="1" lang="fi-FI" sz="3200" spc="-1" strike="noStrike">
                <a:solidFill>
                  <a:srgbClr val="000000"/>
                </a:solidFill>
                <a:latin typeface="Calibri"/>
              </a:rPr>
              <a:t>antibioottiresistentteja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kantoja) 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fi-FI" sz="3200" spc="-1" strike="noStrike" u="sng">
                <a:solidFill>
                  <a:srgbClr val="000000"/>
                </a:solidFill>
                <a:uFillTx/>
                <a:latin typeface="Calibri"/>
              </a:rPr>
              <a:t>virustauteihin</a:t>
            </a:r>
            <a:r>
              <a:rPr b="0" lang="fi-FI" sz="3200" spc="-1" strike="noStrike">
                <a:solidFill>
                  <a:srgbClr val="000000"/>
                </a:solidFill>
                <a:latin typeface="Calibri"/>
              </a:rPr>
              <a:t> (esim. HIV, herpes) ei parantavaa lääkitystä, jäävät elimistöön pysyvästi</a:t>
            </a:r>
            <a:endParaRPr b="0" lang="fi-FI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fi-FI" sz="2800" spc="-1" strike="noStrike">
                <a:solidFill>
                  <a:srgbClr val="000000"/>
                </a:solidFill>
                <a:latin typeface="Calibri"/>
              </a:rPr>
              <a:t>riittävän ajoissa aloitettu HIV-lääkitys pysäyttää viruksen etenemisen</a:t>
            </a: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  <a:p>
            <a:pPr>
              <a:lnSpc>
                <a:spcPct val="100000"/>
              </a:lnSpc>
              <a:spcBef>
                <a:spcPts val="641"/>
              </a:spcBef>
            </a:pPr>
            <a:endParaRPr b="0" lang="fi-FI" sz="2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</TotalTime>
  <Application>LibreOffice/6.3.0.4$Windows_X86_64 LibreOffice_project/057fc023c990d676a43019934386b85b21a9ee99</Application>
  <Words>606</Words>
  <Paragraphs>88</Paragraphs>
  <Company>University of Jyväskylä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2017-06-09T06:02:13Z</dcterms:created>
  <dc:creator>Hämäläinen Elina</dc:creator>
  <dc:description/>
  <dc:language>fi-FI</dc:language>
  <cp:lastModifiedBy>Eija Tuunainen</cp:lastModifiedBy>
  <dcterms:modified xsi:type="dcterms:W3CDTF">2017-06-27T15:37:35Z</dcterms:modified>
  <cp:revision>1040</cp:revision>
  <dc:subject/>
  <dc:title>Terve 1: Terveyden perusteet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15.0034</vt:lpwstr>
  </property>
  <property fmtid="{D5CDD505-2E9C-101B-9397-08002B2CF9AE}" pid="3" name="Company">
    <vt:lpwstr>University of Jyväskylä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Näytössä katseltava diaesitys (4:3)</vt:lpwstr>
  </property>
  <property fmtid="{D5CDD505-2E9C-101B-9397-08002B2CF9AE}" pid="10" name="ScaleCrop">
    <vt:bool>0</vt:bool>
  </property>
  <property fmtid="{D5CDD505-2E9C-101B-9397-08002B2CF9AE}" pid="11" name="ShareDoc">
    <vt:bool>0</vt:bool>
  </property>
  <property fmtid="{D5CDD505-2E9C-101B-9397-08002B2CF9AE}" pid="12" name="Slides">
    <vt:i4>10</vt:i4>
  </property>
</Properties>
</file>