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3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DB92-0C4F-4129-B523-ACB2273E9393}" type="datetimeFigureOut">
              <a:rPr lang="fi-FI" smtClean="0"/>
              <a:t>10.5.2017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3FA1-CB3F-4745-96B8-6E546E8B74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0992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DB92-0C4F-4129-B523-ACB2273E9393}" type="datetimeFigureOut">
              <a:rPr lang="fi-FI" smtClean="0"/>
              <a:t>10.5.2017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3FA1-CB3F-4745-96B8-6E546E8B74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9058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DB92-0C4F-4129-B523-ACB2273E9393}" type="datetimeFigureOut">
              <a:rPr lang="fi-FI" smtClean="0"/>
              <a:t>10.5.2017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3FA1-CB3F-4745-96B8-6E546E8B74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9418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DB92-0C4F-4129-B523-ACB2273E9393}" type="datetimeFigureOut">
              <a:rPr lang="fi-FI" smtClean="0"/>
              <a:t>10.5.2017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3FA1-CB3F-4745-96B8-6E546E8B74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0159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DB92-0C4F-4129-B523-ACB2273E9393}" type="datetimeFigureOut">
              <a:rPr lang="fi-FI" smtClean="0"/>
              <a:t>10.5.2017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3FA1-CB3F-4745-96B8-6E546E8B74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5231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DB92-0C4F-4129-B523-ACB2273E9393}" type="datetimeFigureOut">
              <a:rPr lang="fi-FI" smtClean="0"/>
              <a:t>10.5.2017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3FA1-CB3F-4745-96B8-6E546E8B74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5400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DB92-0C4F-4129-B523-ACB2273E9393}" type="datetimeFigureOut">
              <a:rPr lang="fi-FI" smtClean="0"/>
              <a:t>10.5.2017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3FA1-CB3F-4745-96B8-6E546E8B74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1456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DB92-0C4F-4129-B523-ACB2273E9393}" type="datetimeFigureOut">
              <a:rPr lang="fi-FI" smtClean="0"/>
              <a:t>10.5.2017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3FA1-CB3F-4745-96B8-6E546E8B74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0935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DB92-0C4F-4129-B523-ACB2273E9393}" type="datetimeFigureOut">
              <a:rPr lang="fi-FI" smtClean="0"/>
              <a:t>10.5.2017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3FA1-CB3F-4745-96B8-6E546E8B74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9613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DB92-0C4F-4129-B523-ACB2273E9393}" type="datetimeFigureOut">
              <a:rPr lang="fi-FI" smtClean="0"/>
              <a:t>10.5.2017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3FA1-CB3F-4745-96B8-6E546E8B74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8674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9DB92-0C4F-4129-B523-ACB2273E9393}" type="datetimeFigureOut">
              <a:rPr lang="fi-FI" smtClean="0"/>
              <a:t>10.5.2017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3FA1-CB3F-4745-96B8-6E546E8B74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0921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9DB92-0C4F-4129-B523-ACB2273E9393}" type="datetimeFigureOut">
              <a:rPr lang="fi-FI" smtClean="0"/>
              <a:t>10.5.2017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C3FA1-CB3F-4745-96B8-6E546E8B74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9682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4261" name="Picture 5" descr="voltaire 1694-1778"/>
          <p:cNvPicPr>
            <a:picLocks noChangeAspect="1" noChangeArrowheads="1"/>
          </p:cNvPicPr>
          <p:nvPr/>
        </p:nvPicPr>
        <p:blipFill>
          <a:blip r:embed="rId2">
            <a:lum brigh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4262" name="Text Box 6"/>
          <p:cNvSpPr txBox="1">
            <a:spLocks noChangeArrowheads="1"/>
          </p:cNvSpPr>
          <p:nvPr/>
        </p:nvSpPr>
        <p:spPr bwMode="auto">
          <a:xfrm>
            <a:off x="2915874" y="2060575"/>
            <a:ext cx="6792052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AutoNum type="romanUcPeriod" startAt="5"/>
            </a:pPr>
            <a:r>
              <a:rPr lang="fi-FI" altLang="fi-FI" sz="4400" b="1"/>
              <a:t> VALISTUS 1700-LUKU</a:t>
            </a:r>
          </a:p>
          <a:p>
            <a:pPr algn="ctr"/>
            <a:r>
              <a:rPr lang="fi-FI" altLang="fi-FI" sz="4400" b="1"/>
              <a:t>ITSEVALTIUS ALKAA </a:t>
            </a:r>
          </a:p>
          <a:p>
            <a:pPr algn="ctr"/>
            <a:r>
              <a:rPr lang="fi-FI" altLang="fi-FI" sz="4400" b="1"/>
              <a:t>MURENTUA</a:t>
            </a:r>
          </a:p>
        </p:txBody>
      </p:sp>
    </p:spTree>
    <p:extLst>
      <p:ext uri="{BB962C8B-B14F-4D97-AF65-F5344CB8AC3E}">
        <p14:creationId xmlns:p14="http://schemas.microsoft.com/office/powerpoint/2010/main" val="1007996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4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4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4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6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6548" name="Picture 4" descr="alexander1 1777-182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765175"/>
            <a:ext cx="4514850" cy="471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6549" name="Text Box 5"/>
          <p:cNvSpPr txBox="1">
            <a:spLocks noChangeArrowheads="1"/>
          </p:cNvSpPr>
          <p:nvPr/>
        </p:nvSpPr>
        <p:spPr bwMode="auto">
          <a:xfrm>
            <a:off x="1524000" y="5516563"/>
            <a:ext cx="322652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i-FI" altLang="fi-FI" b="1"/>
              <a:t>1777-1825 autonomia Suomelle</a:t>
            </a:r>
          </a:p>
        </p:txBody>
      </p:sp>
      <p:pic>
        <p:nvPicPr>
          <p:cNvPr id="236550" name="Picture 6" descr="fredericI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5214" y="1"/>
            <a:ext cx="4522787" cy="630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6551" name="Text Box 7"/>
          <p:cNvSpPr txBox="1">
            <a:spLocks noChangeArrowheads="1"/>
          </p:cNvSpPr>
          <p:nvPr/>
        </p:nvSpPr>
        <p:spPr bwMode="auto">
          <a:xfrm>
            <a:off x="5448300" y="6237288"/>
            <a:ext cx="431624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i-FI" altLang="fi-FI" b="1"/>
              <a:t>1712-86 sotilas ja Preussin suuruuden luoja</a:t>
            </a:r>
          </a:p>
        </p:txBody>
      </p:sp>
    </p:spTree>
    <p:extLst>
      <p:ext uri="{BB962C8B-B14F-4D97-AF65-F5344CB8AC3E}">
        <p14:creationId xmlns:p14="http://schemas.microsoft.com/office/powerpoint/2010/main" val="2062894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6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6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36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6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236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65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65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6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6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236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549" grpId="0"/>
      <p:bldP spid="23655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0402" name="Picture 2" descr="voltaire 1694-1778"/>
          <p:cNvPicPr>
            <a:picLocks noChangeAspect="1" noChangeArrowheads="1"/>
          </p:cNvPicPr>
          <p:nvPr/>
        </p:nvPicPr>
        <p:blipFill>
          <a:blip r:embed="rId2">
            <a:lum bright="5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0403" name="Text Box 3"/>
          <p:cNvSpPr txBox="1">
            <a:spLocks noChangeArrowheads="1"/>
          </p:cNvSpPr>
          <p:nvPr/>
        </p:nvSpPr>
        <p:spPr bwMode="auto">
          <a:xfrm>
            <a:off x="2424113" y="1341439"/>
            <a:ext cx="8393644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AutoNum type="arabicPeriod" startAt="3"/>
            </a:pPr>
            <a:r>
              <a:rPr lang="fi-FI" altLang="fi-FI" sz="2400" b="1"/>
              <a:t>Jean-Jacques Rousseau 1712-78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fi-FI" altLang="fi-FI" sz="2400"/>
              <a:t>Locken oppilas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fi-FI" altLang="fi-FI" sz="2400"/>
              <a:t>Valtio-oppi: </a:t>
            </a:r>
            <a:r>
              <a:rPr lang="fi-FI" altLang="fi-FI" sz="2400" b="1" i="1"/>
              <a:t>Yhteiskuntasopimus</a:t>
            </a:r>
          </a:p>
          <a:p>
            <a:pPr lvl="1">
              <a:buFontTx/>
              <a:buChar char="•"/>
            </a:pPr>
            <a:r>
              <a:rPr lang="fi-FI" altLang="fi-FI" sz="2400"/>
              <a:t>Vapaus veljeys ja tasa-arvo</a:t>
            </a:r>
          </a:p>
          <a:p>
            <a:pPr lvl="1">
              <a:buFontTx/>
              <a:buChar char="•"/>
            </a:pPr>
            <a:r>
              <a:rPr lang="fi-FI" altLang="fi-FI" sz="2400"/>
              <a:t>Ihanne pieni valtio kuten Kreikan</a:t>
            </a:r>
          </a:p>
          <a:p>
            <a:pPr lvl="1"/>
            <a:r>
              <a:rPr lang="fi-FI" altLang="fi-FI" sz="2400"/>
              <a:t>    kaupunkivaltiot</a:t>
            </a:r>
          </a:p>
          <a:p>
            <a:pPr lvl="1">
              <a:buFontTx/>
              <a:buChar char="•"/>
            </a:pPr>
            <a:r>
              <a:rPr lang="fi-FI" altLang="fi-FI" sz="2400" b="1"/>
              <a:t>Kansan yhteistahto</a:t>
            </a:r>
            <a:r>
              <a:rPr lang="fi-FI" altLang="fi-FI" sz="2400"/>
              <a:t> ratkaisee ja tahto </a:t>
            </a:r>
          </a:p>
          <a:p>
            <a:pPr lvl="1"/>
            <a:r>
              <a:rPr lang="fi-FI" altLang="fi-FI" sz="2400"/>
              <a:t>    esille esimerkiksi kansanäänestyksellä</a:t>
            </a:r>
          </a:p>
          <a:p>
            <a:pPr lvl="1">
              <a:buFontTx/>
              <a:buChar char="•"/>
            </a:pPr>
            <a:r>
              <a:rPr lang="fi-FI" altLang="fi-FI" sz="2400"/>
              <a:t>Yksilö voidaan pakottaa yhteistahtoon. </a:t>
            </a:r>
          </a:p>
          <a:p>
            <a:pPr lvl="1"/>
            <a:r>
              <a:rPr lang="fi-FI" altLang="fi-FI" sz="2400"/>
              <a:t>    Perusta diktatuurille. Yhteinen hyvä yksilön edelle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fi-FI" altLang="fi-FI" sz="2400"/>
              <a:t>Kasvatusoppi: </a:t>
            </a:r>
            <a:r>
              <a:rPr lang="fi-FI" altLang="fi-FI" sz="2400" b="1" i="1"/>
              <a:t>Emile</a:t>
            </a:r>
          </a:p>
          <a:p>
            <a:pPr lvl="1">
              <a:buFontTx/>
              <a:buChar char="•"/>
            </a:pPr>
            <a:r>
              <a:rPr lang="fi-FI" altLang="fi-FI" sz="2400"/>
              <a:t>Vapaa kasvatus luonnossa oppimalla</a:t>
            </a:r>
          </a:p>
          <a:p>
            <a:pPr lvl="1">
              <a:buFontTx/>
              <a:buChar char="•"/>
            </a:pPr>
            <a:r>
              <a:rPr lang="fi-FI" altLang="fi-FI" sz="2400"/>
              <a:t>Jalon villin käsite ja paluu luontoon (Robinson Crusoe </a:t>
            </a:r>
          </a:p>
          <a:p>
            <a:pPr lvl="1"/>
            <a:r>
              <a:rPr lang="fi-FI" altLang="fi-FI" sz="2400"/>
              <a:t>    ja Daniel Defoe)</a:t>
            </a:r>
          </a:p>
        </p:txBody>
      </p:sp>
      <p:pic>
        <p:nvPicPr>
          <p:cNvPr id="230404" name="Picture 4" descr="rousseau 1712-177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1964" y="0"/>
            <a:ext cx="2586037" cy="364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6674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0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0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23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0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0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230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0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0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30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0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30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230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0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30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230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0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0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230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30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30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230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30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30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230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304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304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2304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304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304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2304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304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304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2304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304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304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2304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1426" name="Picture 2" descr="voltaire 1694-1778"/>
          <p:cNvPicPr>
            <a:picLocks noChangeAspect="1" noChangeArrowheads="1"/>
          </p:cNvPicPr>
          <p:nvPr/>
        </p:nvPicPr>
        <p:blipFill>
          <a:blip r:embed="rId2">
            <a:lum bright="5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1427" name="Text Box 3"/>
          <p:cNvSpPr txBox="1">
            <a:spLocks noChangeArrowheads="1"/>
          </p:cNvSpPr>
          <p:nvPr/>
        </p:nvSpPr>
        <p:spPr bwMode="auto">
          <a:xfrm>
            <a:off x="2547938" y="855664"/>
            <a:ext cx="754123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lvl="1">
              <a:buFontTx/>
              <a:buChar char="•"/>
            </a:pPr>
            <a:r>
              <a:rPr lang="fi-FI" altLang="fi-FI" sz="2400"/>
              <a:t>  Kokonaisvaltainen kasvatus, jossa tieto ja tunnepuoli </a:t>
            </a:r>
          </a:p>
          <a:p>
            <a:pPr lvl="1"/>
            <a:r>
              <a:rPr lang="fi-FI" altLang="fi-FI" sz="2400"/>
              <a:t>   huomioon</a:t>
            </a:r>
          </a:p>
          <a:p>
            <a:pPr lvl="1"/>
            <a:r>
              <a:rPr lang="fi-FI" altLang="fi-FI" sz="2400"/>
              <a:t>   Mallin otti Heinrich Pestalozzi &gt; Uno Cygnaeus</a:t>
            </a:r>
          </a:p>
        </p:txBody>
      </p:sp>
      <p:pic>
        <p:nvPicPr>
          <p:cNvPr id="231428" name="Picture 4" descr="Daniel defoe 1660-17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1964" y="2133600"/>
            <a:ext cx="3589337" cy="3887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1429" name="Text Box 5"/>
          <p:cNvSpPr txBox="1">
            <a:spLocks noChangeArrowheads="1"/>
          </p:cNvSpPr>
          <p:nvPr/>
        </p:nvSpPr>
        <p:spPr bwMode="auto">
          <a:xfrm>
            <a:off x="2351089" y="6049964"/>
            <a:ext cx="141705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i-FI" altLang="fi-FI" b="1"/>
              <a:t>Daniel Defoe</a:t>
            </a:r>
          </a:p>
          <a:p>
            <a:r>
              <a:rPr lang="fi-FI" altLang="fi-FI" b="1"/>
              <a:t>1660-1731</a:t>
            </a:r>
          </a:p>
        </p:txBody>
      </p:sp>
      <p:pic>
        <p:nvPicPr>
          <p:cNvPr id="231430" name="Picture 6" descr="Robinson C rescu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700" y="2133600"/>
            <a:ext cx="2863850" cy="3816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1431" name="Text Box 7"/>
          <p:cNvSpPr txBox="1">
            <a:spLocks noChangeArrowheads="1"/>
          </p:cNvSpPr>
          <p:nvPr/>
        </p:nvSpPr>
        <p:spPr bwMode="auto">
          <a:xfrm>
            <a:off x="6026150" y="5942013"/>
            <a:ext cx="406431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i-FI" altLang="fi-FI" b="1"/>
              <a:t>Daniel Defoe käytti Robinsonin tarinan</a:t>
            </a:r>
          </a:p>
          <a:p>
            <a:r>
              <a:rPr lang="fi-FI" altLang="fi-FI" b="1"/>
              <a:t>pohjana Alexander Selkirkin haaksirikko-</a:t>
            </a:r>
          </a:p>
          <a:p>
            <a:r>
              <a:rPr lang="fi-FI" altLang="fi-FI" b="1"/>
              <a:t>tarinaa. Perjantai on  ns. jalo villi</a:t>
            </a:r>
          </a:p>
        </p:txBody>
      </p:sp>
    </p:spTree>
    <p:extLst>
      <p:ext uri="{BB962C8B-B14F-4D97-AF65-F5344CB8AC3E}">
        <p14:creationId xmlns:p14="http://schemas.microsoft.com/office/powerpoint/2010/main" val="2611933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1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1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1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1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31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31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31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1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31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231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429" grpId="0"/>
      <p:bldP spid="23143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2450" name="Picture 2" descr="voltaire 1694-1778"/>
          <p:cNvPicPr>
            <a:picLocks noChangeAspect="1" noChangeArrowheads="1"/>
          </p:cNvPicPr>
          <p:nvPr/>
        </p:nvPicPr>
        <p:blipFill>
          <a:blip r:embed="rId2">
            <a:lum bright="5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2451" name="Text Box 3"/>
          <p:cNvSpPr txBox="1">
            <a:spLocks noChangeArrowheads="1"/>
          </p:cNvSpPr>
          <p:nvPr/>
        </p:nvSpPr>
        <p:spPr bwMode="auto">
          <a:xfrm>
            <a:off x="2405063" y="566739"/>
            <a:ext cx="6216766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AutoNum type="arabicPeriod" startAt="4"/>
            </a:pPr>
            <a:r>
              <a:rPr lang="fi-FI" altLang="fi-FI" sz="2400" b="1"/>
              <a:t>Montesquieu 1689-1755</a:t>
            </a:r>
          </a:p>
          <a:p>
            <a:r>
              <a:rPr lang="fi-FI" altLang="fi-FI" sz="2400" b="1"/>
              <a:t>    Charles Louis de Secondat de la Brede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fi-FI" altLang="fi-FI" sz="2400"/>
              <a:t>Paroni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fi-FI" altLang="fi-FI" sz="2400" b="1" i="1"/>
              <a:t>Persialaiskirjeitä</a:t>
            </a:r>
            <a:r>
              <a:rPr lang="fi-FI" altLang="fi-FI" sz="2400" b="1"/>
              <a:t> </a:t>
            </a:r>
            <a:r>
              <a:rPr lang="fi-FI" altLang="fi-FI" sz="2400"/>
              <a:t>ja</a:t>
            </a:r>
            <a:r>
              <a:rPr lang="fi-FI" altLang="fi-FI" sz="2400" b="1"/>
              <a:t> </a:t>
            </a:r>
            <a:r>
              <a:rPr lang="fi-FI" altLang="fi-FI" sz="2400" b="1" i="1"/>
              <a:t>Lakien henki</a:t>
            </a:r>
          </a:p>
          <a:p>
            <a:pPr>
              <a:buFont typeface="Arial" panose="020B0604020202020204" pitchFamily="34" charset="0"/>
              <a:buNone/>
            </a:pPr>
            <a:r>
              <a:rPr lang="fi-FI" altLang="fi-FI" sz="2400" b="1" i="1"/>
              <a:t>    </a:t>
            </a:r>
            <a:r>
              <a:rPr lang="fi-FI" altLang="fi-FI" sz="2400"/>
              <a:t>Kritisoi Ranskan yksinvaltaa verhotusti</a:t>
            </a:r>
          </a:p>
          <a:p>
            <a:pPr>
              <a:buFont typeface="Arial" panose="020B0604020202020204" pitchFamily="34" charset="0"/>
              <a:buNone/>
            </a:pPr>
            <a:r>
              <a:rPr lang="fi-FI" altLang="fi-FI" sz="2400"/>
              <a:t>    Persialaiskirjeissä. Ihaili Englantia.</a:t>
            </a:r>
            <a:endParaRPr lang="fi-FI" altLang="fi-FI" sz="2400" b="1" i="1"/>
          </a:p>
          <a:p>
            <a:pPr>
              <a:buFont typeface="Arial" panose="020B0604020202020204" pitchFamily="34" charset="0"/>
              <a:buChar char="–"/>
            </a:pPr>
            <a:r>
              <a:rPr lang="fi-FI" altLang="fi-FI" sz="2400"/>
              <a:t>Valtio-oppi</a:t>
            </a:r>
          </a:p>
          <a:p>
            <a:pPr lvl="1">
              <a:buFontTx/>
              <a:buChar char="•"/>
            </a:pPr>
            <a:r>
              <a:rPr lang="fi-FI" altLang="fi-FI" sz="2400"/>
              <a:t>Valtiomuoto riippuu ulkoisista </a:t>
            </a:r>
          </a:p>
          <a:p>
            <a:pPr lvl="1"/>
            <a:r>
              <a:rPr lang="fi-FI" altLang="fi-FI" sz="2400"/>
              <a:t>    olosuhteista eli sijainti, koko, </a:t>
            </a:r>
          </a:p>
          <a:p>
            <a:pPr lvl="1"/>
            <a:r>
              <a:rPr lang="fi-FI" altLang="fi-FI" sz="2400"/>
              <a:t>    ilmasto maaperä. Geopolitiikka</a:t>
            </a:r>
          </a:p>
          <a:p>
            <a:pPr lvl="1"/>
            <a:r>
              <a:rPr lang="fi-FI" altLang="fi-FI" sz="2400"/>
              <a:t>    Pohjolaan sopii demokratia</a:t>
            </a:r>
          </a:p>
          <a:p>
            <a:pPr lvl="1">
              <a:buFontTx/>
              <a:buChar char="•"/>
            </a:pPr>
            <a:r>
              <a:rPr lang="fi-FI" altLang="fi-FI" sz="2400"/>
              <a:t>Vallan 3-jako Ranskan epäkohtien</a:t>
            </a:r>
          </a:p>
          <a:p>
            <a:pPr lvl="1"/>
            <a:r>
              <a:rPr lang="fi-FI" altLang="fi-FI" sz="2400"/>
              <a:t>    vuoksi, USA 1785 ja Suomi 1917</a:t>
            </a:r>
          </a:p>
        </p:txBody>
      </p:sp>
      <p:pic>
        <p:nvPicPr>
          <p:cNvPr id="232452" name="Picture 4" descr="montesquieu 1689-175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3064" y="1341439"/>
            <a:ext cx="2674937" cy="3887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4070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2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2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32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2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2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2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2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32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2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2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32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2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2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232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2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2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32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32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32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232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324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324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2324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32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32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232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324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324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2324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324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324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2324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324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324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2324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474" name="Picture 2" descr="voltaire 1694-1778"/>
          <p:cNvPicPr>
            <a:picLocks noChangeAspect="1" noChangeArrowheads="1"/>
          </p:cNvPicPr>
          <p:nvPr/>
        </p:nvPicPr>
        <p:blipFill>
          <a:blip r:embed="rId2">
            <a:lum bright="5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3475" name="Picture 3" descr="kant 1724-180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9888" y="476250"/>
            <a:ext cx="2678112" cy="316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3476" name="Text Box 4"/>
          <p:cNvSpPr txBox="1">
            <a:spLocks noChangeArrowheads="1"/>
          </p:cNvSpPr>
          <p:nvPr/>
        </p:nvSpPr>
        <p:spPr bwMode="auto">
          <a:xfrm>
            <a:off x="2547938" y="711201"/>
            <a:ext cx="8112734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AutoNum type="arabicPeriod" startAt="5"/>
            </a:pPr>
            <a:r>
              <a:rPr lang="fi-FI" altLang="fi-FI" sz="2400" b="1"/>
              <a:t>Immanuel Kant 1724-1804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fi-FI" altLang="fi-FI" sz="2400"/>
              <a:t>Königsberg eli Kaliningrad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fi-FI" altLang="fi-FI" sz="2400"/>
              <a:t>Tiedon hankinta: rationalisti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fi-FI" altLang="fi-FI" sz="2400" b="1"/>
              <a:t>Kategorinen imperatiivi </a:t>
            </a:r>
            <a:r>
              <a:rPr lang="fi-FI" altLang="fi-FI" sz="2400"/>
              <a:t>eli jos </a:t>
            </a:r>
          </a:p>
          <a:p>
            <a:pPr>
              <a:buFont typeface="Arial" panose="020B0604020202020204" pitchFamily="34" charset="0"/>
              <a:buNone/>
            </a:pPr>
            <a:r>
              <a:rPr lang="fi-FI" altLang="fi-FI" sz="2400"/>
              <a:t>    ihminen käyttäytyy siten, että siitä</a:t>
            </a:r>
          </a:p>
          <a:p>
            <a:pPr>
              <a:buFont typeface="Arial" panose="020B0604020202020204" pitchFamily="34" charset="0"/>
              <a:buNone/>
            </a:pPr>
            <a:r>
              <a:rPr lang="fi-FI" altLang="fi-FI" sz="2400"/>
              <a:t>    voi tehdä yleisen lain, niin hän</a:t>
            </a:r>
          </a:p>
          <a:p>
            <a:pPr>
              <a:buFont typeface="Arial" panose="020B0604020202020204" pitchFamily="34" charset="0"/>
              <a:buNone/>
            </a:pPr>
            <a:r>
              <a:rPr lang="fi-FI" altLang="fi-FI" sz="2400"/>
              <a:t>    käyttäytyy oikein. Pohja yli-ihmiselle.</a:t>
            </a:r>
          </a:p>
          <a:p>
            <a:pPr>
              <a:buFont typeface="Arial" panose="020B0604020202020204" pitchFamily="34" charset="0"/>
              <a:buNone/>
            </a:pPr>
            <a:r>
              <a:rPr lang="fi-FI" altLang="fi-FI" sz="2400"/>
              <a:t>    Vaikutus natsien arjalais-käsitykseen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fi-FI" altLang="fi-FI" sz="2400"/>
              <a:t>Valtio-oppi: Ihminen järkiolento, joten järki ohjaa valtion </a:t>
            </a:r>
          </a:p>
          <a:p>
            <a:pPr>
              <a:buFont typeface="Arial" panose="020B0604020202020204" pitchFamily="34" charset="0"/>
              <a:buNone/>
            </a:pPr>
            <a:r>
              <a:rPr lang="fi-FI" altLang="fi-FI" sz="2400"/>
              <a:t>    toimintaa. Järki synnyttää valtioiden välille rauhan ja</a:t>
            </a:r>
          </a:p>
          <a:p>
            <a:pPr>
              <a:buFont typeface="Arial" panose="020B0604020202020204" pitchFamily="34" charset="0"/>
              <a:buNone/>
            </a:pPr>
            <a:r>
              <a:rPr lang="fi-FI" altLang="fi-FI" sz="2400"/>
              <a:t>    eräänlaisen yhteiskuntasopimuksen eli liiton &gt; KL, </a:t>
            </a:r>
          </a:p>
          <a:p>
            <a:pPr>
              <a:buFont typeface="Arial" panose="020B0604020202020204" pitchFamily="34" charset="0"/>
              <a:buNone/>
            </a:pPr>
            <a:r>
              <a:rPr lang="fi-FI" altLang="fi-FI" sz="2400"/>
              <a:t>    YK, EU </a:t>
            </a:r>
          </a:p>
        </p:txBody>
      </p:sp>
    </p:spTree>
    <p:extLst>
      <p:ext uri="{BB962C8B-B14F-4D97-AF65-F5344CB8AC3E}">
        <p14:creationId xmlns:p14="http://schemas.microsoft.com/office/powerpoint/2010/main" val="2156228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34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34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334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34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34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334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3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3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34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34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2334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34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34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2334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34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34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334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34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334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2334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34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334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2334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34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34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2334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34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334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2334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334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334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2334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334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334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2334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3347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3347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23347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4498" name="Picture 2" descr="voltaire 1694-1778"/>
          <p:cNvPicPr>
            <a:picLocks noChangeAspect="1" noChangeArrowheads="1"/>
          </p:cNvPicPr>
          <p:nvPr/>
        </p:nvPicPr>
        <p:blipFill>
          <a:blip r:embed="rId2">
            <a:lum bright="5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4499" name="Rectangle 3"/>
          <p:cNvSpPr>
            <a:spLocks noChangeArrowheads="1"/>
          </p:cNvSpPr>
          <p:nvPr/>
        </p:nvSpPr>
        <p:spPr bwMode="auto">
          <a:xfrm>
            <a:off x="2497138" y="260351"/>
            <a:ext cx="8170862" cy="532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342900" indent="-342900">
              <a:tabLst>
                <a:tab pos="1885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tabLst>
                <a:tab pos="1885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tabLst>
                <a:tab pos="1885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tabLst>
                <a:tab pos="1885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tabLst>
                <a:tab pos="1885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tabLst>
                <a:tab pos="1885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tabLst>
                <a:tab pos="1885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tabLst>
                <a:tab pos="1885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tabLst>
                <a:tab pos="1885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AutoNum type="alphaUcPeriod" startAt="4"/>
            </a:pPr>
            <a:r>
              <a:rPr lang="fi-FI" altLang="fi-FI" b="1"/>
              <a:t> Seuraukset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fi-FI" altLang="fi-FI" sz="2400"/>
              <a:t>Valistuneet yksinvaltiaat: Fredrik Suuri &gt; valtion ja </a:t>
            </a:r>
          </a:p>
          <a:p>
            <a:pPr>
              <a:buFont typeface="Arial" panose="020B0604020202020204" pitchFamily="34" charset="0"/>
              <a:buNone/>
            </a:pPr>
            <a:r>
              <a:rPr lang="fi-FI" altLang="fi-FI" sz="2400"/>
              <a:t>    kansan etu hallitsijan ehdoilla. Aleksanteri I, Kustaa III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fi-FI" altLang="fi-FI" sz="2400" u="sng"/>
              <a:t>Järkevä ajattelu</a:t>
            </a:r>
            <a:r>
              <a:rPr lang="fi-FI" altLang="fi-FI" sz="2400"/>
              <a:t> ja usko edistykseen syrjäyttivät taika- ja </a:t>
            </a:r>
          </a:p>
          <a:p>
            <a:r>
              <a:rPr lang="fi-FI" altLang="fi-FI" sz="2400"/>
              <a:t>    auktoriteettiuskon &gt;  noitavainot loppuvat 1700-l.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fi-FI" altLang="fi-FI" sz="2400"/>
              <a:t>Länsimaisen yhteiskuntaopin perusajatukset </a:t>
            </a:r>
          </a:p>
          <a:p>
            <a:pPr>
              <a:buFont typeface="Arial" panose="020B0604020202020204" pitchFamily="34" charset="0"/>
              <a:buNone/>
            </a:pPr>
            <a:r>
              <a:rPr lang="fi-FI" altLang="fi-FI" sz="2400"/>
              <a:t>    3-jako, demokratia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fi-FI" altLang="fi-FI" sz="2400"/>
              <a:t>Edistysusko &gt; taloudellinen toiminta vilkastuu</a:t>
            </a:r>
          </a:p>
          <a:p>
            <a:pPr lvl="1">
              <a:buFontTx/>
              <a:buChar char="•"/>
            </a:pPr>
            <a:r>
              <a:rPr lang="fi-FI" altLang="fi-FI" sz="2400"/>
              <a:t>Suomessa hyödyn aikakausi</a:t>
            </a:r>
          </a:p>
          <a:p>
            <a:pPr lvl="1"/>
            <a:r>
              <a:rPr lang="fi-FI" altLang="fi-FI" sz="2400"/>
              <a:t>    Koskenperkaus ja peruna</a:t>
            </a:r>
          </a:p>
          <a:p>
            <a:pPr lvl="1"/>
            <a:r>
              <a:rPr lang="fi-FI" altLang="fi-FI" sz="2400"/>
              <a:t>    Järvenlaskut ja peltoa?</a:t>
            </a:r>
          </a:p>
          <a:p>
            <a:pPr lvl="1">
              <a:buFontTx/>
              <a:buChar char="•"/>
            </a:pPr>
            <a:r>
              <a:rPr lang="fi-FI" altLang="fi-FI" sz="2400"/>
              <a:t>Esim. Carl von Linne loi </a:t>
            </a:r>
          </a:p>
          <a:p>
            <a:pPr lvl="1"/>
            <a:r>
              <a:rPr lang="fi-FI" altLang="fi-FI" sz="2400"/>
              <a:t>    Ruotsissa kasviopin ja </a:t>
            </a:r>
          </a:p>
          <a:p>
            <a:pPr lvl="1"/>
            <a:r>
              <a:rPr lang="fi-FI" altLang="fi-FI" sz="2400"/>
              <a:t>    latinalaiset nimet kasveille</a:t>
            </a:r>
          </a:p>
        </p:txBody>
      </p:sp>
      <p:pic>
        <p:nvPicPr>
          <p:cNvPr id="234500" name="Picture 4" descr="linnaeus 1707- 177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9989" y="3357564"/>
            <a:ext cx="3051175" cy="35004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4502" name="Rectangle 6"/>
          <p:cNvSpPr>
            <a:spLocks noChangeArrowheads="1"/>
          </p:cNvSpPr>
          <p:nvPr/>
        </p:nvSpPr>
        <p:spPr bwMode="auto">
          <a:xfrm>
            <a:off x="5951538" y="5734050"/>
            <a:ext cx="14414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i-FI" altLang="fi-FI" b="1"/>
              <a:t>Linnaeus</a:t>
            </a:r>
          </a:p>
          <a:p>
            <a:r>
              <a:rPr lang="fi-FI" altLang="fi-FI" b="1"/>
              <a:t>1707-78</a:t>
            </a:r>
          </a:p>
        </p:txBody>
      </p:sp>
    </p:spTree>
    <p:extLst>
      <p:ext uri="{BB962C8B-B14F-4D97-AF65-F5344CB8AC3E}">
        <p14:creationId xmlns:p14="http://schemas.microsoft.com/office/powerpoint/2010/main" val="744059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4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4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34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4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4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34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4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4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34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4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4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234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4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4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234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34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34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234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4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4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234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44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44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2344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344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344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2344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344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344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2344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344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344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2344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344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344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2344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344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344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2344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344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344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1000"/>
                                        <p:tgtEl>
                                          <p:spTgt spid="2344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345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345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34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34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234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50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9622" name="Picture 6" descr="voltaire 1694-1778"/>
          <p:cNvPicPr>
            <a:picLocks noChangeAspect="1" noChangeArrowheads="1"/>
          </p:cNvPicPr>
          <p:nvPr/>
        </p:nvPicPr>
        <p:blipFill>
          <a:blip r:embed="rId2">
            <a:lum bright="5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9619" name="Rectangle 3"/>
          <p:cNvSpPr>
            <a:spLocks noChangeArrowheads="1"/>
          </p:cNvSpPr>
          <p:nvPr/>
        </p:nvSpPr>
        <p:spPr bwMode="auto">
          <a:xfrm>
            <a:off x="2424113" y="1052514"/>
            <a:ext cx="7956550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Char char="–"/>
            </a:pPr>
            <a:r>
              <a:rPr lang="fi-FI" altLang="fi-FI" sz="2400"/>
              <a:t>  Kasvatusoptimismi &gt; kansakoulu/ Pestalozzi ja Uno </a:t>
            </a:r>
          </a:p>
          <a:p>
            <a:r>
              <a:rPr lang="fi-FI" altLang="fi-FI" sz="2400"/>
              <a:t>    Cygnaeus.</a:t>
            </a:r>
          </a:p>
          <a:p>
            <a:r>
              <a:rPr lang="fi-FI" altLang="fi-FI" sz="2400"/>
              <a:t>    Esim. </a:t>
            </a:r>
            <a:r>
              <a:rPr lang="fi-FI" altLang="fi-FI" sz="2400" i="1"/>
              <a:t>Robinson Crusoe</a:t>
            </a:r>
            <a:r>
              <a:rPr lang="fi-FI" altLang="fi-FI" sz="2400"/>
              <a:t> on valistuksen</a:t>
            </a:r>
          </a:p>
          <a:p>
            <a:r>
              <a:rPr lang="fi-FI" altLang="fi-FI" sz="2400"/>
              <a:t>    kasvatusoptimismin ja järjen voitto luonnosta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fi-FI" altLang="fi-FI" sz="2400"/>
              <a:t>  Tiedon levitys tuli tärkeäksi: Sanomalehdet ja</a:t>
            </a:r>
          </a:p>
          <a:p>
            <a:pPr>
              <a:buFont typeface="Arial" panose="020B0604020202020204" pitchFamily="34" charset="0"/>
              <a:buNone/>
            </a:pPr>
            <a:r>
              <a:rPr lang="fi-FI" altLang="fi-FI" sz="2400"/>
              <a:t>    talousseurat. Suomen Talousseura ja Aurora-seura ja </a:t>
            </a:r>
          </a:p>
          <a:p>
            <a:pPr>
              <a:buFont typeface="Arial" panose="020B0604020202020204" pitchFamily="34" charset="0"/>
              <a:buNone/>
            </a:pPr>
            <a:r>
              <a:rPr lang="fi-FI" altLang="fi-FI" sz="2400"/>
              <a:t>    lehti (H. G. Porthan)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fi-FI" altLang="fi-FI" sz="2400"/>
              <a:t>  Porvariston merkitys kasvaa/ teollistuminen &gt; kirkko ja </a:t>
            </a:r>
          </a:p>
          <a:p>
            <a:r>
              <a:rPr lang="fi-FI" altLang="fi-FI" sz="2400"/>
              <a:t>    aateli menettävät mahtinsa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fi-FI" altLang="fi-FI" sz="2400"/>
              <a:t>  Ranskan vallankumous (Rousseau) ja Napoleon, USA,</a:t>
            </a:r>
          </a:p>
          <a:p>
            <a:r>
              <a:rPr lang="fi-FI" altLang="fi-FI" sz="2400"/>
              <a:t>    Suomen autonomia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fi-FI" altLang="fi-FI" sz="2400"/>
              <a:t>  Vapaus ja tasa-arvo: Neekeriorjuus alkaa vähitellen</a:t>
            </a:r>
          </a:p>
          <a:p>
            <a:pPr>
              <a:buFont typeface="Arial" panose="020B0604020202020204" pitchFamily="34" charset="0"/>
              <a:buNone/>
            </a:pPr>
            <a:r>
              <a:rPr lang="fi-FI" altLang="fi-FI" sz="2400"/>
              <a:t>    poistua</a:t>
            </a:r>
          </a:p>
        </p:txBody>
      </p:sp>
      <p:sp>
        <p:nvSpPr>
          <p:cNvPr id="239621" name="Text Box 5"/>
          <p:cNvSpPr txBox="1">
            <a:spLocks noChangeArrowheads="1"/>
          </p:cNvSpPr>
          <p:nvPr/>
        </p:nvSpPr>
        <p:spPr bwMode="auto">
          <a:xfrm>
            <a:off x="4081463" y="580548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fi-FI" altLang="fi-FI" b="1"/>
          </a:p>
        </p:txBody>
      </p:sp>
    </p:spTree>
    <p:extLst>
      <p:ext uri="{BB962C8B-B14F-4D97-AF65-F5344CB8AC3E}">
        <p14:creationId xmlns:p14="http://schemas.microsoft.com/office/powerpoint/2010/main" val="210489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9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9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39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9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9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39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9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9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39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9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9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239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9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9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239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9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9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239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39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9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239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39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9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239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9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39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239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39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39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239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39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39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239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396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396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2396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396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396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2396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0034" name="Picture 2" descr="voltaire 1694-1778"/>
          <p:cNvPicPr>
            <a:picLocks noChangeAspect="1" noChangeArrowheads="1"/>
          </p:cNvPicPr>
          <p:nvPr/>
        </p:nvPicPr>
        <p:blipFill>
          <a:blip r:embed="rId2">
            <a:lum bright="5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0037" name="Text Box 5"/>
          <p:cNvSpPr txBox="1">
            <a:spLocks noChangeArrowheads="1"/>
          </p:cNvSpPr>
          <p:nvPr/>
        </p:nvSpPr>
        <p:spPr bwMode="auto">
          <a:xfrm>
            <a:off x="1992313" y="549276"/>
            <a:ext cx="8566150" cy="532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AutoNum type="alphaUcPeriod"/>
            </a:pPr>
            <a:r>
              <a:rPr lang="fi-FI" altLang="fi-FI" b="1"/>
              <a:t> Valtiollinen tilanne 1700-l.</a:t>
            </a:r>
          </a:p>
          <a:p>
            <a:pPr lvl="1">
              <a:buFontTx/>
              <a:buAutoNum type="arabicPeriod"/>
            </a:pPr>
            <a:r>
              <a:rPr lang="fi-FI" altLang="fi-FI" sz="2400" b="1"/>
              <a:t>Ranska johtava valtio 1648</a:t>
            </a:r>
          </a:p>
          <a:p>
            <a:pPr lvl="2">
              <a:buFont typeface="Arial" panose="020B0604020202020204" pitchFamily="34" charset="0"/>
              <a:buChar char="–"/>
            </a:pPr>
            <a:r>
              <a:rPr lang="fi-FI" altLang="fi-FI" sz="2400"/>
              <a:t>Ludvig XIV:n ajan lopulla(1715) Ranska joutui 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fi-FI" altLang="fi-FI" sz="2400"/>
              <a:t>    ahtaalle</a:t>
            </a:r>
          </a:p>
          <a:p>
            <a:pPr lvl="2">
              <a:buFont typeface="Arial" panose="020B0604020202020204" pitchFamily="34" charset="0"/>
              <a:buChar char="–"/>
            </a:pPr>
            <a:r>
              <a:rPr lang="fi-FI" altLang="fi-FI" sz="2400"/>
              <a:t>Venäjä uudistui Pietari I:n aikana ja nujersi Ranskan 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fi-FI" altLang="fi-FI" sz="2400"/>
              <a:t>    liittolaisen Ruotsin 1700-1721</a:t>
            </a:r>
          </a:p>
          <a:p>
            <a:pPr lvl="2">
              <a:buFont typeface="Arial" panose="020B0604020202020204" pitchFamily="34" charset="0"/>
              <a:buChar char="–"/>
            </a:pPr>
            <a:r>
              <a:rPr lang="fi-FI" altLang="fi-FI" sz="2400"/>
              <a:t>Preussi nousi Fredrik II:n aikana johtavaksi sotilas-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fi-FI" altLang="fi-FI" sz="2400"/>
              <a:t>    vallaksi</a:t>
            </a:r>
          </a:p>
          <a:p>
            <a:pPr lvl="1">
              <a:buFont typeface="Arial" panose="020B0604020202020204" pitchFamily="34" charset="0"/>
              <a:buAutoNum type="arabicPeriod" startAt="2"/>
            </a:pPr>
            <a:r>
              <a:rPr lang="fi-FI" altLang="fi-FI" sz="2400" b="1"/>
              <a:t>Siirtomaat</a:t>
            </a:r>
          </a:p>
          <a:p>
            <a:pPr lvl="2">
              <a:buFont typeface="Arial" panose="020B0604020202020204" pitchFamily="34" charset="0"/>
              <a:buChar char="–"/>
            </a:pPr>
            <a:r>
              <a:rPr lang="fi-FI" altLang="fi-FI" sz="2400"/>
              <a:t>Suuri siirtomaasota 1756-63</a:t>
            </a:r>
          </a:p>
          <a:p>
            <a:pPr lvl="2">
              <a:buFont typeface="Arial" panose="020B0604020202020204" pitchFamily="34" charset="0"/>
              <a:buChar char="–"/>
            </a:pPr>
            <a:r>
              <a:rPr lang="fi-FI" altLang="fi-FI" sz="2400"/>
              <a:t>Ranska menetti siirtomaat Englannille (Kanada,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fi-FI" altLang="fi-FI" sz="2400"/>
              <a:t>    Intia) ja köyhtyi ratkaisevasti sodissa. Seuraus 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fi-FI" altLang="fi-FI" sz="2400"/>
              <a:t>    vallankumous 1789</a:t>
            </a:r>
          </a:p>
          <a:p>
            <a:pPr lvl="1">
              <a:buFont typeface="Arial" panose="020B0604020202020204" pitchFamily="34" charset="0"/>
              <a:buNone/>
            </a:pPr>
            <a:endParaRPr lang="fi-FI" altLang="fi-FI" sz="2400"/>
          </a:p>
        </p:txBody>
      </p:sp>
    </p:spTree>
    <p:extLst>
      <p:ext uri="{BB962C8B-B14F-4D97-AF65-F5344CB8AC3E}">
        <p14:creationId xmlns:p14="http://schemas.microsoft.com/office/powerpoint/2010/main" val="2882243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0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0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0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00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00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000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00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00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000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00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00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3000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00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00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3000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00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00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3000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00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00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3000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00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00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000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00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000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3000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00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00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000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000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000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3000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000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00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3000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0003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0003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30003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1058" name="Picture 2" descr="voltaire 1694-1778"/>
          <p:cNvPicPr>
            <a:picLocks noChangeAspect="1" noChangeArrowheads="1"/>
          </p:cNvPicPr>
          <p:nvPr/>
        </p:nvPicPr>
        <p:blipFill>
          <a:blip r:embed="rId2">
            <a:lum bright="5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1059" name="Text Box 3"/>
          <p:cNvSpPr txBox="1">
            <a:spLocks noChangeArrowheads="1"/>
          </p:cNvSpPr>
          <p:nvPr/>
        </p:nvSpPr>
        <p:spPr bwMode="auto">
          <a:xfrm>
            <a:off x="1919289" y="0"/>
            <a:ext cx="8321509" cy="78483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buFontTx/>
              <a:buAutoNum type="arabicPeriod" startAt="3"/>
            </a:pPr>
            <a:r>
              <a:rPr lang="fi-FI" altLang="fi-FI" sz="2400" b="1"/>
              <a:t>Itsevaltius vaikeuksissa</a:t>
            </a:r>
          </a:p>
          <a:p>
            <a:pPr lvl="2">
              <a:buFontTx/>
              <a:buAutoNum type="alphaLcPeriod"/>
            </a:pPr>
            <a:r>
              <a:rPr lang="fi-FI" altLang="fi-FI" sz="2400" b="1"/>
              <a:t>Englanti</a:t>
            </a:r>
          </a:p>
          <a:p>
            <a:pPr lvl="2">
              <a:buFont typeface="Arial" panose="020B0604020202020204" pitchFamily="34" charset="0"/>
              <a:buChar char="–"/>
            </a:pPr>
            <a:r>
              <a:rPr lang="fi-FI" altLang="fi-FI" sz="2400"/>
              <a:t>Mainio vallankumous 1688. </a:t>
            </a:r>
          </a:p>
          <a:p>
            <a:pPr lvl="2">
              <a:buFont typeface="Arial" panose="020B0604020202020204" pitchFamily="34" charset="0"/>
              <a:buChar char="–"/>
            </a:pPr>
            <a:r>
              <a:rPr lang="fi-FI" altLang="fi-FI" sz="2400"/>
              <a:t>Kuningas Wilhelm II Oranialainen alkoi hallita 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fi-FI" altLang="fi-FI" sz="2400"/>
              <a:t>    parlamentin kanssa</a:t>
            </a:r>
          </a:p>
          <a:p>
            <a:pPr lvl="2">
              <a:buFont typeface="Arial" panose="020B0604020202020204" pitchFamily="34" charset="0"/>
              <a:buChar char="–"/>
            </a:pPr>
            <a:r>
              <a:rPr lang="fi-FI" altLang="fi-FI" sz="2400"/>
              <a:t>Ihannemaa valistuksen filosofeille</a:t>
            </a:r>
          </a:p>
          <a:p>
            <a:pPr lvl="2">
              <a:buFont typeface="Arial" panose="020B0604020202020204" pitchFamily="34" charset="0"/>
              <a:buAutoNum type="alphaLcPeriod" startAt="2"/>
            </a:pPr>
            <a:r>
              <a:rPr lang="fi-FI" altLang="fi-FI" sz="2400" b="1"/>
              <a:t>USA</a:t>
            </a:r>
          </a:p>
          <a:p>
            <a:pPr lvl="2">
              <a:buFont typeface="Arial" panose="020B0604020202020204" pitchFamily="34" charset="0"/>
              <a:buChar char="–"/>
            </a:pPr>
            <a:r>
              <a:rPr lang="fi-FI" altLang="fi-FI" sz="2400"/>
              <a:t>1776 itsenäinen</a:t>
            </a:r>
          </a:p>
          <a:p>
            <a:pPr lvl="2">
              <a:buFont typeface="Arial" panose="020B0604020202020204" pitchFamily="34" charset="0"/>
              <a:buChar char="–"/>
            </a:pPr>
            <a:r>
              <a:rPr lang="fi-FI" altLang="fi-FI" sz="2400"/>
              <a:t>Kansanvaltainen perustuslaki 1787, 3-jako ja 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fi-FI" altLang="fi-FI" sz="2400"/>
              <a:t>    tasa-arvo</a:t>
            </a:r>
          </a:p>
          <a:p>
            <a:pPr lvl="2">
              <a:buFont typeface="Arial" panose="020B0604020202020204" pitchFamily="34" charset="0"/>
              <a:buAutoNum type="alphaLcPeriod" startAt="3"/>
            </a:pPr>
            <a:r>
              <a:rPr lang="fi-FI" altLang="fi-FI" sz="2400" b="1"/>
              <a:t>Ranska</a:t>
            </a:r>
          </a:p>
          <a:p>
            <a:pPr lvl="2">
              <a:buFont typeface="Arial" panose="020B0604020202020204" pitchFamily="34" charset="0"/>
              <a:buChar char="–"/>
            </a:pPr>
            <a:r>
              <a:rPr lang="fi-FI" altLang="fi-FI" sz="2400"/>
              <a:t>Köyhtyi sodissa, valtion rahat lopussa, inflaatio,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fi-FI" altLang="fi-FI" sz="2400"/>
              <a:t>    verorasitus kasvoi, aatelia ei verotettu</a:t>
            </a:r>
          </a:p>
          <a:p>
            <a:pPr lvl="2">
              <a:buFont typeface="Arial" panose="020B0604020202020204" pitchFamily="34" charset="0"/>
              <a:buChar char="–"/>
            </a:pPr>
            <a:r>
              <a:rPr lang="fi-FI" altLang="fi-FI" sz="2400"/>
              <a:t>1789 vallankumous. 1793 Kuningas Ludvig XVI ja 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fi-FI" altLang="fi-FI" sz="2400"/>
              <a:t>    Marie Antoinette mestattiin. </a:t>
            </a:r>
          </a:p>
          <a:p>
            <a:pPr lvl="2">
              <a:buFont typeface="Arial" panose="020B0604020202020204" pitchFamily="34" charset="0"/>
              <a:buChar char="–"/>
            </a:pPr>
            <a:r>
              <a:rPr lang="fi-FI" altLang="fi-FI" sz="2400"/>
              <a:t>Tasavalta ja hirmuhallinto: Robespierre</a:t>
            </a:r>
          </a:p>
          <a:p>
            <a:pPr lvl="2">
              <a:buFont typeface="Arial" panose="020B0604020202020204" pitchFamily="34" charset="0"/>
              <a:buChar char="–"/>
            </a:pPr>
            <a:r>
              <a:rPr lang="fi-FI" altLang="fi-FI" sz="2400"/>
              <a:t>1799 Napoleon valtaan, sodat, 1804 keisari,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fi-FI" altLang="fi-FI" sz="2400"/>
              <a:t>    1812 Venäjän retki, Waterloo 1815 ja tuho.</a:t>
            </a:r>
          </a:p>
          <a:p>
            <a:pPr lvl="2">
              <a:buFont typeface="Arial" panose="020B0604020202020204" pitchFamily="34" charset="0"/>
              <a:buNone/>
            </a:pPr>
            <a:endParaRPr lang="fi-FI" altLang="fi-FI" sz="2400"/>
          </a:p>
          <a:p>
            <a:pPr lvl="2">
              <a:buFont typeface="Arial" panose="020B0604020202020204" pitchFamily="34" charset="0"/>
              <a:buNone/>
            </a:pPr>
            <a:endParaRPr lang="fi-FI" altLang="fi-FI" sz="2400"/>
          </a:p>
          <a:p>
            <a:pPr lvl="2">
              <a:buFont typeface="Arial" panose="020B0604020202020204" pitchFamily="34" charset="0"/>
              <a:buNone/>
            </a:pPr>
            <a:endParaRPr lang="fi-FI" altLang="fi-FI" sz="2400" b="1"/>
          </a:p>
        </p:txBody>
      </p:sp>
    </p:spTree>
    <p:extLst>
      <p:ext uri="{BB962C8B-B14F-4D97-AF65-F5344CB8AC3E}">
        <p14:creationId xmlns:p14="http://schemas.microsoft.com/office/powerpoint/2010/main" val="4076865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1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1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1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1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1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01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1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1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01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1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1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01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1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1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01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1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1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01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1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1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301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1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1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01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1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1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01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01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1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301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01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01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301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010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10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3010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010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010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3010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010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010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3010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010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010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3010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0105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0105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8" dur="1000"/>
                                        <p:tgtEl>
                                          <p:spTgt spid="30105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0105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0105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30105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0105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0105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30105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2085" name="Picture 5" descr="BASTILLE 17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41275"/>
            <a:ext cx="9144000" cy="694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2086" name="Text Box 6"/>
          <p:cNvSpPr txBox="1">
            <a:spLocks noChangeArrowheads="1"/>
          </p:cNvSpPr>
          <p:nvPr/>
        </p:nvSpPr>
        <p:spPr bwMode="auto">
          <a:xfrm>
            <a:off x="5067301" y="88900"/>
            <a:ext cx="10230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i-FI" altLang="fi-FI" sz="1600" b="1"/>
              <a:t>14.7.1789</a:t>
            </a:r>
          </a:p>
        </p:txBody>
      </p:sp>
      <p:pic>
        <p:nvPicPr>
          <p:cNvPr id="302087" name="Picture 7" descr="Marie Antoinette 1755-179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5413" y="0"/>
            <a:ext cx="457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2088" name="Text Box 8"/>
          <p:cNvSpPr txBox="1">
            <a:spLocks noChangeArrowheads="1"/>
          </p:cNvSpPr>
          <p:nvPr/>
        </p:nvSpPr>
        <p:spPr bwMode="auto">
          <a:xfrm>
            <a:off x="5303839" y="6021388"/>
            <a:ext cx="1650773" cy="33855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i-FI" altLang="fi-FI" sz="1600" b="1"/>
              <a:t>Marie Antoinette</a:t>
            </a:r>
          </a:p>
        </p:txBody>
      </p:sp>
    </p:spTree>
    <p:extLst>
      <p:ext uri="{BB962C8B-B14F-4D97-AF65-F5344CB8AC3E}">
        <p14:creationId xmlns:p14="http://schemas.microsoft.com/office/powerpoint/2010/main" val="2493275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2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2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02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2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2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2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20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20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086" grpId="0"/>
      <p:bldP spid="30208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82" name="Picture 2" descr="voltaire 1694-1778"/>
          <p:cNvPicPr>
            <a:picLocks noChangeAspect="1" noChangeArrowheads="1"/>
          </p:cNvPicPr>
          <p:nvPr/>
        </p:nvPicPr>
        <p:blipFill>
          <a:blip r:embed="rId2">
            <a:lum bright="5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5284" name="Text Box 4"/>
          <p:cNvSpPr txBox="1">
            <a:spLocks noChangeArrowheads="1"/>
          </p:cNvSpPr>
          <p:nvPr/>
        </p:nvSpPr>
        <p:spPr bwMode="auto">
          <a:xfrm>
            <a:off x="1919288" y="620713"/>
            <a:ext cx="132170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AutoNum type="alphaUcPeriod" startAt="2"/>
            </a:pPr>
            <a:r>
              <a:rPr lang="fi-FI" altLang="fi-FI" b="1"/>
              <a:t> Tausta</a:t>
            </a:r>
          </a:p>
        </p:txBody>
      </p:sp>
      <p:sp>
        <p:nvSpPr>
          <p:cNvPr id="225285" name="Rectangle 5"/>
          <p:cNvSpPr>
            <a:spLocks noChangeArrowheads="1"/>
          </p:cNvSpPr>
          <p:nvPr/>
        </p:nvSpPr>
        <p:spPr bwMode="auto">
          <a:xfrm>
            <a:off x="2351089" y="1196976"/>
            <a:ext cx="8023225" cy="605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AutoNum type="arabicPeriod"/>
            </a:pPr>
            <a:r>
              <a:rPr lang="fi-FI" altLang="fi-FI" sz="2400" b="1"/>
              <a:t>Mitä valistus on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fi-FI" altLang="fi-FI" sz="2400"/>
              <a:t>Ajatussuunta ja kulttuurivirtaus, joka painotti järkeä ja </a:t>
            </a:r>
          </a:p>
          <a:p>
            <a:pPr>
              <a:buFont typeface="Arial" panose="020B0604020202020204" pitchFamily="34" charset="0"/>
              <a:buNone/>
            </a:pPr>
            <a:r>
              <a:rPr lang="fi-FI" altLang="fi-FI" sz="2400"/>
              <a:t>    uskoi edistykseen ja luonnonoikeuteen sekä onneen. 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fi-FI" altLang="fi-FI" sz="2400"/>
              <a:t>Porvaristo kannatti.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fi-FI" altLang="fi-FI" sz="2400"/>
              <a:t>Syntyi Englannissa ja levisi Ranskaa ja muualle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fi-FI" altLang="fi-FI" sz="2400"/>
              <a:t>Kritisoi kirkkoa ja yksinvaltaa. Verhottiin kirjallisuudessa</a:t>
            </a:r>
          </a:p>
          <a:p>
            <a:pPr>
              <a:buFont typeface="Arial" panose="020B0604020202020204" pitchFamily="34" charset="0"/>
              <a:buNone/>
            </a:pPr>
            <a:r>
              <a:rPr lang="fi-FI" altLang="fi-FI" sz="2400"/>
              <a:t>    usein keksittyyn ympäristöön koston pelossa</a:t>
            </a:r>
          </a:p>
          <a:p>
            <a:pPr>
              <a:buFont typeface="Arial" panose="020B0604020202020204" pitchFamily="34" charset="0"/>
              <a:buAutoNum type="arabicPeriod" startAt="2"/>
            </a:pPr>
            <a:r>
              <a:rPr lang="fi-FI" altLang="fi-FI" sz="2400" b="1"/>
              <a:t>Perusta luotiin 1600-luvulla</a:t>
            </a:r>
          </a:p>
          <a:p>
            <a:pPr lvl="1">
              <a:buFont typeface="Arial" panose="020B0604020202020204" pitchFamily="34" charset="0"/>
              <a:buAutoNum type="alphaLcPeriod"/>
            </a:pPr>
            <a:r>
              <a:rPr lang="fi-FI" altLang="fi-FI" sz="2400" b="1"/>
              <a:t>Hugo Grotius 1583-1645</a:t>
            </a:r>
          </a:p>
          <a:p>
            <a:pPr lvl="1">
              <a:buFont typeface="Arial" panose="020B0604020202020204" pitchFamily="34" charset="0"/>
              <a:buChar char="–"/>
            </a:pPr>
            <a:r>
              <a:rPr lang="fi-FI" altLang="fi-FI" sz="2400"/>
              <a:t>Hollantilainen</a:t>
            </a:r>
          </a:p>
          <a:p>
            <a:pPr lvl="1">
              <a:buFont typeface="Arial" panose="020B0604020202020204" pitchFamily="34" charset="0"/>
              <a:buChar char="–"/>
            </a:pPr>
            <a:r>
              <a:rPr lang="fi-FI" altLang="fi-FI" sz="2400"/>
              <a:t>Ihmisellä luonnollisia synnynnäisiä oikeuksia esim.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fi-FI" altLang="fi-FI" sz="2400"/>
              <a:t>    vapaus ja tasa-arvo</a:t>
            </a:r>
          </a:p>
          <a:p>
            <a:pPr lvl="1">
              <a:buFont typeface="Arial" panose="020B0604020202020204" pitchFamily="34" charset="0"/>
              <a:buChar char="–"/>
            </a:pPr>
            <a:r>
              <a:rPr lang="fi-FI" altLang="fi-FI" sz="2400"/>
              <a:t>Valtio perustuu yhteiseen sopimukseen eli oikeus-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fi-FI" altLang="fi-FI" sz="2400"/>
              <a:t>    normistoon</a:t>
            </a:r>
          </a:p>
          <a:p>
            <a:pPr lvl="1">
              <a:buFont typeface="Arial" panose="020B0604020202020204" pitchFamily="34" charset="0"/>
              <a:buNone/>
            </a:pPr>
            <a:endParaRPr lang="fi-FI" altLang="fi-FI" sz="2400"/>
          </a:p>
          <a:p>
            <a:r>
              <a:rPr lang="fi-FI" altLang="fi-FI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068351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5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52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2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252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52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52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252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52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52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252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2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2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2252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52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52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2252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52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52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2252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52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52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2252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52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252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2252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52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252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2252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52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52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2252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2528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2528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22528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2528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2528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22528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2528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2528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22528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2528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2528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22528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6306" name="Picture 2" descr="voltaire 1694-1778"/>
          <p:cNvPicPr>
            <a:picLocks noChangeAspect="1" noChangeArrowheads="1"/>
          </p:cNvPicPr>
          <p:nvPr/>
        </p:nvPicPr>
        <p:blipFill>
          <a:blip r:embed="rId2">
            <a:lum bright="5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6307" name="Picture 3" descr="grotiu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341439"/>
            <a:ext cx="5942013" cy="4421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6308" name="Picture 4" descr="grotius kirj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1250" y="1341438"/>
            <a:ext cx="3206750" cy="43926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2237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6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6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6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6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330" name="Picture 2" descr="voltaire 1694-1778"/>
          <p:cNvPicPr>
            <a:picLocks noChangeAspect="1" noChangeArrowheads="1"/>
          </p:cNvPicPr>
          <p:nvPr/>
        </p:nvPicPr>
        <p:blipFill>
          <a:blip r:embed="rId2">
            <a:lum bright="5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2640014" y="620714"/>
            <a:ext cx="7790915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AutoNum type="alphaLcPeriod" startAt="2"/>
            </a:pPr>
            <a:r>
              <a:rPr lang="fi-FI" altLang="fi-FI" sz="2400" b="1"/>
              <a:t>John Locke 1632-1704</a:t>
            </a:r>
          </a:p>
          <a:p>
            <a:pPr lvl="1">
              <a:buFont typeface="Arial" panose="020B0604020202020204" pitchFamily="34" charset="0"/>
              <a:buChar char="–"/>
            </a:pPr>
            <a:r>
              <a:rPr lang="fi-FI" altLang="fi-FI" sz="2400"/>
              <a:t>Englantilainen</a:t>
            </a:r>
          </a:p>
          <a:p>
            <a:pPr lvl="1">
              <a:buFont typeface="Arial" panose="020B0604020202020204" pitchFamily="34" charset="0"/>
              <a:buChar char="–"/>
            </a:pPr>
            <a:r>
              <a:rPr lang="fi-FI" altLang="fi-FI" sz="2400"/>
              <a:t>Hylkäsi ehdottoman vallan</a:t>
            </a:r>
          </a:p>
          <a:p>
            <a:pPr lvl="1">
              <a:buFont typeface="Arial" panose="020B0604020202020204" pitchFamily="34" charset="0"/>
              <a:buChar char="–"/>
            </a:pPr>
            <a:r>
              <a:rPr lang="fi-FI" altLang="fi-FI" sz="2400"/>
              <a:t>Valta perustuu yhteiskunta-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fi-FI" altLang="fi-FI" sz="2400"/>
              <a:t>    sopimukseen kansan ja hallitsijan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fi-FI" altLang="fi-FI" sz="2400"/>
              <a:t>    kesken</a:t>
            </a:r>
          </a:p>
          <a:p>
            <a:pPr lvl="1">
              <a:buFont typeface="Arial" panose="020B0604020202020204" pitchFamily="34" charset="0"/>
              <a:buChar char="–"/>
            </a:pPr>
            <a:r>
              <a:rPr lang="fi-FI" altLang="fi-FI" sz="2400"/>
              <a:t>Halusi jakaa vallan kahtia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fi-FI" altLang="fi-FI" sz="2400"/>
              <a:t>    estääkseen väärinkäytökset</a:t>
            </a:r>
          </a:p>
          <a:p>
            <a:pPr lvl="1">
              <a:buFont typeface="Arial" panose="020B0604020202020204" pitchFamily="34" charset="0"/>
              <a:buChar char="–"/>
            </a:pPr>
            <a:r>
              <a:rPr lang="fi-FI" altLang="fi-FI" sz="2400"/>
              <a:t>Hallitsija saa vallan kansalta ja hänen on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fi-FI" altLang="fi-FI" sz="2400"/>
              <a:t>    suojeltava kansan luonnollisia oikeuksia</a:t>
            </a:r>
          </a:p>
          <a:p>
            <a:pPr lvl="1">
              <a:buFont typeface="Arial" panose="020B0604020202020204" pitchFamily="34" charset="0"/>
              <a:buChar char="–"/>
            </a:pPr>
            <a:r>
              <a:rPr lang="fi-FI" altLang="fi-FI" sz="2400"/>
              <a:t>Usko perustuu järkeen siksi oltava suvaitsevainen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fi-FI" altLang="fi-FI" sz="2400"/>
              <a:t>    muita kohtaan. Suvaitsevuus kuitenkin rajallista</a:t>
            </a:r>
          </a:p>
          <a:p>
            <a:pPr>
              <a:buFont typeface="Arial" panose="020B0604020202020204" pitchFamily="34" charset="0"/>
              <a:buChar char="–"/>
            </a:pPr>
            <a:endParaRPr lang="fi-FI" altLang="fi-FI" sz="2400"/>
          </a:p>
          <a:p>
            <a:endParaRPr lang="fi-FI" altLang="fi-FI" sz="2400"/>
          </a:p>
          <a:p>
            <a:endParaRPr lang="fi-FI" altLang="fi-FI" sz="2400"/>
          </a:p>
        </p:txBody>
      </p:sp>
      <p:pic>
        <p:nvPicPr>
          <p:cNvPr id="227332" name="Picture 4" descr="locke 1632-170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6114" y="0"/>
            <a:ext cx="2401887" cy="364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9994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7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7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7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7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7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7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7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227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7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7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227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7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7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27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7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7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227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7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7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227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7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7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227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7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7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227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27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27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227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7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27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227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73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73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2273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273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273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2273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8354" name="Picture 2" descr="voltaire 1694-1778"/>
          <p:cNvPicPr>
            <a:picLocks noChangeAspect="1" noChangeArrowheads="1"/>
          </p:cNvPicPr>
          <p:nvPr/>
        </p:nvPicPr>
        <p:blipFill>
          <a:blip r:embed="rId2">
            <a:lum brigh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8355" name="Rectangle 3"/>
          <p:cNvSpPr>
            <a:spLocks noChangeArrowheads="1"/>
          </p:cNvSpPr>
          <p:nvPr/>
        </p:nvSpPr>
        <p:spPr bwMode="auto">
          <a:xfrm>
            <a:off x="2711450" y="269865"/>
            <a:ext cx="7792518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AutoNum type="alphaLcPeriod" startAt="3"/>
            </a:pPr>
            <a:r>
              <a:rPr lang="fi-FI" altLang="fi-FI" sz="2400" b="1"/>
              <a:t>Luonnontieteiden voittokulku ja tieteellinen </a:t>
            </a:r>
          </a:p>
          <a:p>
            <a:r>
              <a:rPr lang="fi-FI" altLang="fi-FI" sz="2400" b="1"/>
              <a:t>    ajattelu</a:t>
            </a:r>
            <a:endParaRPr lang="fi-FI" altLang="fi-FI" sz="2400"/>
          </a:p>
          <a:p>
            <a:pPr lvl="1">
              <a:buFont typeface="Arial" panose="020B0604020202020204" pitchFamily="34" charset="0"/>
              <a:buChar char="–"/>
            </a:pPr>
            <a:r>
              <a:rPr lang="fi-FI" altLang="fi-FI" sz="2400"/>
              <a:t>Usko erehtymättömiin auktoriteetteihin murtui</a:t>
            </a:r>
          </a:p>
          <a:p>
            <a:pPr lvl="1">
              <a:buFont typeface="Arial" panose="020B0604020202020204" pitchFamily="34" charset="0"/>
              <a:buChar char="–"/>
            </a:pPr>
            <a:r>
              <a:rPr lang="fi-FI" altLang="fi-FI" sz="2400" b="1"/>
              <a:t>Newton</a:t>
            </a:r>
            <a:r>
              <a:rPr lang="fi-FI" altLang="fi-FI" sz="2400"/>
              <a:t> ja mekaaninen maailmankuva iski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fi-FI" altLang="fi-FI" sz="2400"/>
              <a:t>    uskontoon ja Raamatun kirjaimelliseen tulkintaan</a:t>
            </a:r>
          </a:p>
          <a:p>
            <a:pPr lvl="1">
              <a:buFont typeface="Arial" panose="020B0604020202020204" pitchFamily="34" charset="0"/>
              <a:buChar char="–"/>
            </a:pPr>
            <a:r>
              <a:rPr lang="fi-FI" altLang="fi-FI" sz="2400"/>
              <a:t>Syntyi Englannissa ja levisi Ranskaan ja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fi-FI" altLang="fi-FI" sz="2400"/>
              <a:t>    Amerikkaan</a:t>
            </a:r>
          </a:p>
          <a:p>
            <a:pPr lvl="1">
              <a:buFont typeface="Arial" panose="020B0604020202020204" pitchFamily="34" charset="0"/>
              <a:buChar char="–"/>
            </a:pPr>
            <a:r>
              <a:rPr lang="fi-FI" altLang="fi-FI" sz="2400"/>
              <a:t>Ranskassa alettiin julkaista 1750-l tietosanakirjaa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fi-FI" altLang="fi-FI" sz="2400"/>
              <a:t>    (Encyclopedia), joka levitti uutta aatetta</a:t>
            </a:r>
          </a:p>
        </p:txBody>
      </p:sp>
    </p:spTree>
    <p:extLst>
      <p:ext uri="{BB962C8B-B14F-4D97-AF65-F5344CB8AC3E}">
        <p14:creationId xmlns:p14="http://schemas.microsoft.com/office/powerpoint/2010/main" val="49422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8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8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8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8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8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28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8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8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28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8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8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28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8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8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228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8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8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228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8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8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228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8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8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228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8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8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28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9378" name="Picture 2" descr="voltaire 1694-1778"/>
          <p:cNvPicPr>
            <a:picLocks noChangeAspect="1" noChangeArrowheads="1"/>
          </p:cNvPicPr>
          <p:nvPr/>
        </p:nvPicPr>
        <p:blipFill>
          <a:blip r:embed="rId2">
            <a:lum bright="5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9379" name="Text Box 3"/>
          <p:cNvSpPr txBox="1">
            <a:spLocks noChangeArrowheads="1"/>
          </p:cNvSpPr>
          <p:nvPr/>
        </p:nvSpPr>
        <p:spPr bwMode="auto">
          <a:xfrm>
            <a:off x="2116139" y="539750"/>
            <a:ext cx="29460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AutoNum type="alphaUcPeriod" startAt="3"/>
            </a:pPr>
            <a:r>
              <a:rPr lang="fi-FI" altLang="fi-FI" b="1"/>
              <a:t> Ajattelijat ja ajatukset</a:t>
            </a:r>
          </a:p>
        </p:txBody>
      </p:sp>
      <p:sp>
        <p:nvSpPr>
          <p:cNvPr id="229380" name="Text Box 4"/>
          <p:cNvSpPr txBox="1">
            <a:spLocks noChangeArrowheads="1"/>
          </p:cNvSpPr>
          <p:nvPr/>
        </p:nvSpPr>
        <p:spPr bwMode="auto">
          <a:xfrm>
            <a:off x="2640013" y="1225551"/>
            <a:ext cx="7048148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AutoNum type="arabicPeriod"/>
            </a:pPr>
            <a:r>
              <a:rPr lang="fi-FI" altLang="fi-FI" sz="2400" b="1"/>
              <a:t> John Locke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fi-FI" altLang="fi-FI" sz="2400"/>
              <a:t>Empiristi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fi-FI" altLang="fi-FI" sz="2400"/>
              <a:t>Luonnonoikeus ja yhteiskuntasopimus</a:t>
            </a:r>
          </a:p>
          <a:p>
            <a:pPr>
              <a:buFont typeface="Arial" panose="020B0604020202020204" pitchFamily="34" charset="0"/>
              <a:buAutoNum type="arabicPeriod" startAt="2"/>
            </a:pPr>
            <a:r>
              <a:rPr lang="fi-FI" altLang="fi-FI" sz="2400" b="1"/>
              <a:t>Francois- Marie Arouet eli Voltaire 1694-1778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fi-FI" altLang="fi-FI" sz="2400"/>
              <a:t>Hyvä kirjoittaja, terävä kieli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fi-FI" altLang="fi-FI" sz="2400"/>
              <a:t>Kirkon ahdasmielisyyttä </a:t>
            </a:r>
          </a:p>
          <a:p>
            <a:pPr>
              <a:buFont typeface="Arial" panose="020B0604020202020204" pitchFamily="34" charset="0"/>
              <a:buNone/>
            </a:pPr>
            <a:r>
              <a:rPr lang="fi-FI" altLang="fi-FI" sz="2400"/>
              <a:t>    vastaan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fi-FI" altLang="fi-FI" sz="2400"/>
              <a:t>Luonnonoikeus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fi-FI" altLang="fi-FI" sz="2400"/>
              <a:t>Yhteiskuntasopimus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fi-FI" altLang="fi-FI" sz="2400"/>
              <a:t>Valistunut yksinvaltias paras</a:t>
            </a:r>
          </a:p>
          <a:p>
            <a:pPr>
              <a:buFont typeface="Arial" panose="020B0604020202020204" pitchFamily="34" charset="0"/>
              <a:buNone/>
            </a:pPr>
            <a:r>
              <a:rPr lang="fi-FI" altLang="fi-FI" sz="2400"/>
              <a:t>    eli </a:t>
            </a:r>
            <a:r>
              <a:rPr lang="fi-FI" altLang="fi-FI" sz="2400" b="1" i="1"/>
              <a:t>kaikki kansan puolesta </a:t>
            </a:r>
          </a:p>
          <a:p>
            <a:pPr>
              <a:buFont typeface="Arial" panose="020B0604020202020204" pitchFamily="34" charset="0"/>
              <a:buNone/>
            </a:pPr>
            <a:r>
              <a:rPr lang="fi-FI" altLang="fi-FI" sz="2400" b="1" i="1"/>
              <a:t>    ei mitään kansan avulla</a:t>
            </a:r>
          </a:p>
          <a:p>
            <a:pPr>
              <a:buFont typeface="Arial" panose="020B0604020202020204" pitchFamily="34" charset="0"/>
              <a:buChar char="–"/>
            </a:pPr>
            <a:r>
              <a:rPr lang="fi-FI" altLang="fi-FI" sz="2400"/>
              <a:t>Vaikutus mm. Fredrik Suuri</a:t>
            </a:r>
          </a:p>
          <a:p>
            <a:pPr>
              <a:buFont typeface="Arial" panose="020B0604020202020204" pitchFamily="34" charset="0"/>
              <a:buNone/>
            </a:pPr>
            <a:r>
              <a:rPr lang="fi-FI" altLang="fi-FI" sz="2400"/>
              <a:t>    Aleksanteri I ja Kustaa III</a:t>
            </a:r>
          </a:p>
          <a:p>
            <a:pPr>
              <a:buFont typeface="Arial" panose="020B0604020202020204" pitchFamily="34" charset="0"/>
              <a:buChar char="–"/>
            </a:pPr>
            <a:endParaRPr lang="fi-FI" altLang="fi-FI" sz="2400"/>
          </a:p>
        </p:txBody>
      </p:sp>
      <p:pic>
        <p:nvPicPr>
          <p:cNvPr id="229381" name="Picture 5" descr="voltaire 1694-177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4064" y="2897188"/>
            <a:ext cx="3360737" cy="3960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9043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9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9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9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9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9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29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93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93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293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93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93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293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93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93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2293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29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9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293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93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2293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293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93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2293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293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293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2293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93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93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2293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293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93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2293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293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293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2293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293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293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2293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2938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2938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22938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2938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2938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22938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2938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2938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9" dur="1000"/>
                                        <p:tgtEl>
                                          <p:spTgt spid="22938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766</Words>
  <Application>Microsoft Office PowerPoint</Application>
  <PresentationFormat>Laajakuva</PresentationFormat>
  <Paragraphs>169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Office-teema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Opettaja</dc:creator>
  <cp:lastModifiedBy>Opettaja</cp:lastModifiedBy>
  <cp:revision>1</cp:revision>
  <dcterms:created xsi:type="dcterms:W3CDTF">2017-05-10T12:28:00Z</dcterms:created>
  <dcterms:modified xsi:type="dcterms:W3CDTF">2017-05-10T12:28:30Z</dcterms:modified>
</cp:coreProperties>
</file>