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BCC7D9"/>
    <a:srgbClr val="ECF6F6"/>
    <a:srgbClr val="EBEBEB"/>
    <a:srgbClr val="FBFBFB"/>
    <a:srgbClr val="F7F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9ACEC-51CE-FA54-D5F3-9D826B4DA741}" v="12" dt="2025-10-21T06:50:24.556"/>
    <p1510:client id="{DCAD9AA2-3B61-47DB-BBC8-A66305A93FC0}" v="466" dt="2025-10-20T10:20:22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27121F-4D3C-17C4-15B6-E6CFA7112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1F44266-DC77-F46E-8A1B-B3CD6DF6B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17C11C-851C-7CBD-061F-13129EA9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6496EC-CDBB-39D7-B95C-7BECEA51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DDC396-8814-922B-6114-2173C8A8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5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96DF48-3590-9FE4-A880-6A15C341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66CA3A8-799A-4973-A7C2-D5EDF315FB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4935D6-D235-5165-8713-C760EC49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E51608-D6EA-5F2F-A847-E41E4740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F8C456-5A48-D22B-4BC9-3F53C6B3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68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0384FB4-CB32-CC81-5D7E-7610B9EEF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DFDB20-B6AA-4A0A-CD8A-0BBAF3A1D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626E22-F18C-72C2-CBD6-8B91899C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DE61A7-0845-F997-2C5C-FD0D35FEC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C4B875-F985-2088-BA9D-1C995013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35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965717-FFAC-1401-5EBF-B4EA62D8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1BB5DB-471D-560F-9DD9-760F9CB4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204B83-C284-7627-6CD7-DBA88BEF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4E75C1-F3AF-7FAD-C306-65C3E48B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586769-598E-6FF2-16EF-659845C2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63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780AD6-19D9-A378-F502-8EEA195F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4A3D45-1826-68E8-2C37-35C6144E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CC22F7-7CBA-BC5F-2DF5-726BB561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27D145-92DB-F7D3-77ED-5A9DEEA2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8F6447-C6F9-F160-505C-E88BDBE1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88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C55F47-5569-03BD-C19A-11392CEE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C3130-5AB6-F1DD-1F13-1F6086334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79C4E3-258A-48D0-5917-13D18E69F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583BC9-2FF8-4B1A-939F-32FF18B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D01552-1C2A-3180-AF07-96922EC3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2077DB-FC51-0340-1749-19F3FF00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3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0A4527-0FCD-1A60-ABBE-FFA657FE8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6ABC4A-C798-2F24-8017-50556708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98EC378-F583-074C-66C6-6BDDEA11E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29C7787-5674-63DC-10EB-E3ABAFC12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AC7148-A097-5EA1-02A9-06C7B0A3A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474925-367B-5C48-B64D-AE247889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2A5932E-8DBD-AAD8-AC70-894C5087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BB5CAF5-2779-EC10-5352-B042F2A1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81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2750E-2C53-13B2-156C-19503D84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5292F1E-48CF-5699-2275-553594A4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A090A7-DF83-1DE2-C14E-5B7CF8D5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045FF5-4FBC-E42F-A5BC-E82383E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069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CA2ECAB-52C3-A647-7AFC-DF8626B3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17359E-5EEE-6122-1000-D87D7C01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9C1B2A-11BB-4240-674F-5839130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20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AE90-A575-7BD9-1356-8D1800A8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BA5974-CDA1-DBC8-5E5C-4383593D3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A791D-C713-EB31-233B-22D3F1A61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002972-AA7E-78C3-2019-7734929D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0AF0452-3586-FC14-88BA-0759C891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F01F97-A288-4F4B-525F-793342EBB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61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432497-70AF-BAD5-27E9-90CA9C9E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E8A9F1-CFFE-7B1A-57AA-810C0B15C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A8902F-ED89-D730-1BCC-97E84623E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A84651D-39C2-D225-FF98-015F9721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5D981E-3FB5-78AF-F330-0461037E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79B07E-1159-2E6A-F67A-0918EC51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9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7AA9516-98FC-87A1-45CC-F8A13E8A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F78BC4-F296-97FC-BF17-2AF9C4A73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5CC40-6983-8B4B-2C9C-8C1B1F555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0BEA8-DE3C-4E78-8E9C-B2CFB53D0EE4}" type="datetimeFigureOut">
              <a:rPr lang="fi-FI" smtClean="0"/>
              <a:t>21.10.2025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031ABF-1DEB-E23F-1702-18BE4D77F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80C202-9F1C-5C9B-631B-B862325DC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C69301-4880-437F-BAB0-F1F045552A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61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E1A76F-D5D2-035A-D5F3-4FA6D214D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fi-FI" sz="7200" dirty="0"/>
              <a:t>Ryhmäkohtaisen tuen merkitseminen Wilmaan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1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C7EC84-1D78-65C2-63C8-EAF4C28C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i-FI" sz="4800"/>
              <a:t>Mitä tietoa saadaan, Mitä on tulossa?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95A472-1672-FCAD-067D-8C0191678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1" y="2853620"/>
            <a:ext cx="9941319" cy="3124658"/>
          </a:xfrm>
        </p:spPr>
        <p:txBody>
          <a:bodyPr anchor="ctr">
            <a:normAutofit/>
          </a:bodyPr>
          <a:lstStyle/>
          <a:p>
            <a:r>
              <a:rPr lang="fi-FI" sz="2400" dirty="0"/>
              <a:t>Tällä hetkellä näkyy ainoastaan oppilaskohtaisesti toteutunut ryhmäkohtainen tuki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Tulossa Wilmaan: </a:t>
            </a:r>
          </a:p>
          <a:p>
            <a:pPr lvl="1"/>
            <a:r>
              <a:rPr lang="fi-FI"/>
              <a:t>Koko opetusryhmän </a:t>
            </a:r>
            <a:r>
              <a:rPr lang="fi-FI" dirty="0"/>
              <a:t>ryhmäkohtaisen tuen kokonaistilanteen visuaalinen kuvaus </a:t>
            </a:r>
          </a:p>
          <a:p>
            <a:pPr lvl="1"/>
            <a:r>
              <a:rPr lang="fi-FI" dirty="0"/>
              <a:t>Huoltajien ja oppilaan näkymä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D280B1-DE87-E279-3E9B-6A55235C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fi-FI" sz="4800"/>
              <a:t>Miksi merkitään ryhmäkohtaisia tukimuotoja Wilmaan?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3E65FD-7D7A-8586-7CEB-0BD735E9E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lvl="0"/>
            <a:r>
              <a:rPr lang="fi-FI" sz="2000" dirty="0"/>
              <a:t>Wilman käyttö on tietoturvallista sekä helppo tapa kerätä tietoa oppiaineittainkin.</a:t>
            </a:r>
          </a:p>
          <a:p>
            <a:pPr lvl="0"/>
            <a:r>
              <a:rPr lang="fi-FI" sz="2000" dirty="0"/>
              <a:t>Ryhmäkohtaisista tukimuodoista tarvitaan tieto, jos oppilas on siirtymässä oppilaskohtaiseen tukeen.</a:t>
            </a:r>
          </a:p>
          <a:p>
            <a:r>
              <a:rPr lang="fi-FI" sz="2000" dirty="0"/>
              <a:t>Merkitseminen on tärkeää myös oppilaan ja opettajan oikeusturvan kannalta, kun annettu tuki on todistettavissa.</a:t>
            </a:r>
          </a:p>
          <a:p>
            <a:pPr lvl="0"/>
            <a:r>
              <a:rPr lang="fi-FI" sz="2000" dirty="0"/>
              <a:t>Lisäksi toteutuneet ryhmäkohtaiset tukimuodot ovat tärkeää tietoa, kun suunnitellaan ja resursoidaan seuraavaa lukuvuotta. Merkitsemällä toteutuneet tukitoimet osoitetaan, mihin raha on oikeasti käytetty.  Opetushallitus tulee tilastoimaan ryhmäkohtaisen tuen toteutumista. </a:t>
            </a:r>
          </a:p>
          <a:p>
            <a:pPr marL="0" indent="0">
              <a:buNone/>
            </a:pPr>
            <a:endParaRPr lang="fi-FI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05962C-378B-AEE7-6002-5F7ECC5F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169182"/>
            <a:ext cx="10980964" cy="990145"/>
          </a:xfrm>
        </p:spPr>
        <p:txBody>
          <a:bodyPr>
            <a:noAutofit/>
          </a:bodyPr>
          <a:lstStyle/>
          <a:p>
            <a:r>
              <a:rPr lang="fi-FI" sz="3600" dirty="0"/>
              <a:t>Ryhmäkohtaisten tukimuotojen merkitseminen Wilmassa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D8562BFD-1626-4466-960C-F2B74694CD1C}"/>
              </a:ext>
            </a:extLst>
          </p:cNvPr>
          <p:cNvSpPr/>
          <p:nvPr/>
        </p:nvSpPr>
        <p:spPr>
          <a:xfrm>
            <a:off x="10690831" y="1300428"/>
            <a:ext cx="1177118" cy="35922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/>
              <a:t>Testi Opettaja </a:t>
            </a:r>
          </a:p>
          <a:p>
            <a:pPr algn="ctr"/>
            <a:r>
              <a:rPr lang="fi-FI" sz="1000" dirty="0"/>
              <a:t>Testi koulu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DC4D2FCB-CF0F-2638-82B6-EAB0D06EBB2D}"/>
              </a:ext>
            </a:extLst>
          </p:cNvPr>
          <p:cNvGrpSpPr/>
          <p:nvPr/>
        </p:nvGrpSpPr>
        <p:grpSpPr>
          <a:xfrm>
            <a:off x="163429" y="1187287"/>
            <a:ext cx="12028571" cy="4257143"/>
            <a:chOff x="102979" y="1159327"/>
            <a:chExt cx="12028571" cy="4257143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0CC6A62A-A1EC-5B6D-BAE3-A03455AEE6B7}"/>
                </a:ext>
              </a:extLst>
            </p:cNvPr>
            <p:cNvGrpSpPr/>
            <p:nvPr/>
          </p:nvGrpSpPr>
          <p:grpSpPr>
            <a:xfrm>
              <a:off x="102979" y="1159327"/>
              <a:ext cx="12028571" cy="4257143"/>
              <a:chOff x="102979" y="1159327"/>
              <a:chExt cx="12028571" cy="4257143"/>
            </a:xfrm>
          </p:grpSpPr>
          <p:pic>
            <p:nvPicPr>
              <p:cNvPr id="3" name="Kuva 2">
                <a:extLst>
                  <a:ext uri="{FF2B5EF4-FFF2-40B4-BE49-F238E27FC236}">
                    <a16:creationId xmlns:a16="http://schemas.microsoft.com/office/drawing/2014/main" id="{7DEBBEE1-11EA-535D-2EE2-92F55AEAD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979" y="1159327"/>
                <a:ext cx="12028571" cy="4257143"/>
              </a:xfrm>
              <a:prstGeom prst="rect">
                <a:avLst/>
              </a:prstGeom>
            </p:spPr>
          </p:pic>
          <p:sp>
            <p:nvSpPr>
              <p:cNvPr id="6" name="Ellipsi 5">
                <a:extLst>
                  <a:ext uri="{FF2B5EF4-FFF2-40B4-BE49-F238E27FC236}">
                    <a16:creationId xmlns:a16="http://schemas.microsoft.com/office/drawing/2014/main" id="{6617A37C-2E71-7E95-D5C6-004AF3322250}"/>
                  </a:ext>
                </a:extLst>
              </p:cNvPr>
              <p:cNvSpPr/>
              <p:nvPr/>
            </p:nvSpPr>
            <p:spPr>
              <a:xfrm>
                <a:off x="1150586" y="1764701"/>
                <a:ext cx="651353" cy="36576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8B97CCD8-CF21-FBF3-C3AF-137EF8EDF481}"/>
                  </a:ext>
                </a:extLst>
              </p:cNvPr>
              <p:cNvSpPr/>
              <p:nvPr/>
            </p:nvSpPr>
            <p:spPr>
              <a:xfrm>
                <a:off x="9622164" y="3676968"/>
                <a:ext cx="1177118" cy="3592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solidFill>
                      <a:srgbClr val="92D050"/>
                    </a:solidFill>
                  </a:rPr>
                  <a:t>Testi</a:t>
                </a:r>
                <a:r>
                  <a:rPr lang="fi-FI" sz="1200" dirty="0"/>
                  <a:t> </a:t>
                </a:r>
                <a:r>
                  <a:rPr lang="fi-FI" sz="1200" dirty="0">
                    <a:solidFill>
                      <a:srgbClr val="92D050"/>
                    </a:solidFill>
                  </a:rPr>
                  <a:t>Opettaja</a:t>
                </a:r>
                <a:r>
                  <a:rPr lang="fi-FI" sz="1200" dirty="0"/>
                  <a:t> </a:t>
                </a:r>
              </a:p>
            </p:txBody>
          </p:sp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C4B7EB5D-8C9D-48C0-7547-1E875A6D251D}"/>
                  </a:ext>
                </a:extLst>
              </p:cNvPr>
              <p:cNvSpPr/>
              <p:nvPr/>
            </p:nvSpPr>
            <p:spPr>
              <a:xfrm>
                <a:off x="9622164" y="4111200"/>
                <a:ext cx="1177118" cy="359229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solidFill>
                      <a:srgbClr val="92D050"/>
                    </a:solidFill>
                  </a:rPr>
                  <a:t>Testi</a:t>
                </a:r>
                <a:r>
                  <a:rPr lang="fi-FI" sz="1200" dirty="0"/>
                  <a:t> </a:t>
                </a:r>
                <a:r>
                  <a:rPr lang="fi-FI" sz="1200" dirty="0">
                    <a:solidFill>
                      <a:srgbClr val="92D050"/>
                    </a:solidFill>
                  </a:rPr>
                  <a:t>Opettaja</a:t>
                </a:r>
                <a:r>
                  <a:rPr lang="fi-FI" sz="1200" dirty="0"/>
                  <a:t> </a:t>
                </a:r>
              </a:p>
            </p:txBody>
          </p:sp>
          <p:sp>
            <p:nvSpPr>
              <p:cNvPr id="11" name="Suorakulmio 10">
                <a:extLst>
                  <a:ext uri="{FF2B5EF4-FFF2-40B4-BE49-F238E27FC236}">
                    <a16:creationId xmlns:a16="http://schemas.microsoft.com/office/drawing/2014/main" id="{592A8511-D209-A686-F366-E0F37EFA7E18}"/>
                  </a:ext>
                </a:extLst>
              </p:cNvPr>
              <p:cNvSpPr/>
              <p:nvPr/>
            </p:nvSpPr>
            <p:spPr>
              <a:xfrm>
                <a:off x="9622164" y="4548006"/>
                <a:ext cx="1177118" cy="3592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solidFill>
                      <a:srgbClr val="92D050"/>
                    </a:solidFill>
                  </a:rPr>
                  <a:t>Testi</a:t>
                </a:r>
                <a:r>
                  <a:rPr lang="fi-FI" sz="1200" dirty="0"/>
                  <a:t> </a:t>
                </a:r>
                <a:r>
                  <a:rPr lang="fi-FI" sz="1200" dirty="0">
                    <a:solidFill>
                      <a:srgbClr val="92D050"/>
                    </a:solidFill>
                  </a:rPr>
                  <a:t>Opettaja</a:t>
                </a:r>
                <a:r>
                  <a:rPr lang="fi-FI" sz="1200" dirty="0"/>
                  <a:t> </a:t>
                </a:r>
              </a:p>
            </p:txBody>
          </p:sp>
          <p:sp>
            <p:nvSpPr>
              <p:cNvPr id="12" name="Suorakulmio 11">
                <a:extLst>
                  <a:ext uri="{FF2B5EF4-FFF2-40B4-BE49-F238E27FC236}">
                    <a16:creationId xmlns:a16="http://schemas.microsoft.com/office/drawing/2014/main" id="{AEC1A883-1EA8-B8BC-85B1-D3DEDE6C570C}"/>
                  </a:ext>
                </a:extLst>
              </p:cNvPr>
              <p:cNvSpPr/>
              <p:nvPr/>
            </p:nvSpPr>
            <p:spPr>
              <a:xfrm>
                <a:off x="9595558" y="5057241"/>
                <a:ext cx="1177118" cy="359229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solidFill>
                      <a:srgbClr val="92D050"/>
                    </a:solidFill>
                  </a:rPr>
                  <a:t>Testi</a:t>
                </a:r>
                <a:r>
                  <a:rPr lang="fi-FI" sz="1200" dirty="0"/>
                  <a:t> </a:t>
                </a:r>
                <a:r>
                  <a:rPr lang="fi-FI" sz="1200" dirty="0">
                    <a:solidFill>
                      <a:srgbClr val="92D050"/>
                    </a:solidFill>
                  </a:rPr>
                  <a:t>Opettaja</a:t>
                </a:r>
                <a:r>
                  <a:rPr lang="fi-FI" sz="1200" dirty="0"/>
                  <a:t> </a:t>
                </a:r>
              </a:p>
            </p:txBody>
          </p:sp>
          <p:sp>
            <p:nvSpPr>
              <p:cNvPr id="13" name="Ellipsi 12">
                <a:extLst>
                  <a:ext uri="{FF2B5EF4-FFF2-40B4-BE49-F238E27FC236}">
                    <a16:creationId xmlns:a16="http://schemas.microsoft.com/office/drawing/2014/main" id="{BCDF5785-A0AB-F846-58BB-6332F679FE2A}"/>
                  </a:ext>
                </a:extLst>
              </p:cNvPr>
              <p:cNvSpPr/>
              <p:nvPr/>
            </p:nvSpPr>
            <p:spPr>
              <a:xfrm>
                <a:off x="322814" y="3670437"/>
                <a:ext cx="827772" cy="36576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0553ACE2-2530-3621-C057-92BB41EDEBC5}"/>
                </a:ext>
              </a:extLst>
            </p:cNvPr>
            <p:cNvSpPr/>
            <p:nvPr/>
          </p:nvSpPr>
          <p:spPr>
            <a:xfrm>
              <a:off x="10751411" y="1186105"/>
              <a:ext cx="1116538" cy="35922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100" dirty="0"/>
                <a:t>Testi Opettaja</a:t>
              </a:r>
            </a:p>
            <a:p>
              <a:pPr algn="ctr"/>
              <a:r>
                <a:rPr lang="fi-FI" sz="1100" dirty="0"/>
                <a:t>Testikoulu</a:t>
              </a:r>
            </a:p>
          </p:txBody>
        </p:sp>
      </p:grp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40F9E04-F9FC-C305-DF96-77F4FFED4D04}"/>
              </a:ext>
            </a:extLst>
          </p:cNvPr>
          <p:cNvSpPr txBox="1"/>
          <p:nvPr/>
        </p:nvSpPr>
        <p:spPr>
          <a:xfrm>
            <a:off x="6532354" y="1753393"/>
            <a:ext cx="51900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600" dirty="0"/>
              <a:t>Kirjaudu Wilmaan ja valitse Ryhmät-välilehti.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dirty="0"/>
              <a:t>Valitse se ryhmä, jolle haluat tehdä merkintöjä. Tuen merkinnät -välilehti näkyy ryhmän sivulla, valitse se.</a:t>
            </a:r>
          </a:p>
        </p:txBody>
      </p:sp>
    </p:spTree>
    <p:extLst>
      <p:ext uri="{BB962C8B-B14F-4D97-AF65-F5344CB8AC3E}">
        <p14:creationId xmlns:p14="http://schemas.microsoft.com/office/powerpoint/2010/main" val="113139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E8341D47-D523-3646-B19A-E41F02855AE1}"/>
              </a:ext>
            </a:extLst>
          </p:cNvPr>
          <p:cNvSpPr txBox="1"/>
          <p:nvPr/>
        </p:nvSpPr>
        <p:spPr>
          <a:xfrm>
            <a:off x="10494818" y="1319645"/>
            <a:ext cx="118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8206A327-C282-5E8A-EB5D-5CEE1167E021}"/>
              </a:ext>
            </a:extLst>
          </p:cNvPr>
          <p:cNvSpPr/>
          <p:nvPr/>
        </p:nvSpPr>
        <p:spPr>
          <a:xfrm>
            <a:off x="8279576" y="3831523"/>
            <a:ext cx="1184564" cy="356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accent6">
                    <a:lumMod val="75000"/>
                  </a:schemeClr>
                </a:solidFill>
              </a:rPr>
              <a:t>Testi Opettaja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6D237C3A-DB6B-ED5B-6712-22782B0AB37C}"/>
              </a:ext>
            </a:extLst>
          </p:cNvPr>
          <p:cNvGrpSpPr/>
          <p:nvPr/>
        </p:nvGrpSpPr>
        <p:grpSpPr>
          <a:xfrm>
            <a:off x="261504" y="980149"/>
            <a:ext cx="11668992" cy="4623954"/>
            <a:chOff x="318655" y="1257734"/>
            <a:chExt cx="11668992" cy="4623954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9629285D-9B97-AED4-A1F7-61E83C1AC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630" t="17097" r="1975" b="23151"/>
            <a:stretch/>
          </p:blipFill>
          <p:spPr>
            <a:xfrm>
              <a:off x="318655" y="1257734"/>
              <a:ext cx="11668992" cy="4623954"/>
            </a:xfrm>
            <a:prstGeom prst="rect">
              <a:avLst/>
            </a:prstGeom>
          </p:spPr>
        </p:pic>
        <p:grpSp>
          <p:nvGrpSpPr>
            <p:cNvPr id="18" name="Ryhmä 17">
              <a:extLst>
                <a:ext uri="{FF2B5EF4-FFF2-40B4-BE49-F238E27FC236}">
                  <a16:creationId xmlns:a16="http://schemas.microsoft.com/office/drawing/2014/main" id="{396E337E-8401-F860-10EF-7B3C918E83C5}"/>
                </a:ext>
              </a:extLst>
            </p:cNvPr>
            <p:cNvGrpSpPr/>
            <p:nvPr/>
          </p:nvGrpSpPr>
          <p:grpSpPr>
            <a:xfrm>
              <a:off x="1336219" y="1257734"/>
              <a:ext cx="10400313" cy="4519178"/>
              <a:chOff x="1279069" y="1205346"/>
              <a:chExt cx="10400313" cy="4519178"/>
            </a:xfrm>
          </p:grpSpPr>
          <p:sp>
            <p:nvSpPr>
              <p:cNvPr id="5" name="Suorakulmio 4">
                <a:extLst>
                  <a:ext uri="{FF2B5EF4-FFF2-40B4-BE49-F238E27FC236}">
                    <a16:creationId xmlns:a16="http://schemas.microsoft.com/office/drawing/2014/main" id="{9C6B52E8-4A60-DFD2-0C87-6E0DAAD8C28C}"/>
                  </a:ext>
                </a:extLst>
              </p:cNvPr>
              <p:cNvSpPr/>
              <p:nvPr/>
            </p:nvSpPr>
            <p:spPr>
              <a:xfrm>
                <a:off x="10494818" y="1205346"/>
                <a:ext cx="1184564" cy="36933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100" dirty="0"/>
                  <a:t>Testi Opettaja</a:t>
                </a:r>
              </a:p>
              <a:p>
                <a:pPr algn="ctr"/>
                <a:r>
                  <a:rPr lang="fi-FI" sz="1100" dirty="0"/>
                  <a:t>Testikoulu</a:t>
                </a:r>
              </a:p>
            </p:txBody>
          </p:sp>
          <p:sp>
            <p:nvSpPr>
              <p:cNvPr id="7" name="Suorakulmio 6">
                <a:extLst>
                  <a:ext uri="{FF2B5EF4-FFF2-40B4-BE49-F238E27FC236}">
                    <a16:creationId xmlns:a16="http://schemas.microsoft.com/office/drawing/2014/main" id="{34A0F068-420A-74C0-50A0-1363C72F8419}"/>
                  </a:ext>
                </a:extLst>
              </p:cNvPr>
              <p:cNvSpPr/>
              <p:nvPr/>
            </p:nvSpPr>
            <p:spPr>
              <a:xfrm>
                <a:off x="8368393" y="4261757"/>
                <a:ext cx="2126425" cy="253093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Suorakulmio 7">
                <a:extLst>
                  <a:ext uri="{FF2B5EF4-FFF2-40B4-BE49-F238E27FC236}">
                    <a16:creationId xmlns:a16="http://schemas.microsoft.com/office/drawing/2014/main" id="{4041FEBC-8B3B-54AD-1DD9-699A976C3B06}"/>
                  </a:ext>
                </a:extLst>
              </p:cNvPr>
              <p:cNvSpPr/>
              <p:nvPr/>
            </p:nvSpPr>
            <p:spPr>
              <a:xfrm>
                <a:off x="8368392" y="4995181"/>
                <a:ext cx="2126425" cy="253093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CCC66445-1B44-3DD2-17E4-CB16465C7D13}"/>
                  </a:ext>
                </a:extLst>
              </p:cNvPr>
              <p:cNvSpPr/>
              <p:nvPr/>
            </p:nvSpPr>
            <p:spPr>
              <a:xfrm>
                <a:off x="8368392" y="4658405"/>
                <a:ext cx="440872" cy="2530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9412354C-2273-C225-5269-728ED0B00390}"/>
                  </a:ext>
                </a:extLst>
              </p:cNvPr>
              <p:cNvSpPr/>
              <p:nvPr/>
            </p:nvSpPr>
            <p:spPr>
              <a:xfrm>
                <a:off x="1279069" y="4261757"/>
                <a:ext cx="1529445" cy="2530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1200" dirty="0">
                    <a:solidFill>
                      <a:schemeClr val="accent6">
                        <a:lumMod val="75000"/>
                      </a:schemeClr>
                    </a:solidFill>
                  </a:rPr>
                  <a:t>Esimerkki Elli</a:t>
                </a:r>
              </a:p>
            </p:txBody>
          </p:sp>
          <p:sp>
            <p:nvSpPr>
              <p:cNvPr id="11" name="Suorakulmio 10">
                <a:extLst>
                  <a:ext uri="{FF2B5EF4-FFF2-40B4-BE49-F238E27FC236}">
                    <a16:creationId xmlns:a16="http://schemas.microsoft.com/office/drawing/2014/main" id="{0B353202-4F0A-2D69-B0EC-8B7220BB454B}"/>
                  </a:ext>
                </a:extLst>
              </p:cNvPr>
              <p:cNvSpPr/>
              <p:nvPr/>
            </p:nvSpPr>
            <p:spPr>
              <a:xfrm>
                <a:off x="1279069" y="5068659"/>
                <a:ext cx="1529445" cy="2530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1200" dirty="0">
                    <a:solidFill>
                      <a:schemeClr val="accent6">
                        <a:lumMod val="75000"/>
                      </a:schemeClr>
                    </a:solidFill>
                  </a:rPr>
                  <a:t>Esimerkki Iines</a:t>
                </a:r>
              </a:p>
            </p:txBody>
          </p:sp>
          <p:sp>
            <p:nvSpPr>
              <p:cNvPr id="12" name="Suorakulmio 11">
                <a:extLst>
                  <a:ext uri="{FF2B5EF4-FFF2-40B4-BE49-F238E27FC236}">
                    <a16:creationId xmlns:a16="http://schemas.microsoft.com/office/drawing/2014/main" id="{921B1596-0325-47D7-DCF8-C25304B2F214}"/>
                  </a:ext>
                </a:extLst>
              </p:cNvPr>
              <p:cNvSpPr/>
              <p:nvPr/>
            </p:nvSpPr>
            <p:spPr>
              <a:xfrm>
                <a:off x="1279069" y="4713512"/>
                <a:ext cx="1529445" cy="253093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1200" dirty="0">
                    <a:solidFill>
                      <a:schemeClr val="accent6">
                        <a:lumMod val="75000"/>
                      </a:schemeClr>
                    </a:solidFill>
                  </a:rPr>
                  <a:t>Esimerkki Aku</a:t>
                </a:r>
              </a:p>
            </p:txBody>
          </p:sp>
          <p:sp>
            <p:nvSpPr>
              <p:cNvPr id="13" name="Suorakulmio 12">
                <a:extLst>
                  <a:ext uri="{FF2B5EF4-FFF2-40B4-BE49-F238E27FC236}">
                    <a16:creationId xmlns:a16="http://schemas.microsoft.com/office/drawing/2014/main" id="{44D28508-14E8-E2E1-CBFF-E5528D90F964}"/>
                  </a:ext>
                </a:extLst>
              </p:cNvPr>
              <p:cNvSpPr/>
              <p:nvPr/>
            </p:nvSpPr>
            <p:spPr>
              <a:xfrm>
                <a:off x="1295397" y="5471431"/>
                <a:ext cx="1529445" cy="253093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1200" dirty="0">
                    <a:solidFill>
                      <a:schemeClr val="accent6">
                        <a:lumMod val="75000"/>
                      </a:schemeClr>
                    </a:solidFill>
                  </a:rPr>
                  <a:t>Esimerkki Minni</a:t>
                </a:r>
              </a:p>
            </p:txBody>
          </p:sp>
          <p:cxnSp>
            <p:nvCxnSpPr>
              <p:cNvPr id="15" name="Suora nuoliyhdysviiva 14">
                <a:extLst>
                  <a:ext uri="{FF2B5EF4-FFF2-40B4-BE49-F238E27FC236}">
                    <a16:creationId xmlns:a16="http://schemas.microsoft.com/office/drawing/2014/main" id="{CA10B9C1-2447-70FB-6540-F9AD4D0796EE}"/>
                  </a:ext>
                </a:extLst>
              </p:cNvPr>
              <p:cNvCxnSpPr/>
              <p:nvPr/>
            </p:nvCxnSpPr>
            <p:spPr>
              <a:xfrm>
                <a:off x="9960429" y="2530929"/>
                <a:ext cx="534388" cy="31024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Ellipsi 15">
                <a:extLst>
                  <a:ext uri="{FF2B5EF4-FFF2-40B4-BE49-F238E27FC236}">
                    <a16:creationId xmlns:a16="http://schemas.microsoft.com/office/drawing/2014/main" id="{8E4F6EF7-0D2E-CFF0-8C10-2E4ECB17D1BA}"/>
                  </a:ext>
                </a:extLst>
              </p:cNvPr>
              <p:cNvSpPr/>
              <p:nvPr/>
            </p:nvSpPr>
            <p:spPr>
              <a:xfrm>
                <a:off x="9464140" y="3633107"/>
                <a:ext cx="1149431" cy="48509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Suorakulmio 16">
                <a:extLst>
                  <a:ext uri="{FF2B5EF4-FFF2-40B4-BE49-F238E27FC236}">
                    <a16:creationId xmlns:a16="http://schemas.microsoft.com/office/drawing/2014/main" id="{4784D9FB-615E-9343-7D8A-27735EBEA05E}"/>
                  </a:ext>
                </a:extLst>
              </p:cNvPr>
              <p:cNvSpPr/>
              <p:nvPr/>
            </p:nvSpPr>
            <p:spPr>
              <a:xfrm>
                <a:off x="1761629" y="1891395"/>
                <a:ext cx="2126425" cy="253093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2" name="Tekstiruutu 21">
            <a:extLst>
              <a:ext uri="{FF2B5EF4-FFF2-40B4-BE49-F238E27FC236}">
                <a16:creationId xmlns:a16="http://schemas.microsoft.com/office/drawing/2014/main" id="{452E016C-405E-1124-284F-35BA05C3B91A}"/>
              </a:ext>
            </a:extLst>
          </p:cNvPr>
          <p:cNvSpPr txBox="1"/>
          <p:nvPr/>
        </p:nvSpPr>
        <p:spPr>
          <a:xfrm>
            <a:off x="5318957" y="1730883"/>
            <a:ext cx="471495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Klikkaa oikealta ylhäältä kolmea pistettä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Klikkaa avautuvasta valikosta Tuen merkinnät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C6D46AF-401C-66D5-12FF-285B587036A8}"/>
              </a:ext>
            </a:extLst>
          </p:cNvPr>
          <p:cNvSpPr txBox="1"/>
          <p:nvPr/>
        </p:nvSpPr>
        <p:spPr>
          <a:xfrm>
            <a:off x="8194967" y="3661002"/>
            <a:ext cx="1214168" cy="2530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Testi Opettaja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6C13638A-DB39-661E-9F9D-C48490F9721D}"/>
              </a:ext>
            </a:extLst>
          </p:cNvPr>
          <p:cNvSpPr/>
          <p:nvPr/>
        </p:nvSpPr>
        <p:spPr>
          <a:xfrm>
            <a:off x="10300619" y="2511069"/>
            <a:ext cx="792950" cy="36933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55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76E284EF-81B8-330F-227D-C4E170BB7F4F}"/>
              </a:ext>
            </a:extLst>
          </p:cNvPr>
          <p:cNvGrpSpPr/>
          <p:nvPr/>
        </p:nvGrpSpPr>
        <p:grpSpPr>
          <a:xfrm>
            <a:off x="435428" y="1159329"/>
            <a:ext cx="11321143" cy="4939393"/>
            <a:chOff x="0" y="669471"/>
            <a:chExt cx="11952514" cy="5257801"/>
          </a:xfrm>
        </p:grpSpPr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C0CDD8F1-CB22-1282-EAB4-C1C978938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21" t="16905" r="1944" b="6429"/>
            <a:stretch/>
          </p:blipFill>
          <p:spPr>
            <a:xfrm>
              <a:off x="0" y="669471"/>
              <a:ext cx="11952514" cy="5257801"/>
            </a:xfrm>
            <a:prstGeom prst="rect">
              <a:avLst/>
            </a:prstGeom>
          </p:spPr>
        </p:pic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53FF35A6-6C19-EC32-6950-6C3DA8CD7F5F}"/>
                </a:ext>
              </a:extLst>
            </p:cNvPr>
            <p:cNvSpPr/>
            <p:nvPr/>
          </p:nvSpPr>
          <p:spPr>
            <a:xfrm>
              <a:off x="10560132" y="669471"/>
              <a:ext cx="1184564" cy="36933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100" dirty="0"/>
                <a:t>Testi Opettaja</a:t>
              </a:r>
            </a:p>
            <a:p>
              <a:pPr algn="ctr"/>
              <a:r>
                <a:rPr lang="fi-FI" sz="1100" dirty="0"/>
                <a:t>Testikoulu</a:t>
              </a: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AE5135E-C2EC-00DD-9EAE-C7C497AAD8DE}"/>
                </a:ext>
              </a:extLst>
            </p:cNvPr>
            <p:cNvSpPr/>
            <p:nvPr/>
          </p:nvSpPr>
          <p:spPr>
            <a:xfrm>
              <a:off x="1730829" y="1338943"/>
              <a:ext cx="1151164" cy="22043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A52DEF6A-69E1-9B34-A449-C93DFE950F95}"/>
                </a:ext>
              </a:extLst>
            </p:cNvPr>
            <p:cNvSpPr/>
            <p:nvPr/>
          </p:nvSpPr>
          <p:spPr>
            <a:xfrm>
              <a:off x="6229350" y="3616779"/>
              <a:ext cx="1322614" cy="2204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sz="1400" dirty="0"/>
                <a:t>Esimerkki Elli</a:t>
              </a: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0247627E-12C1-4D60-D0B1-E59D6757F49A}"/>
                </a:ext>
              </a:extLst>
            </p:cNvPr>
            <p:cNvSpPr/>
            <p:nvPr/>
          </p:nvSpPr>
          <p:spPr>
            <a:xfrm>
              <a:off x="6169478" y="4414158"/>
              <a:ext cx="1382485" cy="2204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sz="1400" dirty="0"/>
                <a:t>Esimerkki Aku 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7A9E5BA5-1AB4-EE71-B8EA-954982868B39}"/>
                </a:ext>
              </a:extLst>
            </p:cNvPr>
            <p:cNvSpPr/>
            <p:nvPr/>
          </p:nvSpPr>
          <p:spPr>
            <a:xfrm>
              <a:off x="6169477" y="5276851"/>
              <a:ext cx="1382485" cy="2204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sz="1400" dirty="0"/>
                <a:t>Esimerkki Iines </a:t>
              </a:r>
            </a:p>
          </p:txBody>
        </p:sp>
        <p:cxnSp>
          <p:nvCxnSpPr>
            <p:cNvPr id="9" name="Suora nuoliyhdysviiva 8">
              <a:extLst>
                <a:ext uri="{FF2B5EF4-FFF2-40B4-BE49-F238E27FC236}">
                  <a16:creationId xmlns:a16="http://schemas.microsoft.com/office/drawing/2014/main" id="{B9568694-2A4F-F2CB-FEC6-6F4D7428F9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8957" y="1902279"/>
              <a:ext cx="1053193" cy="9715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53A617F9-60E8-8890-C4DD-35CC70128ECC}"/>
                </a:ext>
              </a:extLst>
            </p:cNvPr>
            <p:cNvSpPr/>
            <p:nvPr/>
          </p:nvSpPr>
          <p:spPr>
            <a:xfrm>
              <a:off x="3314700" y="2767693"/>
              <a:ext cx="1869621" cy="661307"/>
            </a:xfrm>
            <a:prstGeom prst="ellipse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Vuokaaviosymboli: Liitin 13">
            <a:extLst>
              <a:ext uri="{FF2B5EF4-FFF2-40B4-BE49-F238E27FC236}">
                <a16:creationId xmlns:a16="http://schemas.microsoft.com/office/drawing/2014/main" id="{308A07A4-BC20-6AA8-6DF2-9C7CD776FC8A}"/>
              </a:ext>
            </a:extLst>
          </p:cNvPr>
          <p:cNvSpPr/>
          <p:nvPr/>
        </p:nvSpPr>
        <p:spPr>
          <a:xfrm>
            <a:off x="5856278" y="3772197"/>
            <a:ext cx="479445" cy="440574"/>
          </a:xfrm>
          <a:prstGeom prst="flowChartConnector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bg1"/>
                </a:solidFill>
              </a:rPr>
              <a:t>EE</a:t>
            </a:r>
          </a:p>
        </p:txBody>
      </p:sp>
      <p:sp>
        <p:nvSpPr>
          <p:cNvPr id="15" name="Vuokaaviosymboli: Liitin 14">
            <a:extLst>
              <a:ext uri="{FF2B5EF4-FFF2-40B4-BE49-F238E27FC236}">
                <a16:creationId xmlns:a16="http://schemas.microsoft.com/office/drawing/2014/main" id="{AE1BF9F9-71EE-0D11-9FA0-6F92493EAA17}"/>
              </a:ext>
            </a:extLst>
          </p:cNvPr>
          <p:cNvSpPr/>
          <p:nvPr/>
        </p:nvSpPr>
        <p:spPr>
          <a:xfrm>
            <a:off x="5807530" y="4534488"/>
            <a:ext cx="479445" cy="440574"/>
          </a:xfrm>
          <a:prstGeom prst="flowChartConnector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bg1"/>
                </a:solidFill>
              </a:rPr>
              <a:t>EA</a:t>
            </a:r>
          </a:p>
        </p:txBody>
      </p:sp>
      <p:sp>
        <p:nvSpPr>
          <p:cNvPr id="16" name="Vuokaaviosymboli: Liitin 15">
            <a:extLst>
              <a:ext uri="{FF2B5EF4-FFF2-40B4-BE49-F238E27FC236}">
                <a16:creationId xmlns:a16="http://schemas.microsoft.com/office/drawing/2014/main" id="{7F66DCF6-6721-9FE2-E120-CF8D3B235CCA}"/>
              </a:ext>
            </a:extLst>
          </p:cNvPr>
          <p:cNvSpPr/>
          <p:nvPr/>
        </p:nvSpPr>
        <p:spPr>
          <a:xfrm>
            <a:off x="5799568" y="5361972"/>
            <a:ext cx="479445" cy="440574"/>
          </a:xfrm>
          <a:prstGeom prst="flowChartConnector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AE19021-6AD0-7CA7-A288-723A8D39BDA9}"/>
              </a:ext>
            </a:extLst>
          </p:cNvPr>
          <p:cNvSpPr txBox="1"/>
          <p:nvPr/>
        </p:nvSpPr>
        <p:spPr>
          <a:xfrm>
            <a:off x="5643523" y="1008026"/>
            <a:ext cx="6009531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Avautuu uuden palvelun näkymä, jossa näkyy oikeassa reunassa ryhmän opiskelijat.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Klikkaa ylhäältä Tukitieto ryhmälle -painiketta, jolloin opiskelijalistaus avautuu vielä erikseen. </a:t>
            </a:r>
          </a:p>
        </p:txBody>
      </p:sp>
    </p:spTree>
    <p:extLst>
      <p:ext uri="{BB962C8B-B14F-4D97-AF65-F5344CB8AC3E}">
        <p14:creationId xmlns:p14="http://schemas.microsoft.com/office/powerpoint/2010/main" val="128748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8994B006-2F37-D6C8-8D28-9BBA79301A09}"/>
              </a:ext>
            </a:extLst>
          </p:cNvPr>
          <p:cNvGrpSpPr/>
          <p:nvPr/>
        </p:nvGrpSpPr>
        <p:grpSpPr>
          <a:xfrm>
            <a:off x="947056" y="985158"/>
            <a:ext cx="10115550" cy="5404758"/>
            <a:chOff x="947056" y="985158"/>
            <a:chExt cx="10115550" cy="5404758"/>
          </a:xfrm>
        </p:grpSpPr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F68A5CF4-FEAA-090D-6806-38AF0B4BFD07}"/>
                </a:ext>
              </a:extLst>
            </p:cNvPr>
            <p:cNvGrpSpPr/>
            <p:nvPr/>
          </p:nvGrpSpPr>
          <p:grpSpPr>
            <a:xfrm>
              <a:off x="947056" y="985158"/>
              <a:ext cx="10115550" cy="5404758"/>
              <a:chOff x="922564" y="805544"/>
              <a:chExt cx="10115550" cy="5404758"/>
            </a:xfrm>
          </p:grpSpPr>
          <p:pic>
            <p:nvPicPr>
              <p:cNvPr id="3" name="Kuva 2">
                <a:extLst>
                  <a:ext uri="{FF2B5EF4-FFF2-40B4-BE49-F238E27FC236}">
                    <a16:creationId xmlns:a16="http://schemas.microsoft.com/office/drawing/2014/main" id="{ACC85CA1-AE90-E135-0658-307EAEA19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636" t="16344" r="8202" b="7523"/>
              <a:stretch/>
            </p:blipFill>
            <p:spPr>
              <a:xfrm>
                <a:off x="922564" y="805544"/>
                <a:ext cx="10115550" cy="5404758"/>
              </a:xfrm>
              <a:prstGeom prst="rect">
                <a:avLst/>
              </a:prstGeom>
            </p:spPr>
          </p:pic>
          <p:sp>
            <p:nvSpPr>
              <p:cNvPr id="4" name="Suorakulmio 3">
                <a:extLst>
                  <a:ext uri="{FF2B5EF4-FFF2-40B4-BE49-F238E27FC236}">
                    <a16:creationId xmlns:a16="http://schemas.microsoft.com/office/drawing/2014/main" id="{C9BA56C9-7930-2384-9265-12680BDF1F3F}"/>
                  </a:ext>
                </a:extLst>
              </p:cNvPr>
              <p:cNvSpPr/>
              <p:nvPr/>
            </p:nvSpPr>
            <p:spPr>
              <a:xfrm>
                <a:off x="3416749" y="3715420"/>
                <a:ext cx="1382485" cy="220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i-FI" sz="1400" dirty="0"/>
                  <a:t>Esimerkki Mikki </a:t>
                </a:r>
              </a:p>
            </p:txBody>
          </p:sp>
          <p:sp>
            <p:nvSpPr>
              <p:cNvPr id="6" name="Suorakulmio 5">
                <a:extLst>
                  <a:ext uri="{FF2B5EF4-FFF2-40B4-BE49-F238E27FC236}">
                    <a16:creationId xmlns:a16="http://schemas.microsoft.com/office/drawing/2014/main" id="{1D4BA073-DE72-EB91-368A-E2C8B1FB65F6}"/>
                  </a:ext>
                </a:extLst>
              </p:cNvPr>
              <p:cNvSpPr/>
              <p:nvPr/>
            </p:nvSpPr>
            <p:spPr>
              <a:xfrm>
                <a:off x="3449402" y="2160898"/>
                <a:ext cx="1382485" cy="220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i-FI" sz="1400" dirty="0"/>
                  <a:t>Esimerkki Aku</a:t>
                </a:r>
              </a:p>
            </p:txBody>
          </p:sp>
          <p:sp>
            <p:nvSpPr>
              <p:cNvPr id="7" name="Suorakulmio 6">
                <a:extLst>
                  <a:ext uri="{FF2B5EF4-FFF2-40B4-BE49-F238E27FC236}">
                    <a16:creationId xmlns:a16="http://schemas.microsoft.com/office/drawing/2014/main" id="{6DD2B54F-0910-6F73-2CEE-24F70A2087F5}"/>
                  </a:ext>
                </a:extLst>
              </p:cNvPr>
              <p:cNvSpPr/>
              <p:nvPr/>
            </p:nvSpPr>
            <p:spPr>
              <a:xfrm>
                <a:off x="3449403" y="3182714"/>
                <a:ext cx="1382485" cy="220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i-FI" sz="1400" dirty="0"/>
                  <a:t>Esimerkki Iines </a:t>
                </a:r>
              </a:p>
            </p:txBody>
          </p:sp>
          <p:sp>
            <p:nvSpPr>
              <p:cNvPr id="8" name="Suorakulmio 7">
                <a:extLst>
                  <a:ext uri="{FF2B5EF4-FFF2-40B4-BE49-F238E27FC236}">
                    <a16:creationId xmlns:a16="http://schemas.microsoft.com/office/drawing/2014/main" id="{4A207D5A-E623-65E5-8371-ED98EEB2EDBE}"/>
                  </a:ext>
                </a:extLst>
              </p:cNvPr>
              <p:cNvSpPr/>
              <p:nvPr/>
            </p:nvSpPr>
            <p:spPr>
              <a:xfrm>
                <a:off x="3449404" y="4675518"/>
                <a:ext cx="1537609" cy="220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i-FI" sz="1400" dirty="0"/>
                  <a:t>Esimerkki Minni</a:t>
                </a:r>
              </a:p>
            </p:txBody>
          </p:sp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CA1AA1EF-FFF3-598F-4F8B-28D31A38D933}"/>
                  </a:ext>
                </a:extLst>
              </p:cNvPr>
              <p:cNvSpPr/>
              <p:nvPr/>
            </p:nvSpPr>
            <p:spPr>
              <a:xfrm>
                <a:off x="3449404" y="2683657"/>
                <a:ext cx="1382485" cy="220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i-FI" sz="1400" dirty="0"/>
                  <a:t>Esimerkki Elli </a:t>
                </a:r>
              </a:p>
            </p:txBody>
          </p:sp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B5E6B851-2CAE-DB8E-8C24-0CDEE50CA022}"/>
                  </a:ext>
                </a:extLst>
              </p:cNvPr>
              <p:cNvSpPr/>
              <p:nvPr/>
            </p:nvSpPr>
            <p:spPr>
              <a:xfrm>
                <a:off x="3449402" y="4221667"/>
                <a:ext cx="1537609" cy="220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i-FI" sz="1400" dirty="0"/>
                  <a:t>Esimerkki Milla</a:t>
                </a:r>
              </a:p>
            </p:txBody>
          </p:sp>
          <p:sp>
            <p:nvSpPr>
              <p:cNvPr id="11" name="Suorakulmio 10">
                <a:extLst>
                  <a:ext uri="{FF2B5EF4-FFF2-40B4-BE49-F238E27FC236}">
                    <a16:creationId xmlns:a16="http://schemas.microsoft.com/office/drawing/2014/main" id="{654BDFD9-C46A-A87B-3C73-BDCBD83B0015}"/>
                  </a:ext>
                </a:extLst>
              </p:cNvPr>
              <p:cNvSpPr/>
              <p:nvPr/>
            </p:nvSpPr>
            <p:spPr>
              <a:xfrm>
                <a:off x="3416749" y="5214989"/>
                <a:ext cx="1537609" cy="2204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fi-FI" sz="1400" dirty="0"/>
                  <a:t>Esimerkki Roope</a:t>
                </a:r>
              </a:p>
            </p:txBody>
          </p:sp>
          <p:sp>
            <p:nvSpPr>
              <p:cNvPr id="12" name="Ellipsi 11">
                <a:extLst>
                  <a:ext uri="{FF2B5EF4-FFF2-40B4-BE49-F238E27FC236}">
                    <a16:creationId xmlns:a16="http://schemas.microsoft.com/office/drawing/2014/main" id="{914755E1-CB59-9330-8BD2-0701AF172FA6}"/>
                  </a:ext>
                </a:extLst>
              </p:cNvPr>
              <p:cNvSpPr/>
              <p:nvPr/>
            </p:nvSpPr>
            <p:spPr>
              <a:xfrm>
                <a:off x="7592786" y="1343879"/>
                <a:ext cx="1322614" cy="689028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Ellipsi 12">
                <a:extLst>
                  <a:ext uri="{FF2B5EF4-FFF2-40B4-BE49-F238E27FC236}">
                    <a16:creationId xmlns:a16="http://schemas.microsoft.com/office/drawing/2014/main" id="{8384B3FC-86A1-7622-5FE2-B594D3F2022A}"/>
                  </a:ext>
                </a:extLst>
              </p:cNvPr>
              <p:cNvSpPr/>
              <p:nvPr/>
            </p:nvSpPr>
            <p:spPr>
              <a:xfrm>
                <a:off x="8254093" y="5698670"/>
                <a:ext cx="734785" cy="35378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5" name="Vuokaaviosymboli: Liitin 14">
              <a:extLst>
                <a:ext uri="{FF2B5EF4-FFF2-40B4-BE49-F238E27FC236}">
                  <a16:creationId xmlns:a16="http://schemas.microsoft.com/office/drawing/2014/main" id="{EAB79B97-53F6-4D68-92F1-57EC4EBE74D1}"/>
                </a:ext>
              </a:extLst>
            </p:cNvPr>
            <p:cNvSpPr/>
            <p:nvPr/>
          </p:nvSpPr>
          <p:spPr>
            <a:xfrm>
              <a:off x="2962906" y="2751844"/>
              <a:ext cx="479445" cy="440574"/>
            </a:xfrm>
            <a:prstGeom prst="flowChartConnector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00" dirty="0">
                  <a:solidFill>
                    <a:schemeClr val="bg1"/>
                  </a:solidFill>
                </a:rPr>
                <a:t>EE</a:t>
              </a:r>
            </a:p>
          </p:txBody>
        </p:sp>
        <p:sp>
          <p:nvSpPr>
            <p:cNvPr id="16" name="Vuokaaviosymboli: Liitin 15">
              <a:extLst>
                <a:ext uri="{FF2B5EF4-FFF2-40B4-BE49-F238E27FC236}">
                  <a16:creationId xmlns:a16="http://schemas.microsoft.com/office/drawing/2014/main" id="{D8CB5736-8814-5150-41A6-48B3A8D5EB88}"/>
                </a:ext>
              </a:extLst>
            </p:cNvPr>
            <p:cNvSpPr/>
            <p:nvPr/>
          </p:nvSpPr>
          <p:spPr>
            <a:xfrm>
              <a:off x="2961796" y="2212521"/>
              <a:ext cx="479445" cy="440574"/>
            </a:xfrm>
            <a:prstGeom prst="flowChartConnector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00" dirty="0">
                  <a:solidFill>
                    <a:schemeClr val="bg1"/>
                  </a:solidFill>
                </a:rPr>
                <a:t>EA</a:t>
              </a:r>
            </a:p>
          </p:txBody>
        </p:sp>
        <p:sp>
          <p:nvSpPr>
            <p:cNvPr id="17" name="Vuokaaviosymboli: Liitin 16">
              <a:extLst>
                <a:ext uri="{FF2B5EF4-FFF2-40B4-BE49-F238E27FC236}">
                  <a16:creationId xmlns:a16="http://schemas.microsoft.com/office/drawing/2014/main" id="{39D7355B-A013-4335-A03E-E7C80BE7A6D4}"/>
                </a:ext>
              </a:extLst>
            </p:cNvPr>
            <p:cNvSpPr/>
            <p:nvPr/>
          </p:nvSpPr>
          <p:spPr>
            <a:xfrm>
              <a:off x="2961795" y="3244136"/>
              <a:ext cx="479445" cy="440574"/>
            </a:xfrm>
            <a:prstGeom prst="flowChartConnector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1000" dirty="0">
                  <a:solidFill>
                    <a:schemeClr val="bg1"/>
                  </a:solidFill>
                </a:rPr>
                <a:t>EI</a:t>
              </a:r>
            </a:p>
          </p:txBody>
        </p:sp>
        <p:sp>
          <p:nvSpPr>
            <p:cNvPr id="18" name="Vuokaaviosymboli: Liitin 17">
              <a:extLst>
                <a:ext uri="{FF2B5EF4-FFF2-40B4-BE49-F238E27FC236}">
                  <a16:creationId xmlns:a16="http://schemas.microsoft.com/office/drawing/2014/main" id="{66FBADBC-E51E-9EB4-2E03-6BCC499FB283}"/>
                </a:ext>
              </a:extLst>
            </p:cNvPr>
            <p:cNvSpPr/>
            <p:nvPr/>
          </p:nvSpPr>
          <p:spPr>
            <a:xfrm>
              <a:off x="2961796" y="3762398"/>
              <a:ext cx="483518" cy="440574"/>
            </a:xfrm>
            <a:prstGeom prst="flowChartConnector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schemeClr val="bg1"/>
                  </a:solidFill>
                </a:rPr>
                <a:t>EM</a:t>
              </a:r>
            </a:p>
          </p:txBody>
        </p:sp>
        <p:sp>
          <p:nvSpPr>
            <p:cNvPr id="19" name="Vuokaaviosymboli: Liitin 18">
              <a:extLst>
                <a:ext uri="{FF2B5EF4-FFF2-40B4-BE49-F238E27FC236}">
                  <a16:creationId xmlns:a16="http://schemas.microsoft.com/office/drawing/2014/main" id="{D01C3F97-4A58-BA42-3929-43A1CD8E8D7C}"/>
                </a:ext>
              </a:extLst>
            </p:cNvPr>
            <p:cNvSpPr/>
            <p:nvPr/>
          </p:nvSpPr>
          <p:spPr>
            <a:xfrm>
              <a:off x="2961795" y="4306218"/>
              <a:ext cx="483518" cy="440574"/>
            </a:xfrm>
            <a:prstGeom prst="flowChartConnector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schemeClr val="bg1"/>
                  </a:solidFill>
                </a:rPr>
                <a:t>EM</a:t>
              </a:r>
            </a:p>
          </p:txBody>
        </p:sp>
        <p:sp>
          <p:nvSpPr>
            <p:cNvPr id="20" name="Vuokaaviosymboli: Liitin 19">
              <a:extLst>
                <a:ext uri="{FF2B5EF4-FFF2-40B4-BE49-F238E27FC236}">
                  <a16:creationId xmlns:a16="http://schemas.microsoft.com/office/drawing/2014/main" id="{93F3B38F-1A9A-03AF-B681-424B17BFB1CA}"/>
                </a:ext>
              </a:extLst>
            </p:cNvPr>
            <p:cNvSpPr/>
            <p:nvPr/>
          </p:nvSpPr>
          <p:spPr>
            <a:xfrm>
              <a:off x="2957722" y="4774396"/>
              <a:ext cx="483518" cy="440574"/>
            </a:xfrm>
            <a:prstGeom prst="flowChartConnector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schemeClr val="bg1"/>
                  </a:solidFill>
                </a:rPr>
                <a:t>EM</a:t>
              </a:r>
            </a:p>
          </p:txBody>
        </p:sp>
        <p:sp>
          <p:nvSpPr>
            <p:cNvPr id="21" name="Vuokaaviosymboli: Liitin 20">
              <a:extLst>
                <a:ext uri="{FF2B5EF4-FFF2-40B4-BE49-F238E27FC236}">
                  <a16:creationId xmlns:a16="http://schemas.microsoft.com/office/drawing/2014/main" id="{D6DC39B8-BBC6-4877-3420-4B391FDA9554}"/>
                </a:ext>
              </a:extLst>
            </p:cNvPr>
            <p:cNvSpPr/>
            <p:nvPr/>
          </p:nvSpPr>
          <p:spPr>
            <a:xfrm>
              <a:off x="2957722" y="5316772"/>
              <a:ext cx="483518" cy="440574"/>
            </a:xfrm>
            <a:prstGeom prst="flowChartConnector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900" dirty="0">
                  <a:solidFill>
                    <a:schemeClr val="bg1"/>
                  </a:solidFill>
                </a:rPr>
                <a:t>ER</a:t>
              </a:r>
            </a:p>
          </p:txBody>
        </p:sp>
      </p:grpSp>
      <p:sp>
        <p:nvSpPr>
          <p:cNvPr id="24" name="Tekstiruutu 23">
            <a:extLst>
              <a:ext uri="{FF2B5EF4-FFF2-40B4-BE49-F238E27FC236}">
                <a16:creationId xmlns:a16="http://schemas.microsoft.com/office/drawing/2014/main" id="{42F995C6-7535-44C3-B6D0-5AEC05C7F457}"/>
              </a:ext>
            </a:extLst>
          </p:cNvPr>
          <p:cNvSpPr txBox="1"/>
          <p:nvPr/>
        </p:nvSpPr>
        <p:spPr>
          <a:xfrm>
            <a:off x="282822" y="40175"/>
            <a:ext cx="5148944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i-FI" sz="1600" dirty="0"/>
              <a:t>Oletuksena listassa on valittuna kaikki oppijat.</a:t>
            </a:r>
          </a:p>
          <a:p>
            <a:pPr marL="342900" indent="-342900">
              <a:buAutoNum type="arabicPeriod"/>
            </a:pPr>
            <a:r>
              <a:rPr lang="fi-FI" sz="1600" dirty="0"/>
              <a:t>Voit poistaa valinnan sellaisten oppijoiden kohdalta, joille ei tule merkintöjä.</a:t>
            </a:r>
          </a:p>
          <a:p>
            <a:pPr marL="342900" indent="-342900">
              <a:buAutoNum type="arabicPeriod"/>
            </a:pPr>
            <a:r>
              <a:rPr lang="fi-FI" sz="1600" dirty="0"/>
              <a:t>Klikkaa seuraava. </a:t>
            </a:r>
            <a:r>
              <a:rPr lang="fi-FI" sz="1400" dirty="0"/>
              <a:t>Avautuu valittavissa olevat ryhmäkohtaiset tukimuodot (tulevat lain perusteella).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9154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B0BD246-2D29-A2C2-C23C-D583E2EC8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52" y="886192"/>
            <a:ext cx="9498296" cy="4916765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BEC0A99C-B62E-F590-B877-64FEBDC5787D}"/>
              </a:ext>
            </a:extLst>
          </p:cNvPr>
          <p:cNvSpPr/>
          <p:nvPr/>
        </p:nvSpPr>
        <p:spPr>
          <a:xfrm>
            <a:off x="2122098" y="3273879"/>
            <a:ext cx="3416060" cy="200025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5244EF63-41C8-1B9E-A983-179873760DAF}"/>
              </a:ext>
            </a:extLst>
          </p:cNvPr>
          <p:cNvSpPr/>
          <p:nvPr/>
        </p:nvSpPr>
        <p:spPr>
          <a:xfrm>
            <a:off x="9152164" y="5396593"/>
            <a:ext cx="963386" cy="50618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A010A21-5B96-87C6-F2B4-DE83838C0EC8}"/>
              </a:ext>
            </a:extLst>
          </p:cNvPr>
          <p:cNvSpPr txBox="1"/>
          <p:nvPr/>
        </p:nvSpPr>
        <p:spPr>
          <a:xfrm>
            <a:off x="5804506" y="3489336"/>
            <a:ext cx="575119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Valitse niistä se muoto, joka sillä kerralla on ajankohtainen. 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Valitse kalenterikuvakkeesta myös haluttu ajankohta, oletuksena on kuluva päivä. Voit tehdä merkinnän nykyhetkeen tai menneisyyteen.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Tallenna lopuksi merkintä. </a:t>
            </a:r>
          </a:p>
        </p:txBody>
      </p:sp>
    </p:spTree>
    <p:extLst>
      <p:ext uri="{BB962C8B-B14F-4D97-AF65-F5344CB8AC3E}">
        <p14:creationId xmlns:p14="http://schemas.microsoft.com/office/powerpoint/2010/main" val="2867860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556A5B97-D2F4-2F09-4C66-0BC963DF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2" r="1"/>
          <a:stretch/>
        </p:blipFill>
        <p:spPr>
          <a:xfrm>
            <a:off x="944545" y="532563"/>
            <a:ext cx="10560817" cy="5939203"/>
          </a:xfrm>
          <a:prstGeom prst="rect">
            <a:avLst/>
          </a:prstGeom>
        </p:spPr>
      </p:pic>
      <p:sp>
        <p:nvSpPr>
          <p:cNvPr id="4" name="Ellipsi 3">
            <a:extLst>
              <a:ext uri="{FF2B5EF4-FFF2-40B4-BE49-F238E27FC236}">
                <a16:creationId xmlns:a16="http://schemas.microsoft.com/office/drawing/2014/main" id="{C79BCFC6-4AB0-9EC4-6F38-23722B6A6F78}"/>
              </a:ext>
            </a:extLst>
          </p:cNvPr>
          <p:cNvSpPr/>
          <p:nvPr/>
        </p:nvSpPr>
        <p:spPr>
          <a:xfrm>
            <a:off x="5825531" y="3429000"/>
            <a:ext cx="4212772" cy="104251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D01C675-3E1E-C07B-3128-4B353B538498}"/>
              </a:ext>
            </a:extLst>
          </p:cNvPr>
          <p:cNvSpPr/>
          <p:nvPr/>
        </p:nvSpPr>
        <p:spPr>
          <a:xfrm>
            <a:off x="2988129" y="2025513"/>
            <a:ext cx="3107871" cy="12654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600" dirty="0"/>
              <a:t>Tällä sivulla voit tarkastella oppilaiden ryhmäkohtaisen tuen merkintöjä. Ryhmän tuen kokonaistilanteesta tulossa visuaalinen koonti myöhemmin.</a:t>
            </a:r>
          </a:p>
        </p:txBody>
      </p:sp>
    </p:spTree>
    <p:extLst>
      <p:ext uri="{BB962C8B-B14F-4D97-AF65-F5344CB8AC3E}">
        <p14:creationId xmlns:p14="http://schemas.microsoft.com/office/powerpoint/2010/main" val="236792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A4127950-64F2-9F0E-F4F6-775A1A8B1260}"/>
              </a:ext>
            </a:extLst>
          </p:cNvPr>
          <p:cNvGrpSpPr/>
          <p:nvPr/>
        </p:nvGrpSpPr>
        <p:grpSpPr>
          <a:xfrm>
            <a:off x="439432" y="169625"/>
            <a:ext cx="11752568" cy="5496448"/>
            <a:chOff x="182117" y="663192"/>
            <a:chExt cx="11752568" cy="5496448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B42CBC3E-80CC-72C5-2BA3-5882673E2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117" y="663192"/>
              <a:ext cx="11752568" cy="5496448"/>
            </a:xfrm>
            <a:prstGeom prst="rect">
              <a:avLst/>
            </a:prstGeom>
          </p:spPr>
        </p:pic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9E3D0022-F892-CCF0-CFEF-1C8744CE8494}"/>
                </a:ext>
              </a:extLst>
            </p:cNvPr>
            <p:cNvSpPr/>
            <p:nvPr/>
          </p:nvSpPr>
          <p:spPr>
            <a:xfrm>
              <a:off x="889908" y="1326382"/>
              <a:ext cx="1544306" cy="170822"/>
            </a:xfrm>
            <a:prstGeom prst="rect">
              <a:avLst/>
            </a:prstGeom>
            <a:solidFill>
              <a:srgbClr val="BCC7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Esimerkki Elli</a:t>
              </a: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C67CAC1D-B462-AEF5-561B-86BD719B0EAF}"/>
                </a:ext>
              </a:extLst>
            </p:cNvPr>
            <p:cNvSpPr/>
            <p:nvPr/>
          </p:nvSpPr>
          <p:spPr>
            <a:xfrm>
              <a:off x="9188532" y="2936176"/>
              <a:ext cx="11845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Testi Opettaja</a:t>
              </a: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C1FACADD-A677-C467-C958-8FBEE9C49173}"/>
                </a:ext>
              </a:extLst>
            </p:cNvPr>
            <p:cNvSpPr/>
            <p:nvPr/>
          </p:nvSpPr>
          <p:spPr>
            <a:xfrm>
              <a:off x="9188532" y="3367827"/>
              <a:ext cx="11845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Testi Opettaja</a:t>
              </a:r>
            </a:p>
          </p:txBody>
        </p:sp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94C5871-5635-8F9B-F90A-34ABD94EF82E}"/>
                </a:ext>
              </a:extLst>
            </p:cNvPr>
            <p:cNvSpPr/>
            <p:nvPr/>
          </p:nvSpPr>
          <p:spPr>
            <a:xfrm>
              <a:off x="9188532" y="3799478"/>
              <a:ext cx="11845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Testi Opettaja</a:t>
              </a:r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773BC430-A889-7053-C649-4910E8F829CE}"/>
                </a:ext>
              </a:extLst>
            </p:cNvPr>
            <p:cNvSpPr/>
            <p:nvPr/>
          </p:nvSpPr>
          <p:spPr>
            <a:xfrm>
              <a:off x="9188532" y="4296890"/>
              <a:ext cx="11845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000" dirty="0">
                  <a:solidFill>
                    <a:schemeClr val="tx1"/>
                  </a:solidFill>
                </a:rPr>
                <a:t>Testi Opettaja</a:t>
              </a:r>
            </a:p>
          </p:txBody>
        </p:sp>
        <p:sp>
          <p:nvSpPr>
            <p:cNvPr id="9" name="Vuokaaviosymboli: Liitin 8">
              <a:extLst>
                <a:ext uri="{FF2B5EF4-FFF2-40B4-BE49-F238E27FC236}">
                  <a16:creationId xmlns:a16="http://schemas.microsoft.com/office/drawing/2014/main" id="{1D4A2C39-FAD4-BA7F-6773-5673AAD56D32}"/>
                </a:ext>
              </a:extLst>
            </p:cNvPr>
            <p:cNvSpPr/>
            <p:nvPr/>
          </p:nvSpPr>
          <p:spPr>
            <a:xfrm>
              <a:off x="571501" y="1311309"/>
              <a:ext cx="409471" cy="371789"/>
            </a:xfrm>
            <a:prstGeom prst="flowChartConnector">
              <a:avLst/>
            </a:prstGeom>
            <a:solidFill>
              <a:srgbClr val="0033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700" dirty="0"/>
                <a:t>EE</a:t>
              </a:r>
            </a:p>
          </p:txBody>
        </p:sp>
      </p:grpSp>
      <p:sp>
        <p:nvSpPr>
          <p:cNvPr id="11" name="Ellipsi 10">
            <a:extLst>
              <a:ext uri="{FF2B5EF4-FFF2-40B4-BE49-F238E27FC236}">
                <a16:creationId xmlns:a16="http://schemas.microsoft.com/office/drawing/2014/main" id="{FD93D43B-AD5E-A397-D810-51BFD0977F17}"/>
              </a:ext>
            </a:extLst>
          </p:cNvPr>
          <p:cNvSpPr/>
          <p:nvPr/>
        </p:nvSpPr>
        <p:spPr>
          <a:xfrm>
            <a:off x="10942516" y="322946"/>
            <a:ext cx="1184564" cy="36933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3879B0CA-9A50-3D50-FCE2-FEC092130790}"/>
              </a:ext>
            </a:extLst>
          </p:cNvPr>
          <p:cNvSpPr/>
          <p:nvPr/>
        </p:nvSpPr>
        <p:spPr>
          <a:xfrm>
            <a:off x="828816" y="322946"/>
            <a:ext cx="1184564" cy="36933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F9937B3E-CBBF-1119-276E-7FE4D86B6C9F}"/>
              </a:ext>
            </a:extLst>
          </p:cNvPr>
          <p:cNvSpPr/>
          <p:nvPr/>
        </p:nvSpPr>
        <p:spPr>
          <a:xfrm>
            <a:off x="4925683" y="3675243"/>
            <a:ext cx="3795622" cy="52278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A0E108BC-B572-E316-6FD5-885FE124B77A}"/>
              </a:ext>
            </a:extLst>
          </p:cNvPr>
          <p:cNvSpPr/>
          <p:nvPr/>
        </p:nvSpPr>
        <p:spPr>
          <a:xfrm>
            <a:off x="889201" y="5822297"/>
            <a:ext cx="3972860" cy="726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400" dirty="0"/>
              <a:t>Tähän oppilaan näkymään alkaa kerääntyä tietoa ryhmäkohtaisesta tuesta ja sen muodoista, jota voi hyödyntää tuen tarpeen arvioinnissa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5FC25EF-9BFB-CD1C-BF28-C9D742EBC3F0}"/>
              </a:ext>
            </a:extLst>
          </p:cNvPr>
          <p:cNvSpPr/>
          <p:nvPr/>
        </p:nvSpPr>
        <p:spPr>
          <a:xfrm>
            <a:off x="7459417" y="4607718"/>
            <a:ext cx="3972860" cy="7263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400" dirty="0"/>
              <a:t>Jos huomaat, että oppilaalla on väärä merkintä tai on tarve tehdä uusi, voit poistaa merkinnän klikkaamalla roskakori-kuvaketta</a:t>
            </a:r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9F34C741-35EA-5A75-DB8F-92310C6DE95C}"/>
              </a:ext>
            </a:extLst>
          </p:cNvPr>
          <p:cNvCxnSpPr>
            <a:cxnSpLocks/>
          </p:cNvCxnSpPr>
          <p:nvPr/>
        </p:nvCxnSpPr>
        <p:spPr>
          <a:xfrm flipV="1">
            <a:off x="11225097" y="4080294"/>
            <a:ext cx="309701" cy="46582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74AB1991-21A8-B523-4317-07D468D316E5}"/>
              </a:ext>
            </a:extLst>
          </p:cNvPr>
          <p:cNvSpPr/>
          <p:nvPr/>
        </p:nvSpPr>
        <p:spPr>
          <a:xfrm>
            <a:off x="7079932" y="269774"/>
            <a:ext cx="3470174" cy="4756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400" dirty="0"/>
              <a:t>Voit tehdä korjauksen tai uuden merkinnän</a:t>
            </a:r>
          </a:p>
        </p:txBody>
      </p: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E76E4FD3-C3B2-AFFB-402F-8EAE6008C3E2}"/>
              </a:ext>
            </a:extLst>
          </p:cNvPr>
          <p:cNvCxnSpPr>
            <a:cxnSpLocks/>
          </p:cNvCxnSpPr>
          <p:nvPr/>
        </p:nvCxnSpPr>
        <p:spPr>
          <a:xfrm>
            <a:off x="10581835" y="523516"/>
            <a:ext cx="36068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87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8277DD7-495F-4E7E-8EAA-38BE540BFC26}">
  <we:reference id="b41dee42-a050-45e5-b3fe-25c33406acc5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D415CCF2846C43B4A28732E7B9757F" ma:contentTypeVersion="13" ma:contentTypeDescription="Create a new document." ma:contentTypeScope="" ma:versionID="1473615791dd1da66520a591d0f3ccf1">
  <xsd:schema xmlns:xsd="http://www.w3.org/2001/XMLSchema" xmlns:xs="http://www.w3.org/2001/XMLSchema" xmlns:p="http://schemas.microsoft.com/office/2006/metadata/properties" xmlns:ns2="4194fefa-9fc0-4815-85e2-c8e17cea1eaf" xmlns:ns3="5e2c3e26-b7e3-4354-8dfe-b1bff573db35" targetNamespace="http://schemas.microsoft.com/office/2006/metadata/properties" ma:root="true" ma:fieldsID="a6fcc602f05728ccd28adf028d5e354b" ns2:_="" ns3:_="">
    <xsd:import namespace="4194fefa-9fc0-4815-85e2-c8e17cea1eaf"/>
    <xsd:import namespace="5e2c3e26-b7e3-4354-8dfe-b1bff573db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4fefa-9fc0-4815-85e2-c8e17cea1e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f1c857-7c98-4a34-8195-8cb164823e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c3e26-b7e3-4354-8dfe-b1bff573db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ae2afc-13f3-4e4a-bea1-0d3a83d642c7}" ma:internalName="TaxCatchAll" ma:showField="CatchAllData" ma:web="5e2c3e26-b7e3-4354-8dfe-b1bff573db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2c3e26-b7e3-4354-8dfe-b1bff573db35" xsi:nil="true"/>
    <lcf76f155ced4ddcb4097134ff3c332f xmlns="4194fefa-9fc0-4815-85e2-c8e17cea1ea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3008B9-068A-402F-8844-FFCEF7B79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94fefa-9fc0-4815-85e2-c8e17cea1eaf"/>
    <ds:schemaRef ds:uri="5e2c3e26-b7e3-4354-8dfe-b1bff573db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1D65BC-EC61-48CF-B4F9-2670D5A1F1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7AA056-54B7-490D-8C27-705D56AE59CF}">
  <ds:schemaRefs>
    <ds:schemaRef ds:uri="http://schemas.microsoft.com/office/2006/metadata/properties"/>
    <ds:schemaRef ds:uri="http://schemas.microsoft.com/office/infopath/2007/PartnerControls"/>
    <ds:schemaRef ds:uri="5e2c3e26-b7e3-4354-8dfe-b1bff573db35"/>
    <ds:schemaRef ds:uri="4194fefa-9fc0-4815-85e2-c8e17cea1e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376</Words>
  <Application>Microsoft Office PowerPoint</Application>
  <PresentationFormat>Laajakuva</PresentationFormat>
  <Paragraphs>73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Office-teema</vt:lpstr>
      <vt:lpstr>Ryhmäkohtaisen tuen merkitseminen Wilmaan</vt:lpstr>
      <vt:lpstr>Miksi merkitään ryhmäkohtaisia tukimuotoja Wilmaan?</vt:lpstr>
      <vt:lpstr>Ryhmäkohtaisten tukimuotojen merkitseminen Wilmassa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Mitä tietoa saadaan, Mitä on tulossa?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Turtiainen Anu-Helena</dc:creator>
  <cp:lastModifiedBy>Turtiainen Anu-Helena</cp:lastModifiedBy>
  <cp:revision>3</cp:revision>
  <dcterms:created xsi:type="dcterms:W3CDTF">2025-10-07T10:32:12Z</dcterms:created>
  <dcterms:modified xsi:type="dcterms:W3CDTF">2025-10-21T12:19:59Z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0x010100D6D415CCF2846C43B4A28732E7B9757F</vt:lpwstr>
  </property>
  <property fmtid="{D5CDD505-2E9C-101B-9397-08002B2CF9AE}" pid="3" name="MediaServiceImageTags">
    <vt:lpwstr/>
  </property>
</Properties>
</file>