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257" r:id="rId3"/>
    <p:sldId id="258" r:id="rId4"/>
    <p:sldId id="260" r:id="rId5"/>
    <p:sldId id="262" r:id="rId6"/>
    <p:sldId id="261" r:id="rId7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DED5AA8-1B14-4403-99F5-D50B2095C49E}" v="2" dt="2022-04-04T15:36:12.24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98" d="100"/>
          <a:sy n="98" d="100"/>
        </p:scale>
        <p:origin x="110" y="9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0A869A-9B37-44C2-A11E-74DE1F49DE8C}" type="datetimeFigureOut">
              <a:rPr lang="fi-FI" smtClean="0"/>
              <a:t>18.4.2022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8F2780-F90D-4492-8788-4D4EFD73A2E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543384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B55684-111B-46F5-B2B0-39BF67F445A9}" type="datetimeFigureOut">
              <a:rPr lang="fi-FI" smtClean="0"/>
              <a:t>18.4.2022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5B1A25-5127-4954-AFE6-7A8862AD5EA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113583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58ED2-3CCF-41A2-A8DB-F4A45DCC94B0}" type="datetimeFigureOut">
              <a:rPr lang="fi-FI" smtClean="0"/>
              <a:t>18.4.2022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D2FB2-914B-431C-A4A1-3CAFCDF0E3F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60838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58ED2-3CCF-41A2-A8DB-F4A45DCC94B0}" type="datetimeFigureOut">
              <a:rPr lang="fi-FI" smtClean="0"/>
              <a:t>18.4.2022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D2FB2-914B-431C-A4A1-3CAFCDF0E3F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341028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58ED2-3CCF-41A2-A8DB-F4A45DCC94B0}" type="datetimeFigureOut">
              <a:rPr lang="fi-FI" smtClean="0"/>
              <a:t>18.4.2022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D2FB2-914B-431C-A4A1-3CAFCDF0E3F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715716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58ED2-3CCF-41A2-A8DB-F4A45DCC94B0}" type="datetimeFigureOut">
              <a:rPr lang="fi-FI" smtClean="0"/>
              <a:t>18.4.2022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D2FB2-914B-431C-A4A1-3CAFCDF0E3F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56188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58ED2-3CCF-41A2-A8DB-F4A45DCC94B0}" type="datetimeFigureOut">
              <a:rPr lang="fi-FI" smtClean="0"/>
              <a:t>18.4.2022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D2FB2-914B-431C-A4A1-3CAFCDF0E3F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413410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58ED2-3CCF-41A2-A8DB-F4A45DCC94B0}" type="datetimeFigureOut">
              <a:rPr lang="fi-FI" smtClean="0"/>
              <a:t>18.4.2022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D2FB2-914B-431C-A4A1-3CAFCDF0E3F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654603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58ED2-3CCF-41A2-A8DB-F4A45DCC94B0}" type="datetimeFigureOut">
              <a:rPr lang="fi-FI" smtClean="0"/>
              <a:t>18.4.2022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D2FB2-914B-431C-A4A1-3CAFCDF0E3F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03906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58ED2-3CCF-41A2-A8DB-F4A45DCC94B0}" type="datetimeFigureOut">
              <a:rPr lang="fi-FI" smtClean="0"/>
              <a:t>18.4.2022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D2FB2-914B-431C-A4A1-3CAFCDF0E3F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535638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58ED2-3CCF-41A2-A8DB-F4A45DCC94B0}" type="datetimeFigureOut">
              <a:rPr lang="fi-FI" smtClean="0"/>
              <a:t>18.4.2022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D2FB2-914B-431C-A4A1-3CAFCDF0E3F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833766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58ED2-3CCF-41A2-A8DB-F4A45DCC94B0}" type="datetimeFigureOut">
              <a:rPr lang="fi-FI" smtClean="0"/>
              <a:t>18.4.2022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D2FB2-914B-431C-A4A1-3CAFCDF0E3F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62377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58ED2-3CCF-41A2-A8DB-F4A45DCC94B0}" type="datetimeFigureOut">
              <a:rPr lang="fi-FI" smtClean="0"/>
              <a:t>18.4.2022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D2FB2-914B-431C-A4A1-3CAFCDF0E3F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503446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958ED2-3CCF-41A2-A8DB-F4A45DCC94B0}" type="datetimeFigureOut">
              <a:rPr lang="fi-FI" smtClean="0"/>
              <a:t>18.4.2022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8D2FB2-914B-431C-A4A1-3CAFCDF0E3F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285958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mailto:Johanna.vasiljev@suonenjoki.fi" TargetMode="External"/><Relationship Id="rId2" Type="http://schemas.openxmlformats.org/officeDocument/2006/relationships/hyperlink" Target="mailto:sanna.kokander@suonenjoki.fi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jpg"/><Relationship Id="rId4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795575"/>
            <a:ext cx="9144000" cy="1142925"/>
          </a:xfrm>
        </p:spPr>
        <p:txBody>
          <a:bodyPr/>
          <a:lstStyle/>
          <a:p>
            <a:r>
              <a:rPr lang="fi-FI" dirty="0"/>
              <a:t>SG Tuva-koulutus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2954835"/>
            <a:ext cx="9144000" cy="1929332"/>
          </a:xfrm>
        </p:spPr>
        <p:txBody>
          <a:bodyPr>
            <a:normAutofit/>
          </a:bodyPr>
          <a:lstStyle/>
          <a:p>
            <a:r>
              <a:rPr lang="fi-FI" dirty="0">
                <a:latin typeface="Noto Serif" panose="02020502060505020204" pitchFamily="18"/>
                <a:ea typeface="Noto Serif" panose="02020502060505020204" pitchFamily="18"/>
                <a:cs typeface="Noto Serif" panose="02020502060505020204" pitchFamily="18"/>
              </a:rPr>
              <a:t>Päivittäinen ohjaus, opinto-ohjaus ja lukio-opetus </a:t>
            </a:r>
          </a:p>
          <a:p>
            <a:endParaRPr lang="fi-FI" dirty="0">
              <a:latin typeface="Noto Serif" panose="02020502060505020204" pitchFamily="18"/>
              <a:ea typeface="Noto Serif" panose="02020502060505020204" pitchFamily="18"/>
              <a:cs typeface="Noto Serif" panose="02020502060505020204" pitchFamily="18"/>
            </a:endParaRPr>
          </a:p>
          <a:p>
            <a:r>
              <a:rPr lang="fi-FI" sz="3200" b="1" dirty="0">
                <a:latin typeface="Noto Serif" panose="02020502060505020204" pitchFamily="18"/>
                <a:ea typeface="Noto Serif" panose="02020502060505020204" pitchFamily="18"/>
                <a:cs typeface="Noto Serif" panose="02020502060505020204" pitchFamily="18"/>
              </a:rPr>
              <a:t>Käytännöt ja vastuut</a:t>
            </a:r>
          </a:p>
          <a:p>
            <a:r>
              <a:rPr lang="fi-FI" dirty="0"/>
              <a:t>yhteistyökunnissa</a:t>
            </a:r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508" y="96209"/>
            <a:ext cx="3760641" cy="934079"/>
          </a:xfrm>
          <a:prstGeom prst="rect">
            <a:avLst/>
          </a:prstGeom>
        </p:spPr>
      </p:pic>
      <p:pic>
        <p:nvPicPr>
          <p:cNvPr id="5" name="Kuva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71950" y="5304465"/>
            <a:ext cx="4622070" cy="14619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56062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866899"/>
            <a:ext cx="9144000" cy="946134"/>
          </a:xfrm>
        </p:spPr>
        <p:txBody>
          <a:bodyPr>
            <a:normAutofit/>
          </a:bodyPr>
          <a:lstStyle/>
          <a:p>
            <a:r>
              <a:rPr lang="fi-FI" sz="4800" dirty="0"/>
              <a:t>Päivittäinen ohjaus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271932" y="2136634"/>
            <a:ext cx="9144000" cy="4100157"/>
          </a:xfrm>
        </p:spPr>
        <p:txBody>
          <a:bodyPr>
            <a:normAutofit fontScale="47500" lnSpcReduction="20000"/>
          </a:bodyPr>
          <a:lstStyle/>
          <a:p>
            <a:pPr algn="l"/>
            <a:r>
              <a:rPr lang="fi-FI" sz="5100" dirty="0"/>
              <a:t>Suonenjoki vastaa suurelta osin opiskelijan päivittäisestä ohjaamisesta.</a:t>
            </a:r>
          </a:p>
          <a:p>
            <a:pPr algn="l"/>
            <a:r>
              <a:rPr lang="fi-FI" sz="5100" dirty="0"/>
              <a:t>Kuitenkin yhteisesti on sovittu päivittäisen opiskelijan ohjaamisen osalta seuraavaa: </a:t>
            </a:r>
          </a:p>
          <a:p>
            <a:pPr algn="l"/>
            <a:r>
              <a:rPr lang="fi-FI" sz="5100" dirty="0"/>
              <a:t>jokaisessa kunnassa on nimetty ohjaaja, joka huolehtii oman kunnan </a:t>
            </a:r>
            <a:r>
              <a:rPr lang="fi-FI" sz="5100" dirty="0" err="1"/>
              <a:t>tuva</a:t>
            </a:r>
            <a:r>
              <a:rPr lang="fi-FI" sz="5100" dirty="0"/>
              <a:t>-opiskelijoiden päivittäisen opiskelun sujumisesta. </a:t>
            </a:r>
          </a:p>
          <a:p>
            <a:pPr marL="685800" indent="-685800" algn="l">
              <a:buFont typeface="Arial" panose="020B0604020202020204" pitchFamily="34" charset="0"/>
              <a:buChar char="•"/>
            </a:pPr>
            <a:r>
              <a:rPr lang="fi-FI" sz="5100" dirty="0"/>
              <a:t>ohjaaja ottaa opiskelijat aamuisin vastaan paikkakunnan opiskelupaikkaan ja/tai ohjaa muuhun opiskeluympäristöön</a:t>
            </a:r>
          </a:p>
          <a:p>
            <a:pPr marL="685800" indent="-685800" algn="l">
              <a:buFont typeface="Arial" panose="020B0604020202020204" pitchFamily="34" charset="0"/>
              <a:buChar char="•"/>
            </a:pPr>
            <a:r>
              <a:rPr lang="fi-FI" sz="5100" dirty="0"/>
              <a:t>toimii sovitulla tavalla poissaolojen suhteen: opiskelijan tavoittaminen ja läsnä-/poissaolojen kirjaus</a:t>
            </a:r>
          </a:p>
          <a:p>
            <a:pPr marL="685800" indent="-685800" algn="l">
              <a:buFont typeface="Arial" panose="020B0604020202020204" pitchFamily="34" charset="0"/>
              <a:buChar char="•"/>
            </a:pPr>
            <a:r>
              <a:rPr lang="fi-FI" sz="5100" dirty="0"/>
              <a:t>huolehtii opiskelun teknisen puolen sujumisesta </a:t>
            </a:r>
          </a:p>
          <a:p>
            <a:pPr marL="685800" indent="-685800" algn="l">
              <a:buFont typeface="Arial" panose="020B0604020202020204" pitchFamily="34" charset="0"/>
              <a:buChar char="•"/>
            </a:pPr>
            <a:r>
              <a:rPr lang="fi-FI" sz="5100" dirty="0"/>
              <a:t>ja muutenkin siitä, että opiskelupuitteet ovat moitteettomat.</a:t>
            </a:r>
          </a:p>
          <a:p>
            <a:pPr lvl="2" algn="l"/>
            <a:r>
              <a:rPr lang="fi-FI" sz="5100" b="0" i="0" dirty="0">
                <a:solidFill>
                  <a:srgbClr val="000A48"/>
                </a:solidFill>
                <a:effectLst/>
                <a:latin typeface="Noto Serif" panose="02020502060505020204" pitchFamily="18"/>
              </a:rPr>
              <a:t> </a:t>
            </a:r>
            <a:endParaRPr lang="fi-FI" sz="5100" dirty="0">
              <a:solidFill>
                <a:srgbClr val="000A48"/>
              </a:solidFill>
              <a:latin typeface="Noto Serif" panose="02020502060505020204" pitchFamily="18"/>
            </a:endParaRPr>
          </a:p>
          <a:p>
            <a:pPr algn="l"/>
            <a:endParaRPr lang="fi-FI" dirty="0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508" y="96209"/>
            <a:ext cx="1800000" cy="447089"/>
          </a:xfrm>
          <a:prstGeom prst="rect">
            <a:avLst/>
          </a:prstGeom>
        </p:spPr>
      </p:pic>
      <p:pic>
        <p:nvPicPr>
          <p:cNvPr id="5" name="Kuva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24207" y="6076361"/>
            <a:ext cx="2160000" cy="6831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8268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381957" y="319753"/>
            <a:ext cx="9144000" cy="962072"/>
          </a:xfrm>
        </p:spPr>
        <p:txBody>
          <a:bodyPr>
            <a:normAutofit/>
          </a:bodyPr>
          <a:lstStyle/>
          <a:p>
            <a:r>
              <a:rPr lang="fi-FI" sz="4800" dirty="0"/>
              <a:t>Opinto-ohjaus</a:t>
            </a:r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508" y="96209"/>
            <a:ext cx="1800000" cy="447089"/>
          </a:xfrm>
          <a:prstGeom prst="rect">
            <a:avLst/>
          </a:prstGeom>
        </p:spPr>
      </p:pic>
      <p:pic>
        <p:nvPicPr>
          <p:cNvPr id="5" name="Kuva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24207" y="6076361"/>
            <a:ext cx="2160000" cy="683182"/>
          </a:xfrm>
          <a:prstGeom prst="rect">
            <a:avLst/>
          </a:prstGeom>
        </p:spPr>
      </p:pic>
      <p:sp>
        <p:nvSpPr>
          <p:cNvPr id="7" name="Alaotsikko 6">
            <a:extLst>
              <a:ext uri="{FF2B5EF4-FFF2-40B4-BE49-F238E27FC236}">
                <a16:creationId xmlns:a16="http://schemas.microsoft.com/office/drawing/2014/main" id="{0A88A0E2-0DF3-4067-965D-5ED10F61F1A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03790" y="1281825"/>
            <a:ext cx="10561468" cy="5268731"/>
          </a:xfrm>
        </p:spPr>
        <p:txBody>
          <a:bodyPr>
            <a:normAutofit/>
          </a:bodyPr>
          <a:lstStyle/>
          <a:p>
            <a:pPr algn="l"/>
            <a:r>
              <a:rPr lang="fi-FI" sz="2000" dirty="0"/>
              <a:t>Yhdessä on sovittu, että jokaisessa </a:t>
            </a:r>
            <a:r>
              <a:rPr lang="fi-FI" sz="2000" dirty="0" err="1"/>
              <a:t>SavoGrown</a:t>
            </a:r>
            <a:r>
              <a:rPr lang="fi-FI" sz="2000" dirty="0"/>
              <a:t> alueen kunnassa perusopetuksen oppilaan ohjaaja 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fi-FI" sz="2000" dirty="0"/>
              <a:t>on mukana oman kunnan </a:t>
            </a:r>
            <a:r>
              <a:rPr lang="fi-FI" sz="2000" dirty="0" err="1"/>
              <a:t>tuva</a:t>
            </a:r>
            <a:r>
              <a:rPr lang="fi-FI" sz="2000" dirty="0"/>
              <a:t>-opiskelijoiden henkilökohtaisen oppimissuunnitelman laatimisessa opintojen aloitusvaiheessa 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fi-FI" sz="2000" dirty="0"/>
              <a:t>toimii linkkinä </a:t>
            </a:r>
            <a:r>
              <a:rPr lang="fi-FI" sz="2000" dirty="0" err="1"/>
              <a:t>tuva</a:t>
            </a:r>
            <a:r>
              <a:rPr lang="fi-FI" sz="2000" dirty="0"/>
              <a:t>-opiskelijan ja aineenopettajan välillä arvosanojen korottamistilanteessa.  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fi-FI" sz="2000" dirty="0"/>
              <a:t>tarjoaa yhteishakuvaiheessa </a:t>
            </a:r>
            <a:r>
              <a:rPr lang="fi-FI" sz="2000" dirty="0" err="1"/>
              <a:t>tuva</a:t>
            </a:r>
            <a:r>
              <a:rPr lang="fi-FI" sz="2000" dirty="0"/>
              <a:t>-opiskelijalle ohjausta 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fi-FI" sz="2000" dirty="0"/>
              <a:t>huolehtii, että </a:t>
            </a:r>
            <a:r>
              <a:rPr lang="fi-FI" sz="2000" dirty="0" err="1"/>
              <a:t>tuva</a:t>
            </a:r>
            <a:r>
              <a:rPr lang="fi-FI" sz="2000" dirty="0"/>
              <a:t>-opiskelija saa tehtyä yhteishaun. 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fi-FI" sz="2000" dirty="0"/>
              <a:t>Tuva-opintojen päättymisen jälkeen Suonenjoki seuraa </a:t>
            </a:r>
            <a:r>
              <a:rPr lang="fi-FI" sz="2000" dirty="0" err="1"/>
              <a:t>tuva</a:t>
            </a:r>
            <a:r>
              <a:rPr lang="fi-FI" sz="2000" dirty="0"/>
              <a:t>-opiskelijan jatko-opiskelupaikan vastaanottamista ja on kotikunnan opinto-ohjaajaan yhteydessä tarpeen mukaan.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fi-FI" sz="2000" dirty="0"/>
          </a:p>
          <a:p>
            <a:pPr algn="l"/>
            <a:r>
              <a:rPr lang="fi-FI" sz="2000" dirty="0"/>
              <a:t>Tuva-koulutuksen aikana vastuu opintojen etenemisestä ja jatkokoulutuksesta on Suonenjoella aina siihen saakka, kunnes </a:t>
            </a:r>
            <a:r>
              <a:rPr lang="fi-FI" sz="2000" dirty="0" err="1"/>
              <a:t>tuva</a:t>
            </a:r>
            <a:r>
              <a:rPr lang="fi-FI" sz="2000" dirty="0"/>
              <a:t>-opiskelija ottaa jatkokoulutuspaikan vastaan. Silloin vastuu (oppivelvollisuusikäisestä) opiskelijasta siirtyy kokonaan kotikunnalle. </a:t>
            </a:r>
          </a:p>
          <a:p>
            <a:pPr algn="l"/>
            <a:r>
              <a:rPr lang="fi-FI" sz="2000" dirty="0"/>
              <a:t>Kuitenkin </a:t>
            </a:r>
            <a:r>
              <a:rPr lang="fi-FI" sz="2000" dirty="0" err="1"/>
              <a:t>tuva</a:t>
            </a:r>
            <a:r>
              <a:rPr lang="fi-FI" sz="2000" dirty="0"/>
              <a:t>-ope ja kotipaikkakunnan oppilaan ohjaajan tekevät yhteistyötä tilanteen ja tarpeen mukaan. </a:t>
            </a:r>
          </a:p>
          <a:p>
            <a:pPr algn="l"/>
            <a:endParaRPr lang="fi-FI" sz="2000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0560653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427888"/>
            <a:ext cx="9144000" cy="958385"/>
          </a:xfrm>
        </p:spPr>
        <p:txBody>
          <a:bodyPr>
            <a:normAutofit/>
          </a:bodyPr>
          <a:lstStyle/>
          <a:p>
            <a:r>
              <a:rPr lang="fi-FI" sz="4800" dirty="0"/>
              <a:t>Seurantavastuu </a:t>
            </a:r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508" y="96209"/>
            <a:ext cx="1800000" cy="447089"/>
          </a:xfrm>
          <a:prstGeom prst="rect">
            <a:avLst/>
          </a:prstGeom>
        </p:spPr>
      </p:pic>
      <p:pic>
        <p:nvPicPr>
          <p:cNvPr id="5" name="Kuva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24207" y="6076361"/>
            <a:ext cx="2160000" cy="683182"/>
          </a:xfrm>
          <a:prstGeom prst="rect">
            <a:avLst/>
          </a:prstGeom>
        </p:spPr>
      </p:pic>
      <p:sp>
        <p:nvSpPr>
          <p:cNvPr id="7" name="Alaotsikko 6">
            <a:extLst>
              <a:ext uri="{FF2B5EF4-FFF2-40B4-BE49-F238E27FC236}">
                <a16:creationId xmlns:a16="http://schemas.microsoft.com/office/drawing/2014/main" id="{82BB843A-D88B-4E6E-87A7-96F7E9438B0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74198" y="2038661"/>
            <a:ext cx="9593802" cy="3696314"/>
          </a:xfrm>
        </p:spPr>
        <p:txBody>
          <a:bodyPr>
            <a:normAutofit/>
          </a:bodyPr>
          <a:lstStyle/>
          <a:p>
            <a:pPr algn="l"/>
            <a:r>
              <a:rPr lang="fi-FI" sz="2000" dirty="0"/>
              <a:t>Suonenjoen ohjaus- ja valvontavastuu koskee myös tilanteita, joissa oppivelvollinen aikoo keskeyttää </a:t>
            </a:r>
            <a:r>
              <a:rPr lang="fi-FI" sz="2000" dirty="0" err="1"/>
              <a:t>tuva</a:t>
            </a:r>
            <a:r>
              <a:rPr lang="fi-FI" sz="2000" dirty="0"/>
              <a:t>-koulutuksen. Suonenjoen tehtävänä on varmistaa, että oppivelvollinen saa riittävästi opinto-ohjausta hakeutumisvelvoitteensa täyttämiseksi siten, että oppivelvollisuuden suorittaminen voi jatkua keskeytyksettä.</a:t>
            </a:r>
          </a:p>
          <a:p>
            <a:pPr algn="l"/>
            <a:endParaRPr lang="fi-FI" sz="2000" dirty="0"/>
          </a:p>
          <a:p>
            <a:pPr algn="l"/>
            <a:r>
              <a:rPr lang="fi-FI" sz="2000" dirty="0"/>
              <a:t>Tarvittaessa oppivelvollinen ohjataan muiden palvelujen piiriin. </a:t>
            </a:r>
          </a:p>
          <a:p>
            <a:pPr algn="l"/>
            <a:endParaRPr lang="fi-FI" sz="2000" dirty="0"/>
          </a:p>
          <a:p>
            <a:pPr algn="l"/>
            <a:r>
              <a:rPr lang="fi-FI" sz="2000" dirty="0"/>
              <a:t>Koulutuksen järjestäjä on velvollinen ilmoittamaan oppivelvollisen asuinkunnalle, jos oppivelvollisuuden suorittaminen keskeytyy.</a:t>
            </a:r>
          </a:p>
          <a:p>
            <a:pPr algn="l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6736538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6584312-29BB-424E-A5AE-973D914BA8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Lukio-opinnot ja </a:t>
            </a:r>
            <a:r>
              <a:rPr lang="fi-FI"/>
              <a:t>opinto-ohjaus lukiossa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0E25DA6-4724-4BD6-8E2F-5DD6FEC207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00074"/>
            <a:ext cx="10515600" cy="4318986"/>
          </a:xfrm>
        </p:spPr>
        <p:txBody>
          <a:bodyPr>
            <a:normAutofit fontScale="77500" lnSpcReduction="20000"/>
          </a:bodyPr>
          <a:lstStyle/>
          <a:p>
            <a:r>
              <a:rPr lang="fi-FI" dirty="0"/>
              <a:t>Lukiokunnat ovat Suonenjoki, Rautalampi, Vesanto ja Pielavesi. </a:t>
            </a:r>
          </a:p>
          <a:p>
            <a:r>
              <a:rPr lang="fi-FI" dirty="0"/>
              <a:t>Jokainen lukio tekee oman suunnitelmansa eli valikoi opinnot, joille </a:t>
            </a:r>
            <a:r>
              <a:rPr lang="fi-FI" dirty="0" err="1"/>
              <a:t>tuva</a:t>
            </a:r>
            <a:r>
              <a:rPr lang="fi-FI" dirty="0"/>
              <a:t>-opiskelijan on mahdollista osallistua. Esimerkiksi Suonenjoella on sovittu, että </a:t>
            </a:r>
            <a:r>
              <a:rPr lang="fi-FI" dirty="0" err="1"/>
              <a:t>tuva</a:t>
            </a:r>
            <a:r>
              <a:rPr lang="fi-FI" dirty="0"/>
              <a:t>-opiskelijat osallistuvat lukio-opintoihin heti syyslukukauden alussa samalla kun tekevät opiskelu- ja urasuunnittelukurssia. </a:t>
            </a:r>
          </a:p>
          <a:p>
            <a:r>
              <a:rPr lang="fi-FI" dirty="0"/>
              <a:t>Suonenjoen lukio päättää, mitkä Suonenjoen opinnoista on tarjolla myös etäopetuksena. Nuo Suonenjoen lukion etäopinnot ovat tarjolla Tervon ja Keiteleen </a:t>
            </a:r>
            <a:r>
              <a:rPr lang="fi-FI" dirty="0" err="1"/>
              <a:t>tuva</a:t>
            </a:r>
            <a:r>
              <a:rPr lang="fi-FI" dirty="0"/>
              <a:t>-opiskelijoille.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dirty="0"/>
              <a:t>Opinnot ja opinto-ohjaus</a:t>
            </a:r>
          </a:p>
          <a:p>
            <a:pPr marL="0" indent="0">
              <a:buNone/>
            </a:pPr>
            <a:r>
              <a:rPr lang="fi-FI" dirty="0"/>
              <a:t>Tuva-opiskelija osallistuu lukion opintoihin joko seuraamalla ja tutustumalla tai osallistumalla ja suorittamalla opintoja. Opintojen suorittamista suositellaan. Lukion opinto-ohjaaja ja aineenopettaja ohjaa </a:t>
            </a:r>
            <a:r>
              <a:rPr lang="fi-FI" dirty="0" err="1"/>
              <a:t>tuva</a:t>
            </a:r>
            <a:r>
              <a:rPr lang="fi-FI" dirty="0"/>
              <a:t>-opiskelijaa suoriutumaan opinnoista. </a:t>
            </a:r>
          </a:p>
          <a:p>
            <a:pPr marL="0" indent="0">
              <a:buNone/>
            </a:pPr>
            <a:r>
              <a:rPr lang="fi-FI" dirty="0"/>
              <a:t>Viime kädessä Suonenjoelta käsin työskentelevä </a:t>
            </a:r>
            <a:r>
              <a:rPr lang="fi-FI" dirty="0" err="1"/>
              <a:t>tuva</a:t>
            </a:r>
            <a:r>
              <a:rPr lang="fi-FI" dirty="0"/>
              <a:t>-opettaja huolehtii, että opiskelijan mahdollisuudet tutustua ja tehdä lukio-opintoja omalla paikkakunnalla onnistuvat.  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3664920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420700"/>
            <a:ext cx="9144000" cy="928379"/>
          </a:xfrm>
        </p:spPr>
        <p:txBody>
          <a:bodyPr>
            <a:normAutofit/>
          </a:bodyPr>
          <a:lstStyle/>
          <a:p>
            <a:r>
              <a:rPr lang="fi-FI" dirty="0"/>
              <a:t>Lisätietoja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1935332"/>
            <a:ext cx="9144000" cy="4141029"/>
          </a:xfrm>
        </p:spPr>
        <p:txBody>
          <a:bodyPr>
            <a:normAutofit/>
          </a:bodyPr>
          <a:lstStyle/>
          <a:p>
            <a:r>
              <a:rPr lang="fi-FI" sz="2000" dirty="0"/>
              <a:t>Sanna Kokander</a:t>
            </a:r>
          </a:p>
          <a:p>
            <a:r>
              <a:rPr lang="fi-FI" sz="2000" dirty="0"/>
              <a:t>Opettaja</a:t>
            </a:r>
          </a:p>
          <a:p>
            <a:r>
              <a:rPr lang="fi-FI" sz="2000" dirty="0"/>
              <a:t>044 758 1562</a:t>
            </a:r>
          </a:p>
          <a:p>
            <a:r>
              <a:rPr lang="fi-FI" sz="2000" dirty="0">
                <a:hlinkClick r:id="rId2"/>
              </a:rPr>
              <a:t>sanna.kokander@suonenjoki.fi</a:t>
            </a:r>
            <a:endParaRPr lang="fi-FI" sz="2000" dirty="0"/>
          </a:p>
          <a:p>
            <a:endParaRPr lang="fi-FI" sz="2000" dirty="0"/>
          </a:p>
          <a:p>
            <a:r>
              <a:rPr lang="fi-FI" sz="2000" dirty="0"/>
              <a:t>Johanna </a:t>
            </a:r>
            <a:r>
              <a:rPr lang="fi-FI" sz="2000" dirty="0" err="1"/>
              <a:t>Vasiljev</a:t>
            </a:r>
            <a:endParaRPr lang="fi-FI" sz="2000" dirty="0"/>
          </a:p>
          <a:p>
            <a:r>
              <a:rPr lang="fi-FI" sz="2000" dirty="0"/>
              <a:t>Oppilaan ohjaaja</a:t>
            </a:r>
          </a:p>
          <a:p>
            <a:r>
              <a:rPr lang="fi-FI" sz="2000">
                <a:hlinkClick r:id="rId3"/>
              </a:rPr>
              <a:t>Johanna.vasiljev@</a:t>
            </a:r>
            <a:r>
              <a:rPr lang="fi-FI" sz="2000" dirty="0">
                <a:hlinkClick r:id="rId3"/>
              </a:rPr>
              <a:t>suonenjoki.fi</a:t>
            </a:r>
            <a:endParaRPr lang="fi-FI" sz="2000" dirty="0"/>
          </a:p>
          <a:p>
            <a:endParaRPr lang="fi-FI" dirty="0"/>
          </a:p>
          <a:p>
            <a:endParaRPr lang="fi-FI" dirty="0"/>
          </a:p>
          <a:p>
            <a:endParaRPr lang="fi-FI" dirty="0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508" y="96209"/>
            <a:ext cx="1800000" cy="447089"/>
          </a:xfrm>
          <a:prstGeom prst="rect">
            <a:avLst/>
          </a:prstGeom>
        </p:spPr>
      </p:pic>
      <p:pic>
        <p:nvPicPr>
          <p:cNvPr id="5" name="Kuva 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24207" y="6076361"/>
            <a:ext cx="2160000" cy="6831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86639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erkullisin_kunta_Power_Point_pohja.potx" id="{1D83175A-1C5A-436F-AB80-F50D34801DFE}" vid="{C441F355-352E-4FF5-B05E-757B3F39E700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Herkullisin_kunta_Power_Point_pohja_2sivuinen</Template>
  <TotalTime>266</TotalTime>
  <Words>391</Words>
  <Application>Microsoft Office PowerPoint</Application>
  <PresentationFormat>Laajakuva</PresentationFormat>
  <Paragraphs>48</Paragraphs>
  <Slides>6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Noto Serif</vt:lpstr>
      <vt:lpstr>Office-teema</vt:lpstr>
      <vt:lpstr>SG Tuva-koulutus</vt:lpstr>
      <vt:lpstr>Päivittäinen ohjaus</vt:lpstr>
      <vt:lpstr>Opinto-ohjaus</vt:lpstr>
      <vt:lpstr>Seurantavastuu </vt:lpstr>
      <vt:lpstr>Lukio-opinnot ja opinto-ohjaus lukiossa</vt:lpstr>
      <vt:lpstr>Lisätietoja</vt:lpstr>
    </vt:vector>
  </TitlesOfParts>
  <Company>Suonenjoen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Sanna Kokander</dc:creator>
  <cp:lastModifiedBy>Tissari Merja</cp:lastModifiedBy>
  <cp:revision>3</cp:revision>
  <dcterms:created xsi:type="dcterms:W3CDTF">2022-01-27T07:40:14Z</dcterms:created>
  <dcterms:modified xsi:type="dcterms:W3CDTF">2022-04-18T06:46:13Z</dcterms:modified>
</cp:coreProperties>
</file>