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BTMLv8OPi5QNe2+R2xKcWxm/j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akko Mäki" initials="" lastIdx="1" clrIdx="0"/>
  <p:cmAuthor id="1" name="Annukka Suonio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a0ff99a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2a0ff99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a0ff99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2a0ff99a7_0_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b2a0ff99a7_0_6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896213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d89621307e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d89621307e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4d1cfc3f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c4d1cfc3f0_0_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1c4d1cfc3f0_0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4d1cfc3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c4d1cfc3f0_0_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1c4d1cfc3f0_0_1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4d1cfc3f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c4d1cfc3f0_0_1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c4d1cfc3f0_0_19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4d1cfc3f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c4d1cfc3f0_0_1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c4d1cfc3f0_0_19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41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5c5441cd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c5c5441cd1_0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c5c5441cd1_0_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5c5441c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c5c5441cd1_0_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c5c5441cd1_0_9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0ff99a7_0_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Iso alkukirjain </a:t>
            </a:r>
            <a:endParaRPr/>
          </a:p>
        </p:txBody>
      </p:sp>
      <p:sp>
        <p:nvSpPr>
          <p:cNvPr id="86" name="Google Shape;86;gb2a0ff99a7_0_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7 Grammar</a:t>
            </a:r>
            <a:endParaRPr/>
          </a:p>
        </p:txBody>
      </p:sp>
      <p:sp>
        <p:nvSpPr>
          <p:cNvPr id="87" name="Google Shape;87;gb2a0ff99a7_0_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a0ff99a7_0_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/>
              <a:t>Milloin englannissa tulee iso alkukirjain?</a:t>
            </a:r>
            <a:endParaRPr/>
          </a:p>
        </p:txBody>
      </p:sp>
      <p:sp>
        <p:nvSpPr>
          <p:cNvPr id="94" name="Google Shape;94;gb2a0ff99a7_0_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</a:t>
            </a:r>
            <a:r>
              <a:rPr lang="fi-FI" dirty="0"/>
              <a:t>n </a:t>
            </a:r>
            <a:r>
              <a:rPr lang="fi-FI" dirty="0" err="1"/>
              <a:t>Tuesday</a:t>
            </a:r>
            <a:r>
              <a:rPr lang="fi-FI" dirty="0"/>
              <a:t>, on </a:t>
            </a:r>
            <a:r>
              <a:rPr lang="fi-FI" dirty="0" err="1"/>
              <a:t>Wednesday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/>
              <a:t>in </a:t>
            </a:r>
            <a:r>
              <a:rPr lang="fi-FI" dirty="0" err="1"/>
              <a:t>March</a:t>
            </a:r>
            <a:r>
              <a:rPr lang="fi-FI" dirty="0"/>
              <a:t>, in </a:t>
            </a:r>
            <a:r>
              <a:rPr lang="fi-FI" dirty="0" err="1"/>
              <a:t>December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/>
              <a:t>at </a:t>
            </a:r>
            <a:r>
              <a:rPr lang="fi-FI" dirty="0" err="1"/>
              <a:t>Easter</a:t>
            </a:r>
            <a:r>
              <a:rPr lang="fi-FI" dirty="0"/>
              <a:t>, on </a:t>
            </a:r>
            <a:r>
              <a:rPr lang="fi-FI" dirty="0" err="1"/>
              <a:t>Christmas</a:t>
            </a:r>
            <a:r>
              <a:rPr lang="fi-FI" dirty="0"/>
              <a:t> Day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Viikonpäivät, kuukaudet ja juhlapyhät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95" name="Google Shape;95;gb2a0ff99a7_0_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6" name="Google Shape;96;gb2a0ff99a7_0_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in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French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a Finn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Swede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Italian </a:t>
            </a:r>
            <a:r>
              <a:rPr lang="fi-FI" dirty="0" err="1"/>
              <a:t>coffee</a:t>
            </a:r>
            <a:r>
              <a:rPr lang="fi-FI" dirty="0"/>
              <a:t>, Belgian </a:t>
            </a:r>
            <a:r>
              <a:rPr lang="fi-FI" dirty="0" err="1"/>
              <a:t>chocolate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Kaikki kansallisuussanat: kielet, adjektiivit ja substantiivit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E79E45C-C8C3-31AB-B8FA-C213F39BE0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9621307e_0_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/>
              <a:t>Milloin englannissa tulee iso alkukirjain?</a:t>
            </a:r>
            <a:endParaRPr/>
          </a:p>
        </p:txBody>
      </p:sp>
      <p:sp>
        <p:nvSpPr>
          <p:cNvPr id="103" name="Google Shape;103;gd89621307e_0_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 err="1"/>
              <a:t>President</a:t>
            </a:r>
            <a:r>
              <a:rPr lang="fi-FI" sz="5600" dirty="0"/>
              <a:t> Obama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/>
              <a:t>King Charles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 err="1"/>
              <a:t>Professor</a:t>
            </a:r>
            <a:r>
              <a:rPr lang="fi-FI" sz="5600" dirty="0"/>
              <a:t> Lupin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 err="1"/>
              <a:t>Uncle</a:t>
            </a:r>
            <a:r>
              <a:rPr lang="fi-FI" sz="5600" dirty="0"/>
              <a:t> Bob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 err="1"/>
              <a:t>Aunt</a:t>
            </a:r>
            <a:r>
              <a:rPr lang="fi-FI" sz="5600" dirty="0"/>
              <a:t> </a:t>
            </a:r>
            <a:r>
              <a:rPr lang="fi-FI" sz="5600" dirty="0" err="1"/>
              <a:t>Marge</a:t>
            </a:r>
            <a:endParaRPr sz="5600" dirty="0"/>
          </a:p>
          <a:p>
            <a:pPr marL="7048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schemeClr val="bg2"/>
                </a:solidFill>
              </a:rPr>
              <a:t>Arvonimet, ammatit ja sukulaisuutta ilmaisevat sanat erityisesti erisnimen edellä</a:t>
            </a:r>
            <a:endParaRPr sz="5600" dirty="0">
              <a:solidFill>
                <a:schemeClr val="bg2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 </a:t>
            </a:r>
            <a:endParaRPr dirty="0"/>
          </a:p>
        </p:txBody>
      </p:sp>
      <p:sp>
        <p:nvSpPr>
          <p:cNvPr id="104" name="Google Shape;104;gd89621307e_0_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5" name="Google Shape;105;gd89621307e_0_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the</a:t>
            </a:r>
            <a:r>
              <a:rPr lang="fi-FI" dirty="0"/>
              <a:t> Great Depression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the</a:t>
            </a:r>
            <a:r>
              <a:rPr lang="fi-FI" dirty="0"/>
              <a:t> Second World </a:t>
            </a:r>
            <a:r>
              <a:rPr lang="fi-FI" dirty="0" err="1"/>
              <a:t>War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Middle</a:t>
            </a:r>
            <a:r>
              <a:rPr lang="fi-FI" dirty="0"/>
              <a:t> </a:t>
            </a:r>
            <a:r>
              <a:rPr lang="fi-FI" dirty="0" err="1"/>
              <a:t>Ages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French</a:t>
            </a:r>
            <a:r>
              <a:rPr lang="fi-FI" dirty="0"/>
              <a:t> </a:t>
            </a:r>
            <a:r>
              <a:rPr lang="fi-FI" dirty="0" err="1"/>
              <a:t>Revolution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Renaissance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Olympics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Merkittävät historialliset tapahtumat ja aikakaud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et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Huom. Iso alkukirjain tulee kaikkiin tärkeisiin sanoihin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1FF69AD-D66A-C410-93D0-F526EFD960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c4d1cfc3f0_0_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778"/>
              <a:buNone/>
            </a:pPr>
            <a:r>
              <a:rPr lang="fi-FI"/>
              <a:t>Milloin englannissa tulee iso alkukirjain?</a:t>
            </a:r>
            <a:endParaRPr/>
          </a:p>
        </p:txBody>
      </p:sp>
      <p:sp>
        <p:nvSpPr>
          <p:cNvPr id="112" name="Google Shape;112;g1c4d1cfc3f0_0_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 err="1"/>
              <a:t>Republican</a:t>
            </a:r>
            <a:r>
              <a:rPr lang="fi-FI" sz="5600" dirty="0"/>
              <a:t> </a:t>
            </a:r>
            <a:r>
              <a:rPr lang="fi-FI" sz="5600" dirty="0" err="1"/>
              <a:t>or</a:t>
            </a:r>
            <a:r>
              <a:rPr lang="fi-FI" sz="5600" dirty="0"/>
              <a:t> </a:t>
            </a:r>
            <a:r>
              <a:rPr lang="fi-FI" sz="5600" dirty="0" err="1"/>
              <a:t>Democrat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 err="1"/>
              <a:t>Lutheran</a:t>
            </a:r>
            <a:r>
              <a:rPr lang="fi-FI" sz="5600" dirty="0"/>
              <a:t> </a:t>
            </a:r>
            <a:r>
              <a:rPr lang="fi-FI" sz="5600" dirty="0" err="1"/>
              <a:t>or</a:t>
            </a:r>
            <a:r>
              <a:rPr lang="fi-FI" sz="5600" dirty="0"/>
              <a:t> </a:t>
            </a:r>
            <a:r>
              <a:rPr lang="fi-FI" sz="5600" dirty="0" err="1"/>
              <a:t>Catholic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600" dirty="0"/>
              <a:t>a Christian </a:t>
            </a:r>
            <a:r>
              <a:rPr lang="fi-FI" sz="5600" dirty="0" err="1"/>
              <a:t>or</a:t>
            </a:r>
            <a:r>
              <a:rPr lang="fi-FI" sz="5600" dirty="0"/>
              <a:t> a </a:t>
            </a:r>
            <a:r>
              <a:rPr lang="fi-FI" sz="5600" dirty="0" err="1"/>
              <a:t>Muslim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sz="5600"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schemeClr val="bg2"/>
                </a:solidFill>
              </a:rPr>
              <a:t>Uskontoa tai puoluekantaa ilmaisevat sanat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sz="5600" dirty="0"/>
          </a:p>
        </p:txBody>
      </p:sp>
      <p:sp>
        <p:nvSpPr>
          <p:cNvPr id="113" name="Google Shape;113;g1c4d1cfc3f0_0_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86"/>
              <a:buNone/>
            </a:pPr>
            <a:r>
              <a:rPr lang="fi-FI" dirty="0" err="1"/>
              <a:t>the</a:t>
            </a:r>
            <a:r>
              <a:rPr lang="fi-FI" dirty="0"/>
              <a:t> Pacific </a:t>
            </a:r>
            <a:r>
              <a:rPr lang="fi-FI" dirty="0" err="1"/>
              <a:t>Ocean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86"/>
              <a:buNone/>
            </a:pPr>
            <a:r>
              <a:rPr lang="fi-FI" dirty="0" err="1"/>
              <a:t>the</a:t>
            </a:r>
            <a:r>
              <a:rPr lang="fi-FI" dirty="0"/>
              <a:t> Great Wall of China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86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Tropic</a:t>
            </a:r>
            <a:r>
              <a:rPr lang="fi-FI" dirty="0"/>
              <a:t> of </a:t>
            </a:r>
            <a:r>
              <a:rPr lang="fi-FI" dirty="0" err="1"/>
              <a:t>Capricorn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86"/>
              <a:buNone/>
            </a:pPr>
            <a:r>
              <a:rPr lang="fi-FI" dirty="0"/>
              <a:t>Of </a:t>
            </a:r>
            <a:r>
              <a:rPr lang="fi-FI" dirty="0" err="1"/>
              <a:t>Mice</a:t>
            </a:r>
            <a:r>
              <a:rPr lang="fi-FI" dirty="0"/>
              <a:t> and </a:t>
            </a:r>
            <a:r>
              <a:rPr lang="fi-FI" dirty="0" err="1"/>
              <a:t>Men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86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Lion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Witch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Wardrobe</a:t>
            </a:r>
            <a:endParaRPr dirty="0"/>
          </a:p>
          <a:p>
            <a:pPr marL="828675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Moniosaiset maantieteelliset nimet ja teosten nimet</a:t>
            </a:r>
            <a:endParaRPr dirty="0">
              <a:solidFill>
                <a:schemeClr val="bg2"/>
              </a:solidFill>
            </a:endParaRPr>
          </a:p>
          <a:p>
            <a:pPr marL="828675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Kiinnitä huomiota artikkeleihin ja prepositioihin.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14" name="Google Shape;114;g1c4d1cfc3f0_0_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0482282-440D-6144-FF00-8D4A8D073E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4d1cfc3f0_0_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778"/>
              <a:buNone/>
            </a:pPr>
            <a:r>
              <a:rPr lang="fi-FI"/>
              <a:t>Milloin englannissa tulee iso alkukirjain?</a:t>
            </a:r>
            <a:endParaRPr/>
          </a:p>
        </p:txBody>
      </p:sp>
      <p:sp>
        <p:nvSpPr>
          <p:cNvPr id="121" name="Google Shape;121;g1c4d1cfc3f0_0_10"/>
          <p:cNvSpPr txBox="1">
            <a:spLocks noGrp="1"/>
          </p:cNvSpPr>
          <p:nvPr>
            <p:ph type="body" idx="1"/>
          </p:nvPr>
        </p:nvSpPr>
        <p:spPr>
          <a:xfrm>
            <a:off x="1649187" y="3300761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did</a:t>
            </a:r>
            <a:r>
              <a:rPr lang="fi-FI" dirty="0"/>
              <a:t> I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I </a:t>
            </a:r>
            <a:r>
              <a:rPr lang="fi-FI" dirty="0" err="1"/>
              <a:t>don't</a:t>
            </a:r>
            <a:r>
              <a:rPr lang="fi-FI" dirty="0"/>
              <a:t> </a:t>
            </a:r>
            <a:r>
              <a:rPr lang="fi-FI" dirty="0" err="1"/>
              <a:t>remember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Sana </a:t>
            </a:r>
            <a:r>
              <a:rPr lang="fi-FI" i="1" dirty="0">
                <a:solidFill>
                  <a:schemeClr val="bg2"/>
                </a:solidFill>
              </a:rPr>
              <a:t>I, </a:t>
            </a:r>
            <a:r>
              <a:rPr lang="fi-FI" dirty="0">
                <a:solidFill>
                  <a:schemeClr val="bg2"/>
                </a:solidFill>
              </a:rPr>
              <a:t>vaikka se olisi lauseen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keskellä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3" name="Google Shape;123;g1c4d1cfc3f0_0_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FF6CEC4-2738-14B7-98AF-1DF2AADC20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  <p:pic>
        <p:nvPicPr>
          <p:cNvPr id="8" name="Kuva 7" descr="Kuva, joka sisältää kohteen mies, henkilö, tumma, poseeraaminen&#10;&#10;Kuvaus luotu automaattisesti">
            <a:extLst>
              <a:ext uri="{FF2B5EF4-FFF2-40B4-BE49-F238E27FC236}">
                <a16:creationId xmlns:a16="http://schemas.microsoft.com/office/drawing/2014/main" id="{F94635C7-41A6-1375-1BB0-739A18FE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300761"/>
            <a:ext cx="10672543" cy="711447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41ABD32-6266-3A53-F37C-D2766034F056}"/>
              </a:ext>
            </a:extLst>
          </p:cNvPr>
          <p:cNvSpPr txBox="1"/>
          <p:nvPr/>
        </p:nvSpPr>
        <p:spPr>
          <a:xfrm>
            <a:off x="12032530" y="12585589"/>
            <a:ext cx="10729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iStock.com/</a:t>
            </a:r>
            <a:r>
              <a:rPr lang="fi-FI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photoschmidt</a:t>
            </a:r>
            <a:endParaRPr lang="fi-FI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4d1cfc3f0_0_1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Practise. Write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in English. When do you use a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capital letter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? Give grounds for your answer.</a:t>
            </a:r>
            <a:endParaRPr/>
          </a:p>
        </p:txBody>
      </p:sp>
      <p:sp>
        <p:nvSpPr>
          <p:cNvPr id="130" name="Google Shape;130;g1c4d1cfc3f0_0_1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1. 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E</a:t>
            </a:r>
            <a:r>
              <a:rPr lang="fi-FI" dirty="0"/>
              <a:t>uroopan unioni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2. tohtori </a:t>
            </a:r>
            <a:r>
              <a:rPr lang="fi-FI" dirty="0" err="1"/>
              <a:t>Livingstone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3. perjantai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4. australialainen eläin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5. hollantilainen juusto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6. japanin kieli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7. lokakuu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8. v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alistuksen </a:t>
            </a:r>
            <a:r>
              <a:rPr lang="fi-FI" dirty="0"/>
              <a:t>aika	</a:t>
            </a:r>
            <a:endParaRPr dirty="0"/>
          </a:p>
        </p:txBody>
      </p:sp>
      <p:sp>
        <p:nvSpPr>
          <p:cNvPr id="131" name="Google Shape;131;g1c4d1cfc3f0_0_1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32" name="Google Shape;132;g1c4d1cfc3f0_0_1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9. p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ohjoinen </a:t>
            </a:r>
            <a:r>
              <a:rPr lang="fi-FI" dirty="0"/>
              <a:t>napapiiri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10. presidentti Reagan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11. lauantai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12. minä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13. joulukuu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14. saksan kieli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15. espanjalainen laulu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16. k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ylmä</a:t>
            </a:r>
            <a:r>
              <a:rPr lang="fi-FI" dirty="0"/>
              <a:t> sota</a:t>
            </a:r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B407A54-99EE-54E5-5812-7315C18000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4d1cfc3f0_0_1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Practise. Write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in English. When do you use a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capital letter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? Give grounds for your answer.</a:t>
            </a:r>
            <a:endParaRPr/>
          </a:p>
        </p:txBody>
      </p:sp>
      <p:sp>
        <p:nvSpPr>
          <p:cNvPr id="130" name="Google Shape;130;g1c4d1cfc3f0_0_1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1. 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The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European Union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2. </a:t>
            </a:r>
            <a:r>
              <a:rPr lang="fi-FI" dirty="0" err="1"/>
              <a:t>Doctor</a:t>
            </a:r>
            <a:r>
              <a:rPr lang="fi-FI" dirty="0"/>
              <a:t> </a:t>
            </a:r>
            <a:r>
              <a:rPr lang="fi-FI" dirty="0" err="1"/>
              <a:t>Livingstone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3. </a:t>
            </a:r>
            <a:r>
              <a:rPr lang="fi-FI" dirty="0" err="1"/>
              <a:t>Friday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4. an Australian </a:t>
            </a:r>
            <a:r>
              <a:rPr lang="fi-FI" dirty="0" err="1"/>
              <a:t>animal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5. a </a:t>
            </a:r>
            <a:r>
              <a:rPr lang="fi-FI" dirty="0" err="1"/>
              <a:t>Dutch</a:t>
            </a:r>
            <a:r>
              <a:rPr lang="fi-FI" dirty="0"/>
              <a:t> </a:t>
            </a:r>
            <a:r>
              <a:rPr lang="fi-FI" dirty="0" err="1"/>
              <a:t>cheese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6. </a:t>
            </a:r>
            <a:r>
              <a:rPr lang="fi-FI" dirty="0" err="1"/>
              <a:t>Japanese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7. October</a:t>
            </a:r>
            <a:endParaRPr dirty="0"/>
          </a:p>
          <a:p>
            <a:pPr marL="0" indent="0"/>
            <a:r>
              <a:rPr lang="fi-FI" dirty="0"/>
              <a:t>8.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of </a:t>
            </a:r>
            <a:r>
              <a:rPr lang="fi-FI" dirty="0" err="1"/>
              <a:t>Enlightenment</a:t>
            </a:r>
            <a:r>
              <a:rPr lang="fi-FI" dirty="0"/>
              <a:t>	</a:t>
            </a:r>
            <a:endParaRPr dirty="0"/>
          </a:p>
        </p:txBody>
      </p:sp>
      <p:sp>
        <p:nvSpPr>
          <p:cNvPr id="131" name="Google Shape;131;g1c4d1cfc3f0_0_1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2" name="Google Shape;132;g1c4d1cfc3f0_0_1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9.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Arctic</a:t>
            </a:r>
            <a:r>
              <a:rPr lang="fi-FI" dirty="0"/>
              <a:t> </a:t>
            </a:r>
            <a:r>
              <a:rPr lang="fi-FI" dirty="0" err="1"/>
              <a:t>Circle</a:t>
            </a: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10. </a:t>
            </a:r>
            <a:r>
              <a:rPr lang="fi-FI" dirty="0" err="1"/>
              <a:t>President</a:t>
            </a:r>
            <a:r>
              <a:rPr lang="fi-FI" dirty="0"/>
              <a:t> Reagan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11. </a:t>
            </a:r>
            <a:r>
              <a:rPr lang="fi-FI" dirty="0" err="1"/>
              <a:t>Saturday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12. 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13. </a:t>
            </a:r>
            <a:r>
              <a:rPr lang="fi-FI" dirty="0" err="1"/>
              <a:t>December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14. </a:t>
            </a:r>
            <a:r>
              <a:rPr lang="fi-FI" dirty="0" err="1"/>
              <a:t>German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15. a Spanish </a:t>
            </a:r>
            <a:r>
              <a:rPr lang="fi-FI" dirty="0" err="1"/>
              <a:t>song</a:t>
            </a:r>
            <a:endParaRPr dirty="0"/>
          </a:p>
          <a:p>
            <a:pPr marL="0" indent="0"/>
            <a:r>
              <a:rPr lang="fi-FI" dirty="0"/>
              <a:t>16.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Cold</a:t>
            </a:r>
            <a:r>
              <a:rPr lang="fi-FI" dirty="0"/>
              <a:t> </a:t>
            </a:r>
            <a:r>
              <a:rPr lang="fi-FI" dirty="0" err="1"/>
              <a:t>War</a:t>
            </a: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B407A54-99EE-54E5-5812-7315C18000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</p:spTree>
    <p:extLst>
      <p:ext uri="{BB962C8B-B14F-4D97-AF65-F5344CB8AC3E}">
        <p14:creationId xmlns:p14="http://schemas.microsoft.com/office/powerpoint/2010/main" val="5065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5c5441cd1_0_1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39" name="Google Shape;139;g1c5c5441cd1_0_1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1. </a:t>
            </a:r>
            <a:r>
              <a:rPr lang="fi-FI" dirty="0" err="1"/>
              <a:t>The</a:t>
            </a:r>
            <a:r>
              <a:rPr lang="fi-FI" dirty="0"/>
              <a:t> European Union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(moniosainen maantieteellinen nimi)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2. </a:t>
            </a:r>
            <a:r>
              <a:rPr lang="fi-FI" dirty="0" err="1"/>
              <a:t>Doctor</a:t>
            </a:r>
            <a:r>
              <a:rPr lang="fi-FI" dirty="0"/>
              <a:t> </a:t>
            </a:r>
            <a:r>
              <a:rPr lang="fi-FI" dirty="0" err="1"/>
              <a:t>Livingstone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(ammatti/arvonimi + nimi)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3. </a:t>
            </a:r>
            <a:r>
              <a:rPr lang="fi-FI" dirty="0" err="1"/>
              <a:t>Friday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(viikonpäivä)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4. an Australian </a:t>
            </a:r>
            <a:r>
              <a:rPr lang="fi-FI" dirty="0" err="1"/>
              <a:t>animal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(kansallisuussana)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0" name="Google Shape;140;g1c5c5441cd1_0_1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5. a </a:t>
            </a:r>
            <a:r>
              <a:rPr lang="fi-FI" dirty="0" err="1"/>
              <a:t>Dutch</a:t>
            </a:r>
            <a:r>
              <a:rPr lang="fi-FI" dirty="0"/>
              <a:t> </a:t>
            </a:r>
            <a:r>
              <a:rPr lang="fi-FI" dirty="0" err="1"/>
              <a:t>cheese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(kansallisuussana)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6. </a:t>
            </a:r>
            <a:r>
              <a:rPr lang="fi-FI" dirty="0" err="1"/>
              <a:t>Japanese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(kansallisuussana)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7. October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(kuukausi)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8.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of </a:t>
            </a:r>
            <a:r>
              <a:rPr lang="fi-FI" dirty="0" err="1"/>
              <a:t>Enlightenment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(historiallinen aikakausi)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1" name="Google Shape;141;g1c5c5441cd1_0_1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066FFC-BA71-971C-C3CD-5B79EEBF5F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5c5441cd1_0_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48" name="Google Shape;148;g1c5c5441cd1_0_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9.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Arctic</a:t>
            </a:r>
            <a:r>
              <a:rPr lang="fi-FI" dirty="0"/>
              <a:t> </a:t>
            </a:r>
            <a:r>
              <a:rPr lang="fi-FI" dirty="0" err="1"/>
              <a:t>Circle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(moniosainen maantieteellinen nimi)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10. </a:t>
            </a:r>
            <a:r>
              <a:rPr lang="fi-FI" dirty="0" err="1"/>
              <a:t>President</a:t>
            </a:r>
            <a:r>
              <a:rPr lang="fi-FI" dirty="0"/>
              <a:t> Reagan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(arvonimi + nimi)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11.	 </a:t>
            </a:r>
            <a:r>
              <a:rPr lang="fi-FI" dirty="0" err="1"/>
              <a:t>Saturday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(viikonpäivä)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12. 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(sana I kirjoitetaan aina isolla kirjaimella)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9" name="Google Shape;149;g1c5c5441cd1_0_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13. </a:t>
            </a:r>
            <a:r>
              <a:rPr lang="fi-FI" dirty="0" err="1"/>
              <a:t>December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(kuukausi)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14. </a:t>
            </a:r>
            <a:r>
              <a:rPr lang="fi-FI" dirty="0" err="1"/>
              <a:t>German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(kansallisuussana)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15. a Spanish </a:t>
            </a:r>
            <a:r>
              <a:rPr lang="fi-FI" dirty="0" err="1"/>
              <a:t>song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(kansallisuussana)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16.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Cold</a:t>
            </a:r>
            <a:r>
              <a:rPr lang="fi-FI" dirty="0"/>
              <a:t> </a:t>
            </a:r>
            <a:r>
              <a:rPr lang="fi-FI" dirty="0" err="1"/>
              <a:t>War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>
                <a:solidFill>
                  <a:schemeClr val="bg2"/>
                </a:solidFill>
              </a:rPr>
              <a:t>(historiallinen aikakausi)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0" name="Google Shape;150;g1c5c5441cd1_0_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CD9554E-7B70-E265-418F-E84AD16F5E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7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559</Words>
  <Application>Microsoft Office PowerPoint</Application>
  <PresentationFormat>Mukautettu</PresentationFormat>
  <Paragraphs>142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Iso alkukirjain </vt:lpstr>
      <vt:lpstr>Milloin englannissa tulee iso alkukirjain?</vt:lpstr>
      <vt:lpstr>Milloin englannissa tulee iso alkukirjain?</vt:lpstr>
      <vt:lpstr>Milloin englannissa tulee iso alkukirjain?</vt:lpstr>
      <vt:lpstr>Milloin englannissa tulee iso alkukirjain?</vt:lpstr>
      <vt:lpstr>Practise. Write in English. When do you use a capital letter? Give grounds for your answer.</vt:lpstr>
      <vt:lpstr>Practise. Write in English. When do you use a capital letter? Give grounds for your answer.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alkukirjain </dc:title>
  <dc:creator>Väänänen Anna</dc:creator>
  <cp:lastModifiedBy>Irene Vänskä</cp:lastModifiedBy>
  <cp:revision>15</cp:revision>
  <dcterms:created xsi:type="dcterms:W3CDTF">2020-05-05T09:10:38Z</dcterms:created>
  <dcterms:modified xsi:type="dcterms:W3CDTF">2023-03-30T19:50:25Z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